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 id="2147483740" r:id="rId2"/>
  </p:sldMasterIdLst>
  <p:notesMasterIdLst>
    <p:notesMasterId r:id="rId49"/>
  </p:notesMasterIdLst>
  <p:sldIdLst>
    <p:sldId id="366" r:id="rId3"/>
    <p:sldId id="377" r:id="rId4"/>
    <p:sldId id="367" r:id="rId5"/>
    <p:sldId id="368" r:id="rId6"/>
    <p:sldId id="370" r:id="rId7"/>
    <p:sldId id="342" r:id="rId8"/>
    <p:sldId id="343" r:id="rId9"/>
    <p:sldId id="344" r:id="rId10"/>
    <p:sldId id="277" r:id="rId11"/>
    <p:sldId id="397" r:id="rId12"/>
    <p:sldId id="345" r:id="rId13"/>
    <p:sldId id="348" r:id="rId14"/>
    <p:sldId id="396" r:id="rId15"/>
    <p:sldId id="488" r:id="rId16"/>
    <p:sldId id="399" r:id="rId17"/>
    <p:sldId id="378" r:id="rId18"/>
    <p:sldId id="379" r:id="rId19"/>
    <p:sldId id="380" r:id="rId20"/>
    <p:sldId id="381" r:id="rId21"/>
    <p:sldId id="382" r:id="rId22"/>
    <p:sldId id="383" r:id="rId23"/>
    <p:sldId id="384" r:id="rId24"/>
    <p:sldId id="369" r:id="rId25"/>
    <p:sldId id="353" r:id="rId26"/>
    <p:sldId id="360" r:id="rId27"/>
    <p:sldId id="395" r:id="rId28"/>
    <p:sldId id="361" r:id="rId29"/>
    <p:sldId id="487" r:id="rId30"/>
    <p:sldId id="485" r:id="rId31"/>
    <p:sldId id="374" r:id="rId32"/>
    <p:sldId id="371" r:id="rId33"/>
    <p:sldId id="372" r:id="rId34"/>
    <p:sldId id="373" r:id="rId35"/>
    <p:sldId id="486" r:id="rId36"/>
    <p:sldId id="375" r:id="rId37"/>
    <p:sldId id="435" r:id="rId38"/>
    <p:sldId id="398" r:id="rId39"/>
    <p:sldId id="386" r:id="rId40"/>
    <p:sldId id="392" r:id="rId41"/>
    <p:sldId id="393" r:id="rId42"/>
    <p:sldId id="394" r:id="rId43"/>
    <p:sldId id="391" r:id="rId44"/>
    <p:sldId id="484" r:id="rId45"/>
    <p:sldId id="329" r:id="rId46"/>
    <p:sldId id="339" r:id="rId47"/>
    <p:sldId id="489" r:id="rId48"/>
  </p:sldIdLst>
  <p:sldSz cx="9144000" cy="5143500" type="screen16x9"/>
  <p:notesSz cx="8520113"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16" clrIdx="0"/>
  <p:cmAuthor id="1" name="TERESA CHAVEZ" initials="" lastIdx="4" clrIdx="1"/>
  <p:cmAuthor id="2" name="Microsoft Office User" initials="Office [1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9E0"/>
    <a:srgbClr val="E1604B"/>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autoAdjust="0"/>
    <p:restoredTop sz="83129" autoAdjust="0"/>
  </p:normalViewPr>
  <p:slideViewPr>
    <p:cSldViewPr>
      <p:cViewPr varScale="1">
        <p:scale>
          <a:sx n="135" d="100"/>
          <a:sy n="135" d="100"/>
        </p:scale>
        <p:origin x="1088" y="168"/>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852012" y="3361611"/>
            <a:ext cx="6816090" cy="318468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375197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endParaRPr dirty="0"/>
          </a:p>
        </p:txBody>
      </p:sp>
    </p:spTree>
    <p:extLst>
      <p:ext uri="{BB962C8B-B14F-4D97-AF65-F5344CB8AC3E}">
        <p14:creationId xmlns:p14="http://schemas.microsoft.com/office/powerpoint/2010/main" val="15536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http://carla.umn.edu/immersion/acie/vol10/may2007_researchfindings.html</a:t>
            </a:r>
          </a:p>
          <a:p>
            <a:pPr>
              <a:buNone/>
            </a:pPr>
            <a:r>
              <a:rPr lang="en-US" b="0" dirty="0"/>
              <a:t>Top Ten Most Consistent Findings from Research on Foreign Language Immersion</a:t>
            </a:r>
          </a:p>
          <a:p>
            <a:pPr>
              <a:buNone/>
            </a:pPr>
            <a:r>
              <a:rPr lang="en-US" b="0" dirty="0"/>
              <a:t>The ACIE Newsletter, May 2007, Vol. 10, No. 3</a:t>
            </a:r>
          </a:p>
          <a:p>
            <a:pPr>
              <a:buNone/>
            </a:pPr>
            <a:r>
              <a:rPr lang="en-US" b="0" dirty="0"/>
              <a:t>Genesee</a:t>
            </a:r>
          </a:p>
          <a:p>
            <a:pPr>
              <a:buNone/>
            </a:pPr>
            <a:endParaRPr lang="en-US" dirty="0"/>
          </a:p>
        </p:txBody>
      </p:sp>
    </p:spTree>
    <p:extLst>
      <p:ext uri="{BB962C8B-B14F-4D97-AF65-F5344CB8AC3E}">
        <p14:creationId xmlns:p14="http://schemas.microsoft.com/office/powerpoint/2010/main" val="262378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dirty="0"/>
              <a:t>Testing is used in schools to measure student achievement. The Minnesota Comprehensive Assessments (MCA) are the state tests that help districts measure student progress toward Minnesota’s academic standards. Students take tests in reading and math, beginning in grade 3, and science in grade 5.  These tests are</a:t>
            </a:r>
            <a:r>
              <a:rPr lang="en-US" baseline="0" dirty="0"/>
              <a:t> a challenge for DLI students who may have received initial literacy instruction in Spanish during the primary grades. Because of the lag in their English reading skills, they may score poorly not only in English reading but in math and science as well.  This affects both groups of students.  English home language speakers will likely score lower than their third grade peers, though they usually catch up within a year </a:t>
            </a:r>
            <a:r>
              <a:rPr lang="en-US" sz="1100" dirty="0">
                <a:solidFill>
                  <a:srgbClr val="002060"/>
                </a:solidFill>
                <a:latin typeface="Calibri" panose="020F0502020204030204" pitchFamily="34" charset="0"/>
                <a:cs typeface="Calibri" panose="020F0502020204030204" pitchFamily="34" charset="0"/>
              </a:rPr>
              <a:t>after formal instruction in English language arts begins, </a:t>
            </a:r>
            <a:r>
              <a:rPr lang="en-US" baseline="0" dirty="0"/>
              <a:t>  Spanish speakers, however, take much longer to develop strong enough English literacy skills to do well on standardized tests.  Another consequence of statewide testing is that schools feel pressured to start English earlier than they need to in order to show high test scores on the MCA.</a:t>
            </a:r>
            <a:endParaRPr lang="en" i="0" dirty="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a:t>
            </a:r>
            <a:r>
              <a:rPr lang="en" i="1" dirty="0">
                <a:solidFill>
                  <a:srgbClr val="FF0000"/>
                </a:solidFill>
              </a:rPr>
              <a:t>- b and c.</a:t>
            </a:r>
          </a:p>
          <a:p>
            <a:pPr lvl="0">
              <a:spcBef>
                <a:spcPts val="0"/>
              </a:spcBef>
              <a:buNone/>
            </a:pPr>
            <a:r>
              <a:rPr lang="en" i="1" dirty="0">
                <a:solidFill>
                  <a:srgbClr val="FF0000"/>
                </a:solidFill>
              </a:rPr>
              <a:t>Explain a:  </a:t>
            </a:r>
            <a:r>
              <a:rPr lang="en" b="1" i="0" dirty="0">
                <a:solidFill>
                  <a:srgbClr val="FF0000"/>
                </a:solidFill>
              </a:rPr>
              <a:t>Some</a:t>
            </a:r>
            <a:r>
              <a:rPr lang="en" i="0" dirty="0">
                <a:solidFill>
                  <a:srgbClr val="FF0000"/>
                </a:solidFill>
              </a:rPr>
              <a:t> children – especially those who have had a literacy-rich</a:t>
            </a:r>
            <a:r>
              <a:rPr lang="en" i="0" baseline="0" dirty="0">
                <a:solidFill>
                  <a:srgbClr val="FF0000"/>
                </a:solidFill>
              </a:rPr>
              <a:t> home  environment- may do well on the tests, but this </a:t>
            </a:r>
            <a:r>
              <a:rPr lang="en" i="0" dirty="0">
                <a:solidFill>
                  <a:srgbClr val="FF0000"/>
                </a:solidFill>
              </a:rPr>
              <a:t>is not the expectation.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304734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indent="0">
              <a:buNone/>
            </a:pPr>
            <a:r>
              <a:rPr lang="en-US" dirty="0"/>
              <a:t>If you are concerned about your child’ performance the best way to check is to talk with the classroom teacher. It’s also important to keep in mind that school learning is not just about academics. Schools are also places where children learn important social skills, cultural understandings, and how to be a good citizen, none of which are assessed on standardized tests.</a:t>
            </a:r>
          </a:p>
        </p:txBody>
      </p:sp>
    </p:spTree>
    <p:extLst>
      <p:ext uri="{BB962C8B-B14F-4D97-AF65-F5344CB8AC3E}">
        <p14:creationId xmlns:p14="http://schemas.microsoft.com/office/powerpoint/2010/main" val="401053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Match-up activity (participants move around and speak with people other than those at their table): One half of the participants (sheet A) have the main sentences and the other half (sheet B) have the missing words.  Parents can work in pairs (if necessary) so that both languages are represented.  Parents find a twosome of the opposite letter and match one sentence with its missing part.  They record their answer by writing either the number or the letter in the correct box and one of the two should write his or her initials as well.  Then they find another twosome and do the same.  By the end they should have spoken with at least three different pairs of parents.  When everyone has finished, correct the answers with slides 17 – 22.</a:t>
            </a:r>
            <a:br>
              <a:rPr lang="en-US" sz="1100" i="1" kern="1200" dirty="0">
                <a:solidFill>
                  <a:schemeClr val="tx1"/>
                </a:solidFill>
                <a:effectLst/>
                <a:latin typeface="Calibri" panose="020F0502020204030204" pitchFamily="34" charset="0"/>
                <a:ea typeface="+mn-ea"/>
                <a:cs typeface="+mn-cs"/>
              </a:rPr>
            </a:b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Table activity:  Print out activity sheet and cut apart sentences and missing words.  Participants lay out the two sets of cards and take turns matching them up. When everyone has finished, correct the answers with slides 17 – 22.</a:t>
            </a:r>
            <a:endParaRPr lang="en-US" dirty="0"/>
          </a:p>
        </p:txBody>
      </p:sp>
    </p:spTree>
    <p:extLst>
      <p:ext uri="{BB962C8B-B14F-4D97-AF65-F5344CB8AC3E}">
        <p14:creationId xmlns:p14="http://schemas.microsoft.com/office/powerpoint/2010/main" val="150170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327164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91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60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454367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dirty="0"/>
              <a:t>When students struggle,</a:t>
            </a:r>
            <a:r>
              <a:rPr lang="en-US" baseline="0" dirty="0"/>
              <a:t> p</a:t>
            </a:r>
            <a:r>
              <a:rPr lang="en-US" dirty="0"/>
              <a:t>arents</a:t>
            </a:r>
            <a:r>
              <a:rPr lang="en-US" baseline="0" dirty="0"/>
              <a:t> often jump to the conclusion that it is because their child cannot cope with learning two languages at the same time.  It is true that for some children, the DLI setting can be more challenging than for others. But you have learned that it takes time to develop language and literacy and that a lag in these skills in the early years of elementary is to be expected.  If you or your child’s teacher suspects it is more than that, it is important to discuss your concerns.  Other learning specialists at the school may also be part of the discussion.</a:t>
            </a:r>
            <a:endParaRPr lang="en" i="0" dirty="0">
              <a:solidFill>
                <a:srgbClr val="FF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https://on.cpf.ca/wp-content/blogs.dir/1/files/Early-Childhood-Bilingualism-Perils-and-Possibilities-Fred-Genesee-April-09.pdf</a:t>
            </a:r>
          </a:p>
          <a:p>
            <a:pPr>
              <a:buNone/>
            </a:pPr>
            <a:endParaRPr lang="en" i="0" dirty="0">
              <a:solidFill>
                <a:srgbClr val="FF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2060"/>
                </a:solidFill>
                <a:latin typeface="Calibri" panose="020F0502020204030204" pitchFamily="34" charset="0"/>
                <a:cs typeface="Calibri" panose="020F0502020204030204" pitchFamily="34" charset="0"/>
              </a:rPr>
              <a:t>Answer: both a and c are true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Lauren Lowry</a:t>
            </a:r>
            <a:br>
              <a:rPr lang="en-US" dirty="0"/>
            </a:br>
            <a:r>
              <a:rPr lang="en-US" sz="1100" kern="1200" dirty="0">
                <a:solidFill>
                  <a:schemeClr val="tx1"/>
                </a:solidFill>
                <a:effectLst/>
                <a:ea typeface="+mn-ea"/>
                <a:cs typeface="+mn-cs"/>
              </a:rPr>
              <a:t>Can children with language impairments learn two languages?</a:t>
            </a:r>
            <a:br>
              <a:rPr lang="en-US" sz="1100" kern="1200" dirty="0">
                <a:solidFill>
                  <a:schemeClr val="tx1"/>
                </a:solidFill>
                <a:effectLst/>
                <a:ea typeface="+mn-ea"/>
                <a:cs typeface="+mn-cs"/>
              </a:rPr>
            </a:br>
            <a:r>
              <a:rPr lang="en-US" sz="1100" kern="1200" dirty="0">
                <a:solidFill>
                  <a:schemeClr val="tx1"/>
                </a:solidFill>
                <a:effectLst/>
                <a:ea typeface="+mn-ea"/>
                <a:cs typeface="+mn-cs"/>
              </a:rPr>
              <a:t>http://www.hanen.org/siteassets/helpful-info/articles/can-children-with-language-impairments-learn-2-lan.aspx</a:t>
            </a:r>
          </a:p>
          <a:p>
            <a:pPr>
              <a:buNone/>
            </a:pPr>
            <a:endParaRPr lang="en-US" sz="11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sz="1100" cap="none" dirty="0">
                <a:solidFill>
                  <a:srgbClr val="FAE6D3"/>
                </a:solidFill>
                <a:effectLst>
                  <a:outerShdw blurRad="50800" dist="38100" dir="2700000" algn="tl" rotWithShape="0">
                    <a:prstClr val="black">
                      <a:alpha val="40000"/>
                    </a:prstClr>
                  </a:outerShdw>
                </a:effectLst>
                <a:ea typeface="ＭＳ Ｐゴシック" pitchFamily="-112" charset="-128"/>
                <a:cs typeface="ＭＳ Ｐゴシック" pitchFamily="-112" charset="-128"/>
              </a:rPr>
            </a:br>
            <a:endParaRPr lang="en-US" dirty="0"/>
          </a:p>
        </p:txBody>
      </p:sp>
    </p:spTree>
    <p:extLst>
      <p:ext uri="{BB962C8B-B14F-4D97-AF65-F5344CB8AC3E}">
        <p14:creationId xmlns:p14="http://schemas.microsoft.com/office/powerpoint/2010/main" val="388141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None/>
              <a:tabLst/>
              <a:defRPr/>
            </a:pPr>
            <a:r>
              <a:rPr lang="en-US" dirty="0"/>
              <a:t>Answer:  all three! </a:t>
            </a:r>
          </a:p>
        </p:txBody>
      </p:sp>
    </p:spTree>
    <p:extLst>
      <p:ext uri="{BB962C8B-B14F-4D97-AF65-F5344CB8AC3E}">
        <p14:creationId xmlns:p14="http://schemas.microsoft.com/office/powerpoint/2010/main" val="3881415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16012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https://www.youtube.com/watch?v=vOhWg0YeIMs </a:t>
            </a:r>
          </a:p>
          <a:p>
            <a:pPr>
              <a:buNone/>
            </a:pPr>
            <a:r>
              <a:rPr lang="en-US" dirty="0"/>
              <a:t>Brenda K. Gorman, 2011</a:t>
            </a:r>
          </a:p>
          <a:p>
            <a:pPr>
              <a:buNone/>
            </a:pPr>
            <a:endParaRPr lang="en-US" dirty="0"/>
          </a:p>
        </p:txBody>
      </p:sp>
    </p:spTree>
    <p:extLst>
      <p:ext uri="{BB962C8B-B14F-4D97-AF65-F5344CB8AC3E}">
        <p14:creationId xmlns:p14="http://schemas.microsoft.com/office/powerpoint/2010/main" val="3352663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https://www.youtube.com/watch?v=vOhWg0YeIMs </a:t>
            </a:r>
          </a:p>
          <a:p>
            <a:pPr>
              <a:buNone/>
            </a:pPr>
            <a:r>
              <a:rPr lang="en-US" dirty="0"/>
              <a:t>Brenda K. Gorman, 2011</a:t>
            </a:r>
          </a:p>
        </p:txBody>
      </p:sp>
    </p:spTree>
    <p:extLst>
      <p:ext uri="{BB962C8B-B14F-4D97-AF65-F5344CB8AC3E}">
        <p14:creationId xmlns:p14="http://schemas.microsoft.com/office/powerpoint/2010/main" val="1138401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Parents often worry that they will not be able to help their child if they are not bilingual or biliterate themselves.  But there are many ways that you can support your child, even if you do not speak both languages of the DLI program.   </a:t>
            </a:r>
            <a:endParaRPr lang="en" i="0" dirty="0">
              <a:solidFill>
                <a:srgbClr val="FF0000"/>
              </a:solidFill>
            </a:endParaRPr>
          </a:p>
        </p:txBody>
      </p:sp>
    </p:spTree>
    <p:extLst>
      <p:ext uri="{BB962C8B-B14F-4D97-AF65-F5344CB8AC3E}">
        <p14:creationId xmlns:p14="http://schemas.microsoft.com/office/powerpoint/2010/main" val="118863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Answer:  All 3!</a:t>
            </a:r>
            <a:endParaRPr lang="en" i="0" dirty="0">
              <a:solidFill>
                <a:srgbClr val="FF0000"/>
              </a:solidFill>
            </a:endParaRPr>
          </a:p>
        </p:txBody>
      </p:sp>
    </p:spTree>
    <p:extLst>
      <p:ext uri="{BB962C8B-B14F-4D97-AF65-F5344CB8AC3E}">
        <p14:creationId xmlns:p14="http://schemas.microsoft.com/office/powerpoint/2010/main" val="147271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Try to mix up your parents so that they are sitting in mixed language</a:t>
            </a:r>
            <a:r>
              <a:rPr lang="en-US" sz="1100" i="1" baseline="0" dirty="0"/>
              <a:t> groups. Make sure there is at least one bilingual at each table who can give linguistic support as needed.</a:t>
            </a:r>
            <a:endParaRPr lang="es-ES" sz="1100" kern="1200" dirty="0">
              <a:solidFill>
                <a:schemeClr val="tx1"/>
              </a:solidFill>
              <a:effectLst/>
              <a:latin typeface="Calibri" panose="020F0502020204030204" pitchFamily="34" charset="0"/>
              <a:ea typeface="+mn-ea"/>
              <a:cs typeface="+mn-cs"/>
            </a:endParaRPr>
          </a:p>
          <a:p>
            <a:pPr>
              <a:buNone/>
            </a:pPr>
            <a:endParaRPr lang="en-US" i="1" dirty="0"/>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Answer:  a</a:t>
            </a:r>
          </a:p>
          <a:p>
            <a:pPr>
              <a:buNone/>
            </a:pPr>
            <a:r>
              <a:rPr lang="en-US" i="0" dirty="0">
                <a:solidFill>
                  <a:srgbClr val="FF0000"/>
                </a:solidFill>
              </a:rPr>
              <a:t>Explain:  b - When you read aloud you are modeling fluency, expression and pronunciation, so you should read in the language you are most comfortable with.</a:t>
            </a:r>
          </a:p>
          <a:p>
            <a:pPr>
              <a:buNone/>
            </a:pPr>
            <a:r>
              <a:rPr lang="en-US" i="0" dirty="0">
                <a:solidFill>
                  <a:srgbClr val="FF0000"/>
                </a:solidFill>
              </a:rPr>
              <a:t>c)  The role of English at home will depend on the program model and will change as students move up in the grades .  Your child’s teacher will communicate with you about how to support your child’s </a:t>
            </a:r>
            <a:r>
              <a:rPr lang="en-US" i="0" dirty="0" err="1">
                <a:solidFill>
                  <a:srgbClr val="FF0000"/>
                </a:solidFill>
              </a:rPr>
              <a:t>biliteracy</a:t>
            </a:r>
            <a:r>
              <a:rPr lang="en-US" i="0" dirty="0">
                <a:solidFill>
                  <a:srgbClr val="FF0000"/>
                </a:solidFill>
              </a:rPr>
              <a:t> development.  </a:t>
            </a:r>
            <a:r>
              <a:rPr lang="en-US" i="1" dirty="0">
                <a:solidFill>
                  <a:srgbClr val="FF0000"/>
                </a:solidFill>
              </a:rPr>
              <a:t>(Explain the expectations for your program model)</a:t>
            </a:r>
            <a:endParaRPr lang="en" i="1" dirty="0">
              <a:solidFill>
                <a:srgbClr val="FF0000"/>
              </a:solidFill>
            </a:endParaRPr>
          </a:p>
        </p:txBody>
      </p:sp>
    </p:spTree>
    <p:extLst>
      <p:ext uri="{BB962C8B-B14F-4D97-AF65-F5344CB8AC3E}">
        <p14:creationId xmlns:p14="http://schemas.microsoft.com/office/powerpoint/2010/main" val="101348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3792281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Top Ten Answers for Parents about Immersion Education</a:t>
            </a:r>
          </a:p>
          <a:p>
            <a:pPr>
              <a:buNone/>
            </a:pPr>
            <a:r>
              <a:rPr lang="en-US" dirty="0"/>
              <a:t>The ACIE Newsletter, May 2007, Vol. 10, No. 3</a:t>
            </a:r>
          </a:p>
          <a:p>
            <a:pPr>
              <a:buNone/>
            </a:pPr>
            <a:r>
              <a:rPr lang="en-US" dirty="0"/>
              <a:t>By Canadian Parents for French, Ottawa, Ontario</a:t>
            </a:r>
          </a:p>
        </p:txBody>
      </p:sp>
    </p:spTree>
    <p:extLst>
      <p:ext uri="{BB962C8B-B14F-4D97-AF65-F5344CB8AC3E}">
        <p14:creationId xmlns:p14="http://schemas.microsoft.com/office/powerpoint/2010/main" val="875073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https://www.literacyworldwide.org/docs/default-source/where-we-stand/second-language-position-statement.pdf?sfvrsn=fc4ea18e_6</a:t>
            </a:r>
          </a:p>
          <a:p>
            <a:pPr>
              <a:buNone/>
            </a:pPr>
            <a:r>
              <a:rPr lang="en-US" dirty="0"/>
              <a:t>International Reading Association,</a:t>
            </a:r>
            <a:r>
              <a:rPr lang="en-US" baseline="0" dirty="0"/>
              <a:t> 2001</a:t>
            </a:r>
          </a:p>
          <a:p>
            <a:pPr>
              <a:buNone/>
            </a:pPr>
            <a:endParaRPr lang="en-US" baseline="0" dirty="0"/>
          </a:p>
        </p:txBody>
      </p:sp>
    </p:spTree>
    <p:extLst>
      <p:ext uri="{BB962C8B-B14F-4D97-AF65-F5344CB8AC3E}">
        <p14:creationId xmlns:p14="http://schemas.microsoft.com/office/powerpoint/2010/main" val="641130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0" dirty="0"/>
              <a:t>Top Ten Most Consistent Findings from Research on Foreign Language Immersion</a:t>
            </a:r>
          </a:p>
          <a:p>
            <a:pPr>
              <a:buNone/>
            </a:pPr>
            <a:r>
              <a:rPr lang="en-US" b="0" dirty="0"/>
              <a:t>The ACIE Newsletter, May 2007, Vol. 10, No. 3</a:t>
            </a:r>
          </a:p>
          <a:p>
            <a:pPr>
              <a:buNone/>
            </a:pPr>
            <a:r>
              <a:rPr lang="en-US" b="0" dirty="0"/>
              <a:t>Genesee</a:t>
            </a:r>
          </a:p>
          <a:p>
            <a:pPr>
              <a:buNone/>
            </a:pPr>
            <a:endParaRPr lang="en-US" dirty="0"/>
          </a:p>
        </p:txBody>
      </p:sp>
    </p:spTree>
    <p:extLst>
      <p:ext uri="{BB962C8B-B14F-4D97-AF65-F5344CB8AC3E}">
        <p14:creationId xmlns:p14="http://schemas.microsoft.com/office/powerpoint/2010/main" val="2976044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228600" indent="-228600">
              <a:buAutoNum type="arabicPeriod"/>
            </a:pPr>
            <a:r>
              <a:rPr lang="en-US" sz="1100" i="1" kern="1200" dirty="0">
                <a:solidFill>
                  <a:schemeClr val="tx1"/>
                </a:solidFill>
                <a:effectLst/>
                <a:latin typeface="Calibri" panose="020F0502020204030204" pitchFamily="34" charset="0"/>
                <a:ea typeface="+mn-ea"/>
                <a:cs typeface="+mn-cs"/>
              </a:rPr>
              <a:t>Card-exchange activity (participants move around and speak with people other than those at their table): Distribute index cards (or construction paper squares) of two different colors, half of the parents receiving one color and the other half the other.  Parents find a partner with the opposite color.  Display the first question.  Color A parent reads the problem and Color B parent offers advice, based on what they’ve learned about the challenges this evening as well as thinking back to sessions 1 and 2. After one minute, parents exchange cards (and roles) and find a new partner.  Go on to the second problem.  (Just as with the Missing Words activity, parents may choose to team up with someone of the other language group and work as a twosome.)</a:t>
            </a:r>
            <a:br>
              <a:rPr lang="en-US" sz="1100" i="1" kern="1200" dirty="0">
                <a:solidFill>
                  <a:schemeClr val="tx1"/>
                </a:solidFill>
                <a:effectLst/>
                <a:latin typeface="Calibri" panose="020F0502020204030204" pitchFamily="34" charset="0"/>
                <a:ea typeface="+mn-ea"/>
                <a:cs typeface="+mn-cs"/>
              </a:rPr>
            </a:b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Parents stay seated at their tables.  Print off the activity sheet and cut apart the questions.  Participants take turns drawing and reading a question from the pile and the others all offer advice.  (If you don’t want to cut apart the questions, they can take turns reading from the list</a:t>
            </a:r>
            <a:r>
              <a:rPr lang="en-US" i="1" baseline="0" dirty="0"/>
              <a:t>.)   </a:t>
            </a:r>
          </a:p>
          <a:p>
            <a:pPr marL="228600" indent="-228600">
              <a:buAutoNum type="arabicPeriod"/>
            </a:pPr>
            <a:endParaRPr lang="en-US" i="1"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1" kern="1200" dirty="0">
                <a:solidFill>
                  <a:schemeClr val="tx1"/>
                </a:solidFill>
                <a:effectLst/>
                <a:latin typeface="Calibri" panose="020F0502020204030204" pitchFamily="34" charset="0"/>
                <a:ea typeface="+mn-ea"/>
                <a:cs typeface="+mn-cs"/>
              </a:rPr>
              <a:t>If you have time, you may want to share out the answers.</a:t>
            </a:r>
            <a:endParaRPr lang="en-US" sz="1100" kern="1200" dirty="0">
              <a:solidFill>
                <a:schemeClr val="tx1"/>
              </a:solidFill>
              <a:effectLst/>
              <a:latin typeface="Calibri" panose="020F0502020204030204" pitchFamily="34" charset="0"/>
              <a:ea typeface="+mn-ea"/>
              <a:cs typeface="+mn-cs"/>
            </a:endParaRPr>
          </a:p>
          <a:p>
            <a:pPr marL="228600" indent="-228600">
              <a:buAutoNum type="arabicPeriod"/>
            </a:pPr>
            <a:endParaRPr lang="en-US" i="1" dirty="0"/>
          </a:p>
        </p:txBody>
      </p:sp>
    </p:spTree>
    <p:extLst>
      <p:ext uri="{BB962C8B-B14F-4D97-AF65-F5344CB8AC3E}">
        <p14:creationId xmlns:p14="http://schemas.microsoft.com/office/powerpoint/2010/main" val="2237182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8582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53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083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Calibri" panose="020F0502020204030204" pitchFamily="34" charset="0"/>
                <a:ea typeface="+mn-ea"/>
                <a:cs typeface="+mn-cs"/>
              </a:rPr>
              <a:t>Last session we talked about Bilingualism and Biliteracy.  Tonight we will talk about the challenges students and families might encounter when </a:t>
            </a:r>
            <a:r>
              <a:rPr lang="en-US" sz="1100" kern="1200">
                <a:solidFill>
                  <a:schemeClr val="tx1"/>
                </a:solidFill>
                <a:effectLst/>
                <a:latin typeface="Calibri" panose="020F0502020204030204" pitchFamily="34" charset="0"/>
                <a:ea typeface="+mn-ea"/>
                <a:cs typeface="+mn-cs"/>
              </a:rPr>
              <a:t>they </a:t>
            </a:r>
            <a:endParaRPr lang="en-US" sz="1100" kern="1200" dirty="0">
              <a:solidFill>
                <a:schemeClr val="tx1"/>
              </a:solidFill>
              <a:effectLst/>
              <a:latin typeface="Calibri" panose="020F0502020204030204" pitchFamily="34" charset="0"/>
              <a:ea typeface="+mn-ea"/>
              <a:cs typeface="+mn-cs"/>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lang="es-ES" sz="1100" kern="1200">
                <a:solidFill>
                  <a:schemeClr val="tx1"/>
                </a:solidFill>
                <a:effectLst/>
                <a:latin typeface="Calibri" panose="020F0502020204030204" pitchFamily="34" charset="0"/>
                <a:ea typeface="+mn-ea"/>
                <a:cs typeface="+mn-cs"/>
              </a:rPr>
              <a:t>En la sesión anterior hablamos acerca de del Bilingüismo y la Alfabetización Bilingüe. Esta noche hablaremos de los retos que enfrentan los alumnos y sus familias cuando escogen un programa DLI.</a:t>
            </a:r>
            <a:endParaRPr lang="en-US" sz="1100" kern="1200">
              <a:solidFill>
                <a:schemeClr val="tx1"/>
              </a:solidFill>
              <a:effectLst/>
              <a:latin typeface="Calibri" panose="020F0502020204030204" pitchFamily="34" charset="0"/>
              <a:ea typeface="+mn-ea"/>
              <a:cs typeface="+mn-cs"/>
            </a:endParaRPr>
          </a:p>
          <a:p>
            <a:pPr marL="228600" lvl="0" indent="0" rtl="0">
              <a:spcBef>
                <a:spcPts val="0"/>
              </a:spcBef>
              <a:buNone/>
            </a:pPr>
            <a:endParaRPr lang="e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15513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sz="11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kern="1200" baseline="0" dirty="0">
                <a:solidFill>
                  <a:schemeClr val="tx1"/>
                </a:solidFill>
                <a:ea typeface="+mn-ea"/>
                <a:cs typeface="+mn-cs"/>
              </a:rPr>
              <a:t>SOURCE: MINNESOTA DEPARTMENT OF EDUCATION 2015-2016 FALL PRIMARY HOME LANGUAGE TOTALS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kern="1200" baseline="0" dirty="0">
                <a:solidFill>
                  <a:schemeClr val="tx1"/>
                </a:solidFill>
                <a:ea typeface="+mn-ea"/>
                <a:cs typeface="+mn-cs"/>
              </a:rPr>
              <a:t>Total numbers from </a:t>
            </a:r>
            <a:r>
              <a:rPr lang="en-US" sz="1100" b="0" i="0" u="none" strike="noStrike" kern="1200" baseline="0" dirty="0">
                <a:solidFill>
                  <a:schemeClr val="tx1"/>
                </a:solidFill>
                <a:ea typeface="+mn-ea"/>
                <a:cs typeface="+mn-cs"/>
              </a:rPr>
              <a:t>FIGURE 11. THE NUMBER OF STUDENTS FOR THE TOP 12 PRIMARY LANGUAGES OTHER THAN ENGLISH IN SELECTED MINNESOTA COUNTIES </a:t>
            </a:r>
            <a:endParaRPr lang="en"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4766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33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r>
              <a:rPr lang="en-US" sz="1100" kern="1200" dirty="0">
                <a:solidFill>
                  <a:schemeClr val="tx1"/>
                </a:solidFill>
                <a:effectLst/>
                <a:latin typeface="Calibri" panose="020F0502020204030204" pitchFamily="34" charset="0"/>
                <a:ea typeface="+mn-ea"/>
                <a:cs typeface="+mn-cs"/>
              </a:rPr>
              <a:t>English is the superpower of languages, not only in this country, but around the world.  Our Latino students are surrounded by English and since it is the language of peer culture, movies, TV, the Internet, video games, etc., they are motivated to learn and use the language outside of school.  Many come to prefer English over their own language. Social pressure to speak English is so great that immigrant parents may notice resistance to using the home language as early as kindergarten. A generation later, however, even if grandparents continue to use the home language, their grandchildren will often respond to them in English. Linguists call this the “three generation pattern.” (https://qz.com/1195658/spanish-to-english-us-is-increasingly-monolingual-despite-latino-immigration/)</a:t>
            </a:r>
          </a:p>
          <a:p>
            <a:r>
              <a:rPr lang="en-US" sz="1100" kern="1200" dirty="0">
                <a:solidFill>
                  <a:schemeClr val="tx1"/>
                </a:solidFill>
                <a:effectLst/>
                <a:latin typeface="Calibri" panose="020F0502020204030204" pitchFamily="34" charset="0"/>
                <a:ea typeface="+mn-ea"/>
                <a:cs typeface="+mn-cs"/>
              </a:rPr>
              <a:t>English home language students also are challenged by the power of English.  Because of the limited amount of exposure they have to a second language, it is much harder for them achieve proficiency in that language so they tend to revert back to English whenever they can.</a:t>
            </a:r>
            <a:endParaRPr lang="en" sz="1200" i="0"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Calibri" panose="020F0502020204030204" pitchFamily="34" charset="0"/>
                <a:ea typeface="+mn-ea"/>
                <a:cs typeface="+mn-cs"/>
              </a:rPr>
              <a:t>After reading each scenario aloud, have participants discuss the answer options at their tables. (Keep this moving - no more than one minute.)  Call on a table to share the answer they decided on, then explain why the other answers were not appropriate. Do this for all slides. If a table gets the answer wrong ask other tables if they agree and engage in discussion with the group about the possible answers.</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i="1" dirty="0">
              <a:solidFill>
                <a:srgbClr val="FF0000"/>
              </a:solidFill>
            </a:endParaRPr>
          </a:p>
          <a:p>
            <a:pPr lvl="0">
              <a:spcBef>
                <a:spcPts val="0"/>
              </a:spcBef>
              <a:buNone/>
            </a:pPr>
            <a:r>
              <a:rPr lang="en" i="1" dirty="0">
                <a:solidFill>
                  <a:srgbClr val="FF0000"/>
                </a:solidFill>
              </a:rPr>
              <a:t>Answer</a:t>
            </a:r>
            <a:r>
              <a:rPr lang="en" i="0" dirty="0">
                <a:solidFill>
                  <a:srgbClr val="FF0000"/>
                </a:solidFill>
              </a:rPr>
              <a:t>: b.  </a:t>
            </a:r>
          </a:p>
          <a:p>
            <a:pPr lvl="0">
              <a:spcBef>
                <a:spcPts val="0"/>
              </a:spcBef>
              <a:buNone/>
            </a:pPr>
            <a:r>
              <a:rPr lang="en" i="1" dirty="0">
                <a:solidFill>
                  <a:srgbClr val="FF0000"/>
                </a:solidFill>
              </a:rPr>
              <a:t>Explain</a:t>
            </a:r>
            <a:r>
              <a:rPr lang="en" i="0" dirty="0">
                <a:solidFill>
                  <a:srgbClr val="FF0000"/>
                </a:solidFill>
              </a:rPr>
              <a:t>: a.  </a:t>
            </a:r>
            <a:r>
              <a:rPr lang="en-US" i="0" dirty="0">
                <a:solidFill>
                  <a:srgbClr val="FF0000"/>
                </a:solidFill>
              </a:rPr>
              <a:t>It’s possible, but students often fall back into English without even thinking about it.</a:t>
            </a:r>
            <a:endParaRPr lang="en" i="0" dirty="0">
              <a:solidFill>
                <a:srgbClr val="FF0000"/>
              </a:solidFill>
            </a:endParaRPr>
          </a:p>
          <a:p>
            <a:pPr marL="228600" lvl="0" indent="-228600">
              <a:spcBef>
                <a:spcPts val="0"/>
              </a:spcBef>
              <a:buAutoNum type="alphaLcPeriod" startAt="2"/>
            </a:pPr>
            <a:r>
              <a:rPr lang="en-US" sz="1100" kern="1200" dirty="0">
                <a:solidFill>
                  <a:schemeClr val="tx1"/>
                </a:solidFill>
                <a:effectLst/>
                <a:latin typeface="Calibri" panose="020F0502020204030204" pitchFamily="34" charset="0"/>
                <a:ea typeface="+mn-ea"/>
                <a:cs typeface="+mn-cs"/>
              </a:rPr>
              <a:t>Also, students find it frustrating to speak in their language when other students can’t communicate that well in return.</a:t>
            </a:r>
          </a:p>
          <a:p>
            <a:pPr marL="228600" lvl="0" indent="-228600">
              <a:spcBef>
                <a:spcPts val="0"/>
              </a:spcBef>
              <a:buAutoNum type="alphaLcPeriod" startAt="2"/>
            </a:pPr>
            <a:r>
              <a:rPr lang="en" i="0" baseline="0" dirty="0">
                <a:solidFill>
                  <a:srgbClr val="FF0000"/>
                </a:solidFill>
              </a:rPr>
              <a:t>It’s up to the teacher, not the students, to set the language of instruction for each lesson.</a:t>
            </a:r>
            <a:endParaRPr lang="en" i="0"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c</a:t>
            </a:r>
          </a:p>
          <a:p>
            <a:pPr lvl="0">
              <a:spcBef>
                <a:spcPts val="0"/>
              </a:spcBef>
              <a:buNone/>
            </a:pPr>
            <a:r>
              <a:rPr lang="en" i="1" dirty="0">
                <a:solidFill>
                  <a:srgbClr val="FF0000"/>
                </a:solidFill>
              </a:rPr>
              <a:t>Explain</a:t>
            </a:r>
            <a:r>
              <a:rPr lang="en" i="0" dirty="0">
                <a:solidFill>
                  <a:srgbClr val="FF0000"/>
                </a:solidFill>
              </a:rPr>
              <a:t>: a.  He may understand his grandparents pretty well and may even be able to speak to them a little,</a:t>
            </a:r>
            <a:r>
              <a:rPr lang="en" i="0" baseline="0" dirty="0">
                <a:solidFill>
                  <a:srgbClr val="FF0000"/>
                </a:solidFill>
              </a:rPr>
              <a:t> but over time, he will be able to access less and less his home language.</a:t>
            </a:r>
          </a:p>
          <a:p>
            <a:pPr>
              <a:buNone/>
            </a:pPr>
            <a:r>
              <a:rPr lang="en-US" sz="1100" kern="1200" dirty="0">
                <a:solidFill>
                  <a:schemeClr val="tx1"/>
                </a:solidFill>
                <a:effectLst/>
                <a:latin typeface="Calibri" panose="020F0502020204030204" pitchFamily="34" charset="0"/>
                <a:ea typeface="+mn-ea"/>
                <a:cs typeface="+mn-cs"/>
              </a:rPr>
              <a:t>b. The goal of DLI is to achieve high proficiency levels in both languages, but this takes many years.  Even then, one language may still be stronger than the other, and it’s often English.  Also, a DLI education is not going to magically turn your child into a fully balanced bilingual!</a:t>
            </a:r>
          </a:p>
          <a:p>
            <a:pPr>
              <a:buNone/>
            </a:pPr>
            <a:r>
              <a:rPr lang="en-US" sz="1100" kern="1200" dirty="0">
                <a:solidFill>
                  <a:schemeClr val="tx1"/>
                </a:solidFill>
                <a:effectLst/>
                <a:latin typeface="Calibri" panose="020F0502020204030204" pitchFamily="34" charset="0"/>
                <a:ea typeface="+mn-ea"/>
                <a:cs typeface="+mn-cs"/>
              </a:rPr>
              <a:t>c. Research shows that immigrants’ children tend to become bilinguals who overwhelmingly prefer English. As a result, the same immigrants’ grandchildren likely speak English only. </a:t>
            </a:r>
            <a:endParaRPr lang="en" i="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b="0" i="1" u="none" dirty="0">
                <a:solidFill>
                  <a:schemeClr val="hlink"/>
                </a:solidFill>
              </a:rPr>
              <a:t>Divide into groups of</a:t>
            </a:r>
            <a:r>
              <a:rPr lang="en-US" b="0" i="1" u="none" baseline="0" dirty="0">
                <a:solidFill>
                  <a:schemeClr val="hlink"/>
                </a:solidFill>
              </a:rPr>
              <a:t> four or five and explain that they are the DLI </a:t>
            </a:r>
            <a:r>
              <a:rPr lang="en-US" b="0" i="1" u="none" baseline="0" dirty="0" err="1">
                <a:solidFill>
                  <a:schemeClr val="hlink"/>
                </a:solidFill>
              </a:rPr>
              <a:t>Mythbusters</a:t>
            </a:r>
            <a:r>
              <a:rPr lang="en-US" b="0" i="1" u="none" baseline="0" dirty="0">
                <a:solidFill>
                  <a:schemeClr val="hlink"/>
                </a:solidFill>
              </a:rPr>
              <a:t>.  Their task is to come up with a response to each myth. </a:t>
            </a:r>
            <a:r>
              <a:rPr lang="en-US" b="0" i="1" u="none" dirty="0">
                <a:solidFill>
                  <a:schemeClr val="hlink"/>
                </a:solidFill>
              </a:rPr>
              <a:t>  Display one slide at a time and read (or</a:t>
            </a:r>
            <a:r>
              <a:rPr lang="en-US" b="0" i="1" u="none" baseline="0" dirty="0">
                <a:solidFill>
                  <a:schemeClr val="hlink"/>
                </a:solidFill>
              </a:rPr>
              <a:t> have a participant read) the </a:t>
            </a:r>
            <a:r>
              <a:rPr lang="en-US" b="0" i="1" u="none" baseline="0" dirty="0" err="1">
                <a:solidFill>
                  <a:schemeClr val="hlink"/>
                </a:solidFill>
              </a:rPr>
              <a:t>Hearsayer</a:t>
            </a:r>
            <a:r>
              <a:rPr lang="en-US" b="0" i="1" u="none" baseline="0" dirty="0">
                <a:solidFill>
                  <a:schemeClr val="hlink"/>
                </a:solidFill>
              </a:rPr>
              <a:t> statement. Tables have two minutes (or less if you see they are ready) to discuss and decide upon an appropriate response.  The responses will be based on personal experiences or educated guesses, and this will give you the opportunity to  present new information.   You can ask each table for a response or rotate through the tables for the six myths.  Click on the slide to see the correct response.  </a:t>
            </a:r>
            <a:endParaRPr lang="en-US" b="0" i="1" u="none" dirty="0">
              <a:solidFill>
                <a:schemeClr val="hlink"/>
              </a:solidFill>
            </a:endParaRPr>
          </a:p>
        </p:txBody>
      </p:sp>
    </p:spTree>
    <p:extLst>
      <p:ext uri="{BB962C8B-B14F-4D97-AF65-F5344CB8AC3E}">
        <p14:creationId xmlns:p14="http://schemas.microsoft.com/office/powerpoint/2010/main" val="62597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5941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2902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37131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lvl1pPr>
              <a:defRPr/>
            </a:lvl1p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lvl1pPr>
              <a:defRPr/>
            </a:lvl1p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lvl1pPr>
              <a:defRPr/>
            </a:lvl1pPr>
          </a:lstStyle>
          <a:p>
            <a:endParaRPr lang="en-US" dirty="0"/>
          </a:p>
        </p:txBody>
      </p:sp>
      <p:sp>
        <p:nvSpPr>
          <p:cNvPr id="9" name="Slide Number Placeholder 8"/>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0" name="Footer Placeholder 9"/>
          <p:cNvSpPr>
            <a:spLocks noGrp="1"/>
          </p:cNvSpPr>
          <p:nvPr>
            <p:ph type="ftr" sz="quarter" idx="16"/>
          </p:nvPr>
        </p:nvSpPr>
        <p:spPr/>
        <p:txBody>
          <a:bodyPr rtlCol="0"/>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lvl1pPr>
              <a:defRPr/>
            </a:lvl1p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lvl1pPr>
              <a:defRPr/>
            </a:lvl1p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lvl1pPr>
              <a:defRPr/>
            </a:lvl1pPr>
          </a:lstStyle>
          <a:p>
            <a:endParaRPr lang="en-US" dirty="0"/>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lvl1pPr>
              <a:defRPr/>
            </a:lvl1pPr>
          </a:lstStyle>
          <a:p>
            <a:endParaRPr lang="en-US" dirty="0"/>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lvl1pPr>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782040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Date Placeholder 16"/>
          <p:cNvSpPr>
            <a:spLocks noGrp="1"/>
          </p:cNvSpPr>
          <p:nvPr>
            <p:ph type="dt" sz="half" idx="10"/>
          </p:nvPr>
        </p:nvSpPr>
        <p:spPr/>
        <p:txBody>
          <a:bodyPr rtlCol="0"/>
          <a:lstStyle>
            <a:lvl1pPr>
              <a:defRPr/>
            </a:lvl1pPr>
          </a:lstStyle>
          <a:p>
            <a:endParaRPr lang="en-US" dirty="0"/>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77184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14249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7480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26495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4781550"/>
            <a:ext cx="2895600" cy="274637"/>
          </a:xfrm>
        </p:spPr>
        <p:txBody>
          <a:bodyPr/>
          <a:lstStyle>
            <a:lvl1pPr algn="l">
              <a:defRPr>
                <a:solidFill>
                  <a:schemeClr val="tx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61801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88626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91076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1529280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latin typeface="Calibri" panose="020F0502020204030204" pitchFamily="34" charset="0"/>
                <a:cs typeface="Calibri" panose="020F0502020204030204" pitchFamily="34" charset="0"/>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http://carla.umn.edu/immersion/acie/"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hyperlink" Target="https://www.literacyworldwide.org/docs/default-source/where-we-stand/second-language-position-statement.pdf?sfvrsn=fc4ea18e_6" TargetMode="External"/><Relationship Id="rId4" Type="http://schemas.openxmlformats.org/officeDocument/2006/relationships/hyperlink" Target="https://qz.com/1195658/spanish-to-english-us-is-increasingly-monolingual-despite-latino-immigra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LVYhpCprtzQ&amp;t=10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www.hanen.org/siteassets/helpful-info/articles/can-children-with-language-impairments-learn-2-lan.asp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Slide Number Placeholder 1"/>
          <p:cNvSpPr>
            <a:spLocks noGrp="1"/>
          </p:cNvSpPr>
          <p:nvPr>
            <p:ph type="sldNum" idx="12"/>
          </p:nvPr>
        </p:nvSpPr>
        <p:spPr>
          <a:xfrm>
            <a:off x="8153400" y="4324350"/>
            <a:ext cx="548700" cy="393600"/>
          </a:xfrm>
        </p:spPr>
        <p:txBody>
          <a:bodyPr/>
          <a:lstStyle/>
          <a:p>
            <a:pPr algn="ctr"/>
            <a:fld id="{00000000-1234-1234-1234-123412341234}" type="slidenum">
              <a:rPr lang="en" smtClean="0">
                <a:solidFill>
                  <a:schemeClr val="bg1"/>
                </a:solidFill>
              </a:rPr>
              <a:pPr algn="ctr"/>
              <a:t>1</a:t>
            </a:fld>
            <a:endParaRPr lang="en"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Tree>
    <p:extLst>
      <p:ext uri="{BB962C8B-B14F-4D97-AF65-F5344CB8AC3E}">
        <p14:creationId xmlns:p14="http://schemas.microsoft.com/office/powerpoint/2010/main" val="416730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291" y="1264536"/>
            <a:ext cx="8371417" cy="914401"/>
          </a:xfrm>
        </p:spPr>
        <p:txBody>
          <a:bodyPr>
            <a:noAutofit/>
          </a:bodyPr>
          <a:lstStyle/>
          <a:p>
            <a:pPr marL="6350" indent="-6350">
              <a:buNone/>
            </a:pPr>
            <a:r>
              <a:rPr lang="en-US" sz="2400" dirty="0">
                <a:solidFill>
                  <a:srgbClr val="002060"/>
                </a:solidFill>
              </a:rPr>
              <a:t>I hear English-speaking students in a DLI program have high levels of proficiency in Spanish by the end of elementary school.</a:t>
            </a:r>
          </a:p>
        </p:txBody>
      </p:sp>
      <p:sp>
        <p:nvSpPr>
          <p:cNvPr id="6" name="TextBox 5"/>
          <p:cNvSpPr txBox="1"/>
          <p:nvPr/>
        </p:nvSpPr>
        <p:spPr>
          <a:xfrm>
            <a:off x="1536944" y="2212381"/>
            <a:ext cx="7183437" cy="2677656"/>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Compared to traditional language learners, yes. But because they are surrounded by English, students need extensive added exposure to both social and academic language if they are to become bilingual and biliterate in Spanish. It takes many years – from kindergarten through high school and beyond – to achieve advanced levels of proficiency in a second language.</a:t>
            </a:r>
            <a:r>
              <a:rPr lang="en-US" sz="2200" dirty="0">
                <a:solidFill>
                  <a:srgbClr val="C00000"/>
                </a:solidFill>
                <a:latin typeface="Calibri" panose="020F0502020204030204" pitchFamily="34" charset="0"/>
                <a:cs typeface="Calibri" panose="020F0502020204030204" pitchFamily="34" charset="0"/>
              </a:rPr>
              <a:t> </a:t>
            </a:r>
            <a:r>
              <a:rPr lang="en-US" sz="1600" dirty="0">
                <a:solidFill>
                  <a:srgbClr val="002060"/>
                </a:solidFill>
                <a:latin typeface="Calibri" panose="020F0502020204030204" pitchFamily="34" charset="0"/>
                <a:cs typeface="Calibri" panose="020F0502020204030204" pitchFamily="34" charset="0"/>
              </a:rPr>
              <a:t>(Genesee, 2007)</a:t>
            </a:r>
            <a:endParaRPr lang="en-US" sz="2400" dirty="0">
              <a:solidFill>
                <a:srgbClr val="002060"/>
              </a:solidFill>
              <a:latin typeface="Calibri" panose="020F0502020204030204" pitchFamily="34" charset="0"/>
              <a:cs typeface="Calibri" panose="020F050202020403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22162"/>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10</a:t>
            </a:fld>
            <a:endParaRPr lang="en" dirty="0"/>
          </a:p>
        </p:txBody>
      </p:sp>
      <p:grpSp>
        <p:nvGrpSpPr>
          <p:cNvPr id="5" name="Group 4">
            <a:extLst>
              <a:ext uri="{FF2B5EF4-FFF2-40B4-BE49-F238E27FC236}">
                <a16:creationId xmlns:a16="http://schemas.microsoft.com/office/drawing/2014/main" id="{764AFACC-934F-4E63-89B9-46FF7495BB93}"/>
              </a:ext>
            </a:extLst>
          </p:cNvPr>
          <p:cNvGrpSpPr/>
          <p:nvPr/>
        </p:nvGrpSpPr>
        <p:grpSpPr>
          <a:xfrm>
            <a:off x="368195" y="343442"/>
            <a:ext cx="3289405" cy="735897"/>
            <a:chOff x="368195" y="343442"/>
            <a:chExt cx="3289405" cy="735897"/>
          </a:xfrm>
        </p:grpSpPr>
        <p:grpSp>
          <p:nvGrpSpPr>
            <p:cNvPr id="16" name="Group 15">
              <a:extLst>
                <a:ext uri="{FF2B5EF4-FFF2-40B4-BE49-F238E27FC236}">
                  <a16:creationId xmlns:a16="http://schemas.microsoft.com/office/drawing/2014/main" id="{2C43C149-B8E7-49D3-989C-400EC93BDB98}"/>
                </a:ext>
              </a:extLst>
            </p:cNvPr>
            <p:cNvGrpSpPr/>
            <p:nvPr/>
          </p:nvGrpSpPr>
          <p:grpSpPr>
            <a:xfrm>
              <a:off x="368195" y="343442"/>
              <a:ext cx="3289405" cy="677869"/>
              <a:chOff x="1066800" y="213960"/>
              <a:chExt cx="3363573" cy="897888"/>
            </a:xfrm>
          </p:grpSpPr>
          <p:sp>
            <p:nvSpPr>
              <p:cNvPr id="17" name="TextBox 16">
                <a:extLst>
                  <a:ext uri="{FF2B5EF4-FFF2-40B4-BE49-F238E27FC236}">
                    <a16:creationId xmlns:a16="http://schemas.microsoft.com/office/drawing/2014/main" id="{092B4A0E-165C-44B7-844E-3FB72218E6D6}"/>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8" name="Picture 2" descr="C:\Users\Maureen\AppData\Local\Microsoft\Windows\INetCache\IE\QMZ19K1V\listening-joe[1].jpg">
                <a:extLst>
                  <a:ext uri="{FF2B5EF4-FFF2-40B4-BE49-F238E27FC236}">
                    <a16:creationId xmlns:a16="http://schemas.microsoft.com/office/drawing/2014/main" id="{C8FE89FE-EED1-4369-AED7-8D196852E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E31D500C-B72F-4694-869C-93B188162CD2}"/>
                </a:ext>
              </a:extLst>
            </p:cNvPr>
            <p:cNvSpPr txBox="1"/>
            <p:nvPr/>
          </p:nvSpPr>
          <p:spPr>
            <a:xfrm>
              <a:off x="2971800" y="894673"/>
              <a:ext cx="619645" cy="184666"/>
            </a:xfrm>
            <a:prstGeom prst="rect">
              <a:avLst/>
            </a:prstGeom>
            <a:noFill/>
          </p:spPr>
          <p:txBody>
            <a:bodyPr wrap="square" rtlCol="0">
              <a:spAutoFit/>
            </a:bodyPr>
            <a:lstStyle/>
            <a:p>
              <a:r>
                <a:rPr lang="en-US" sz="600" dirty="0" err="1"/>
                <a:t>Clipartpanda</a:t>
              </a:r>
              <a:endParaRPr lang="en-US" sz="600" dirty="0"/>
            </a:p>
          </p:txBody>
        </p:sp>
      </p:grpSp>
    </p:spTree>
    <p:extLst>
      <p:ext uri="{BB962C8B-B14F-4D97-AF65-F5344CB8AC3E}">
        <p14:creationId xmlns:p14="http://schemas.microsoft.com/office/powerpoint/2010/main" val="8627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2530" y="4324350"/>
            <a:ext cx="381000" cy="273844"/>
          </a:xfrm>
        </p:spPr>
        <p:txBody>
          <a:bodyPr/>
          <a:lstStyle/>
          <a:p>
            <a:pPr lvl="0">
              <a:spcBef>
                <a:spcPts val="0"/>
              </a:spcBef>
              <a:buNone/>
            </a:pPr>
            <a:fld id="{00000000-1234-1234-1234-123412341234}" type="slidenum">
              <a:rPr lang="en" sz="1400" smtClean="0">
                <a:solidFill>
                  <a:schemeClr val="bg1"/>
                </a:solidFill>
              </a:rPr>
              <a:t>11</a:t>
            </a:fld>
            <a:endParaRPr lang="en" sz="1400" dirty="0">
              <a:solidFill>
                <a:schemeClr val="bg1"/>
              </a:solidFill>
            </a:endParaRPr>
          </a:p>
        </p:txBody>
      </p:sp>
      <p:sp>
        <p:nvSpPr>
          <p:cNvPr id="7" name="TextBox 6"/>
          <p:cNvSpPr txBox="1"/>
          <p:nvPr/>
        </p:nvSpPr>
        <p:spPr>
          <a:xfrm>
            <a:off x="3008586" y="3349883"/>
            <a:ext cx="3491661" cy="400110"/>
          </a:xfrm>
          <a:prstGeom prst="rect">
            <a:avLst/>
          </a:prstGeom>
          <a:noFill/>
        </p:spPr>
        <p:txBody>
          <a:bodyPr wrap="none" rtlCol="0">
            <a:spAutoFit/>
          </a:bodyPr>
          <a:lstStyle/>
          <a:p>
            <a:r>
              <a:rPr lang="en-US" sz="2000" b="1" dirty="0">
                <a:solidFill>
                  <a:srgbClr val="002060"/>
                </a:solidFill>
                <a:latin typeface="Calibri" panose="020F0502020204030204" pitchFamily="34" charset="0"/>
                <a:cs typeface="Calibri" panose="020F0502020204030204" pitchFamily="34" charset="0"/>
              </a:rPr>
              <a:t>Reading, Mathematics, Science</a:t>
            </a:r>
          </a:p>
        </p:txBody>
      </p:sp>
      <p:sp>
        <p:nvSpPr>
          <p:cNvPr id="8" name="TextBox 7"/>
          <p:cNvSpPr txBox="1"/>
          <p:nvPr/>
        </p:nvSpPr>
        <p:spPr>
          <a:xfrm>
            <a:off x="152400" y="361949"/>
            <a:ext cx="2592376"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#2</a:t>
            </a:r>
          </a:p>
        </p:txBody>
      </p:sp>
      <p:sp>
        <p:nvSpPr>
          <p:cNvPr id="9" name="Right Arrow 9">
            <a:hlinkClick r:id="rId3" action="ppaction://hlinksldjump"/>
            <a:extLst>
              <a:ext uri="{FF2B5EF4-FFF2-40B4-BE49-F238E27FC236}">
                <a16:creationId xmlns:a16="http://schemas.microsoft.com/office/drawing/2014/main" id="{513D79CA-2A69-4023-B3E0-0D4C77F5DD3C}"/>
              </a:ext>
            </a:extLst>
          </p:cNvPr>
          <p:cNvSpPr/>
          <p:nvPr/>
        </p:nvSpPr>
        <p:spPr>
          <a:xfrm>
            <a:off x="7391400" y="28575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3</a:t>
            </a:r>
          </a:p>
          <a:p>
            <a:pPr algn="ctr"/>
            <a:endParaRPr lang="en-US" b="1" dirty="0">
              <a:latin typeface="Calibri" panose="020F0502020204030204" pitchFamily="34" charset="0"/>
            </a:endParaRPr>
          </a:p>
        </p:txBody>
      </p:sp>
      <p:grpSp>
        <p:nvGrpSpPr>
          <p:cNvPr id="10" name="Group 9">
            <a:extLst>
              <a:ext uri="{FF2B5EF4-FFF2-40B4-BE49-F238E27FC236}">
                <a16:creationId xmlns:a16="http://schemas.microsoft.com/office/drawing/2014/main" id="{8DC0C683-4C97-453B-B343-0379253CC702}"/>
              </a:ext>
            </a:extLst>
          </p:cNvPr>
          <p:cNvGrpSpPr/>
          <p:nvPr/>
        </p:nvGrpSpPr>
        <p:grpSpPr>
          <a:xfrm>
            <a:off x="3810000" y="2046604"/>
            <a:ext cx="1755782" cy="1303279"/>
            <a:chOff x="3581400" y="2138937"/>
            <a:chExt cx="1755782" cy="1303279"/>
          </a:xfrm>
        </p:grpSpPr>
        <p:pic>
          <p:nvPicPr>
            <p:cNvPr id="11" name="Picture 4" descr="Image result for test-taking">
              <a:extLst>
                <a:ext uri="{FF2B5EF4-FFF2-40B4-BE49-F238E27FC236}">
                  <a16:creationId xmlns:a16="http://schemas.microsoft.com/office/drawing/2014/main" id="{423A16F9-6B41-49C4-9D4A-F6DB8EF7D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8937"/>
              <a:ext cx="1676400" cy="1120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F2AB29E-E344-4870-9FC5-48CC809B107D}"/>
                </a:ext>
              </a:extLst>
            </p:cNvPr>
            <p:cNvSpPr txBox="1"/>
            <p:nvPr/>
          </p:nvSpPr>
          <p:spPr>
            <a:xfrm>
              <a:off x="4876800" y="3257550"/>
              <a:ext cx="460382" cy="184666"/>
            </a:xfrm>
            <a:prstGeom prst="rect">
              <a:avLst/>
            </a:prstGeom>
            <a:noFill/>
          </p:spPr>
          <p:txBody>
            <a:bodyPr wrap="none" rtlCol="0">
              <a:spAutoFit/>
            </a:bodyPr>
            <a:lstStyle/>
            <a:p>
              <a:r>
                <a:rPr lang="en-US" sz="600" dirty="0"/>
                <a:t>Pixabay</a:t>
              </a:r>
            </a:p>
          </p:txBody>
        </p:sp>
      </p:grpSp>
      <p:sp>
        <p:nvSpPr>
          <p:cNvPr id="6" name="TextBox 5">
            <a:extLst>
              <a:ext uri="{FF2B5EF4-FFF2-40B4-BE49-F238E27FC236}">
                <a16:creationId xmlns:a16="http://schemas.microsoft.com/office/drawing/2014/main" id="{FA60664C-2B1B-40B1-B00F-3B7432F28FF1}"/>
              </a:ext>
            </a:extLst>
          </p:cNvPr>
          <p:cNvSpPr txBox="1"/>
          <p:nvPr/>
        </p:nvSpPr>
        <p:spPr>
          <a:xfrm>
            <a:off x="2899581" y="1393508"/>
            <a:ext cx="3709670" cy="584775"/>
          </a:xfrm>
          <a:prstGeom prst="rect">
            <a:avLst/>
          </a:prstGeom>
          <a:noFill/>
        </p:spPr>
        <p:txBody>
          <a:bodyPr wrap="none" rtlCol="0">
            <a:spAutoFit/>
          </a:bodyPr>
          <a:lstStyle/>
          <a:p>
            <a:r>
              <a:rPr lang="en-US" sz="3200" b="1" dirty="0">
                <a:solidFill>
                  <a:srgbClr val="002060"/>
                </a:solidFill>
                <a:latin typeface="Calibri" panose="020F0502020204030204" pitchFamily="34" charset="0"/>
                <a:cs typeface="Calibri" panose="020F0502020204030204" pitchFamily="34" charset="0"/>
              </a:rPr>
              <a:t>STATEWIDE TESTING</a:t>
            </a:r>
          </a:p>
        </p:txBody>
      </p:sp>
    </p:spTree>
    <p:extLst>
      <p:ext uri="{BB962C8B-B14F-4D97-AF65-F5344CB8AC3E}">
        <p14:creationId xmlns:p14="http://schemas.microsoft.com/office/powerpoint/2010/main" val="376423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1456" y="4324350"/>
            <a:ext cx="381000" cy="273844"/>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12</a:t>
            </a:fld>
            <a:endParaRPr lang="en" sz="1400" dirty="0">
              <a:solidFill>
                <a:schemeClr val="bg1"/>
              </a:solidFill>
            </a:endParaRPr>
          </a:p>
        </p:txBody>
      </p:sp>
      <p:sp>
        <p:nvSpPr>
          <p:cNvPr id="76" name="Shape 76"/>
          <p:cNvSpPr txBox="1">
            <a:spLocks noGrp="1"/>
          </p:cNvSpPr>
          <p:nvPr>
            <p:ph type="title" idx="4294967295"/>
          </p:nvPr>
        </p:nvSpPr>
        <p:spPr>
          <a:xfrm>
            <a:off x="719138" y="20638"/>
            <a:ext cx="8424862" cy="627062"/>
          </a:xfrm>
          <a:prstGeom prst="rect">
            <a:avLst/>
          </a:prstGeom>
        </p:spPr>
        <p:txBody>
          <a:bodyPr wrap="square" lIns="91425" tIns="91425" rIns="91425" bIns="91425" anchor="t" anchorCtr="0">
            <a:noAutofit/>
          </a:bodyPr>
          <a:lstStyle/>
          <a:p>
            <a:pPr lvl="0" algn="l">
              <a:spcBef>
                <a:spcPts val="0"/>
              </a:spcBef>
              <a:buNone/>
            </a:pPr>
            <a:r>
              <a:rPr lang="en" sz="3600" dirty="0">
                <a:solidFill>
                  <a:srgbClr val="002060"/>
                </a:solidFill>
              </a:rPr>
              <a:t>                       </a:t>
            </a:r>
            <a:endParaRPr lang="en" sz="2400" b="0" dirty="0">
              <a:solidFill>
                <a:srgbClr val="002060"/>
              </a:solidFill>
              <a:cs typeface="Calibri" panose="020F0502020204030204" pitchFamily="34" charset="0"/>
            </a:endParaRPr>
          </a:p>
        </p:txBody>
      </p:sp>
      <p:sp>
        <p:nvSpPr>
          <p:cNvPr id="5" name="TextBox 4"/>
          <p:cNvSpPr txBox="1"/>
          <p:nvPr/>
        </p:nvSpPr>
        <p:spPr>
          <a:xfrm>
            <a:off x="737010" y="1123950"/>
            <a:ext cx="7797389" cy="101566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Third grade DLI students are getting ready to take the state’s English reading test for the first time.  Parents may be worried about their child’s performance. Which of these statements might reassure them?</a:t>
            </a:r>
            <a:endParaRPr lang="en-US"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1918483" y="323820"/>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#3</a:t>
            </a:r>
          </a:p>
        </p:txBody>
      </p:sp>
      <p:sp>
        <p:nvSpPr>
          <p:cNvPr id="10" name="Right Arrow 9">
            <a:hlinkClick r:id="rId3" action="ppaction://hlinksldjump"/>
          </p:cNvPr>
          <p:cNvSpPr/>
          <p:nvPr/>
        </p:nvSpPr>
        <p:spPr>
          <a:xfrm>
            <a:off x="7391400" y="28575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4 </a:t>
            </a:r>
          </a:p>
          <a:p>
            <a:pPr algn="ctr"/>
            <a:endParaRPr lang="en-US" b="1" dirty="0">
              <a:latin typeface="Calibri" panose="020F0502020204030204" pitchFamily="34" charset="0"/>
            </a:endParaRPr>
          </a:p>
        </p:txBody>
      </p:sp>
      <p:sp>
        <p:nvSpPr>
          <p:cNvPr id="4" name="Rectangle 3"/>
          <p:cNvSpPr/>
          <p:nvPr/>
        </p:nvSpPr>
        <p:spPr>
          <a:xfrm>
            <a:off x="590818" y="2192422"/>
            <a:ext cx="7924799" cy="707886"/>
          </a:xfrm>
          <a:prstGeom prst="rect">
            <a:avLst/>
          </a:prstGeom>
        </p:spPr>
        <p:txBody>
          <a:bodyPr wrap="square">
            <a:spAutoFit/>
          </a:bodyPr>
          <a:lstStyle/>
          <a:p>
            <a:pPr marL="342900" lvl="0" indent="-342900">
              <a:buAutoNum type="alphaLcPeriod"/>
            </a:pPr>
            <a:r>
              <a:rPr lang="en-US" sz="2000" dirty="0">
                <a:solidFill>
                  <a:srgbClr val="002060"/>
                </a:solidFill>
                <a:latin typeface="Calibri" panose="020F0502020204030204" pitchFamily="34" charset="0"/>
                <a:cs typeface="Calibri" panose="020F0502020204030204" pitchFamily="34" charset="0"/>
              </a:rPr>
              <a:t>Children will do fine on the state tests, even if they have not had much English instruction.</a:t>
            </a:r>
          </a:p>
        </p:txBody>
      </p:sp>
      <p:sp>
        <p:nvSpPr>
          <p:cNvPr id="6" name="Rectangle 5"/>
          <p:cNvSpPr/>
          <p:nvPr/>
        </p:nvSpPr>
        <p:spPr>
          <a:xfrm>
            <a:off x="590818" y="3734322"/>
            <a:ext cx="7467601" cy="707886"/>
          </a:xfrm>
          <a:prstGeom prst="rect">
            <a:avLst/>
          </a:prstGeom>
        </p:spPr>
        <p:txBody>
          <a:bodyPr wrap="square">
            <a:spAutoFit/>
          </a:bodyPr>
          <a:lstStyle/>
          <a:p>
            <a:pPr marL="288925" lvl="0" indent="-288925"/>
            <a:r>
              <a:rPr lang="en-US" sz="2000" dirty="0">
                <a:solidFill>
                  <a:srgbClr val="002060"/>
                </a:solidFill>
                <a:latin typeface="Calibri" panose="020F0502020204030204" pitchFamily="34" charset="0"/>
                <a:cs typeface="Calibri" panose="020F0502020204030204" pitchFamily="34" charset="0"/>
              </a:rPr>
              <a:t>c.  </a:t>
            </a:r>
            <a:r>
              <a:rPr lang="es-ES" sz="2000" dirty="0" err="1">
                <a:solidFill>
                  <a:srgbClr val="002060"/>
                </a:solidFill>
                <a:latin typeface="Calibri" panose="020F0502020204030204" pitchFamily="34" charset="0"/>
                <a:cs typeface="Calibri" panose="020F0502020204030204" pitchFamily="34" charset="0"/>
              </a:rPr>
              <a:t>The</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lag</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is</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temporary</a:t>
            </a:r>
            <a:r>
              <a:rPr lang="es-ES" sz="2000" dirty="0">
                <a:solidFill>
                  <a:srgbClr val="002060"/>
                </a:solidFill>
                <a:latin typeface="Calibri" panose="020F0502020204030204" pitchFamily="34" charset="0"/>
                <a:cs typeface="Calibri" panose="020F0502020204030204" pitchFamily="34" charset="0"/>
              </a:rPr>
              <a:t>.  In general, </a:t>
            </a:r>
            <a:r>
              <a:rPr lang="es-ES" sz="2000" dirty="0" err="1">
                <a:solidFill>
                  <a:srgbClr val="002060"/>
                </a:solidFill>
                <a:latin typeface="Calibri" panose="020F0502020204030204" pitchFamily="34" charset="0"/>
                <a:cs typeface="Calibri" panose="020F0502020204030204" pitchFamily="34" charset="0"/>
              </a:rPr>
              <a:t>by</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middle</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school</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students</a:t>
            </a:r>
            <a:r>
              <a:rPr lang="es-ES" sz="2000" dirty="0">
                <a:solidFill>
                  <a:srgbClr val="002060"/>
                </a:solidFill>
                <a:latin typeface="Calibri" panose="020F0502020204030204" pitchFamily="34" charset="0"/>
                <a:cs typeface="Calibri" panose="020F0502020204030204" pitchFamily="34" charset="0"/>
              </a:rPr>
              <a:t> do as </a:t>
            </a:r>
            <a:r>
              <a:rPr lang="es-ES" sz="2000" dirty="0" err="1">
                <a:solidFill>
                  <a:srgbClr val="002060"/>
                </a:solidFill>
                <a:latin typeface="Calibri" panose="020F0502020204030204" pitchFamily="34" charset="0"/>
                <a:cs typeface="Calibri" panose="020F0502020204030204" pitchFamily="34" charset="0"/>
              </a:rPr>
              <a:t>well</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or</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better</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on</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standardized</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tests</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than</a:t>
            </a:r>
            <a:r>
              <a:rPr lang="es-ES" sz="2000" dirty="0">
                <a:solidFill>
                  <a:srgbClr val="002060"/>
                </a:solidFill>
                <a:latin typeface="Calibri" panose="020F0502020204030204" pitchFamily="34" charset="0"/>
                <a:cs typeface="Calibri" panose="020F0502020204030204" pitchFamily="34" charset="0"/>
              </a:rPr>
              <a:t> </a:t>
            </a:r>
            <a:r>
              <a:rPr lang="es-ES" sz="2000" dirty="0" err="1">
                <a:solidFill>
                  <a:srgbClr val="002060"/>
                </a:solidFill>
                <a:latin typeface="Calibri" panose="020F0502020204030204" pitchFamily="34" charset="0"/>
                <a:cs typeface="Calibri" panose="020F0502020204030204" pitchFamily="34" charset="0"/>
              </a:rPr>
              <a:t>their</a:t>
            </a:r>
            <a:r>
              <a:rPr lang="es-ES" sz="2000" dirty="0">
                <a:solidFill>
                  <a:srgbClr val="002060"/>
                </a:solidFill>
                <a:latin typeface="Calibri" panose="020F0502020204030204" pitchFamily="34" charset="0"/>
                <a:cs typeface="Calibri" panose="020F0502020204030204" pitchFamily="34" charset="0"/>
              </a:rPr>
              <a:t> non-DLI </a:t>
            </a:r>
            <a:r>
              <a:rPr lang="es-ES" sz="2000" dirty="0" err="1">
                <a:solidFill>
                  <a:srgbClr val="002060"/>
                </a:solidFill>
                <a:latin typeface="Calibri" panose="020F0502020204030204" pitchFamily="34" charset="0"/>
                <a:cs typeface="Calibri" panose="020F0502020204030204" pitchFamily="34" charset="0"/>
              </a:rPr>
              <a:t>peers</a:t>
            </a:r>
            <a:r>
              <a:rPr lang="es-ES" sz="2000" dirty="0">
                <a:solidFill>
                  <a:srgbClr val="002060"/>
                </a:solidFill>
                <a:latin typeface="Calibri" panose="020F0502020204030204" pitchFamily="34" charset="0"/>
                <a:cs typeface="Calibri" panose="020F0502020204030204" pitchFamily="34" charset="0"/>
              </a:rPr>
              <a:t>.</a:t>
            </a:r>
            <a:endParaRPr lang="es-ES" sz="2000" dirty="0">
              <a:solidFill>
                <a:srgbClr val="FF0000"/>
              </a:solidFill>
              <a:latin typeface="Calibri" panose="020F0502020204030204" pitchFamily="34" charset="0"/>
              <a:cs typeface="Calibri" panose="020F0502020204030204" pitchFamily="34" charset="0"/>
            </a:endParaRPr>
          </a:p>
        </p:txBody>
      </p:sp>
      <p:sp>
        <p:nvSpPr>
          <p:cNvPr id="7" name="Rectangle 6"/>
          <p:cNvSpPr/>
          <p:nvPr/>
        </p:nvSpPr>
        <p:spPr>
          <a:xfrm>
            <a:off x="590818" y="2934494"/>
            <a:ext cx="7887236" cy="707886"/>
          </a:xfrm>
          <a:prstGeom prst="rect">
            <a:avLst/>
          </a:prstGeom>
        </p:spPr>
        <p:txBody>
          <a:bodyPr wrap="square">
            <a:spAutoFit/>
          </a:bodyPr>
          <a:lstStyle/>
          <a:p>
            <a:pPr marL="347663" indent="-347663"/>
            <a:r>
              <a:rPr lang="en-US" sz="2000" dirty="0">
                <a:solidFill>
                  <a:srgbClr val="002060"/>
                </a:solidFill>
                <a:latin typeface="Calibri" panose="020F0502020204030204" pitchFamily="34" charset="0"/>
                <a:cs typeface="Calibri" panose="020F0502020204030204" pitchFamily="34" charset="0"/>
              </a:rPr>
              <a:t>b.  Students may not perform at grade level in reading by grade 3, and this lag is to be expected. </a:t>
            </a:r>
            <a:endParaRPr lang="en-US" sz="2000" dirty="0">
              <a:solidFill>
                <a:srgbClr val="002060"/>
              </a:solidFill>
            </a:endParaRPr>
          </a:p>
        </p:txBody>
      </p:sp>
      <p:sp>
        <p:nvSpPr>
          <p:cNvPr id="11" name="Rectangle 10"/>
          <p:cNvSpPr/>
          <p:nvPr/>
        </p:nvSpPr>
        <p:spPr>
          <a:xfrm>
            <a:off x="299496" y="4866501"/>
            <a:ext cx="2629215" cy="276999"/>
          </a:xfrm>
          <a:prstGeom prst="rect">
            <a:avLst/>
          </a:prstGeom>
        </p:spPr>
        <p:txBody>
          <a:bodyPr wrap="square">
            <a:spAutoFit/>
          </a:bodyPr>
          <a:lstStyle/>
          <a:p>
            <a:r>
              <a:rPr lang="en-US" sz="1200" dirty="0">
                <a:solidFill>
                  <a:srgbClr val="002060"/>
                </a:solidFill>
                <a:latin typeface="Calibri" charset="0"/>
                <a:ea typeface="Calibri" charset="0"/>
                <a:cs typeface="Calibri" charset="0"/>
              </a:rPr>
              <a:t>(Lindholm-Leary &amp; Genesee, 2014)</a:t>
            </a:r>
          </a:p>
        </p:txBody>
      </p:sp>
      <p:pic>
        <p:nvPicPr>
          <p:cNvPr id="13" name="Picture 4" descr="Image result for test-taking">
            <a:extLst>
              <a:ext uri="{FF2B5EF4-FFF2-40B4-BE49-F238E27FC236}">
                <a16:creationId xmlns:a16="http://schemas.microsoft.com/office/drawing/2014/main" id="{C9DCCE4A-B3DC-43C9-A0A7-5A23A0C8B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83" y="87072"/>
            <a:ext cx="1143000" cy="76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1456" y="4324350"/>
            <a:ext cx="381000" cy="273844"/>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13</a:t>
            </a:fld>
            <a:endParaRPr lang="en" sz="1400" dirty="0">
              <a:solidFill>
                <a:schemeClr val="bg1"/>
              </a:solidFill>
            </a:endParaRPr>
          </a:p>
        </p:txBody>
      </p:sp>
      <p:sp>
        <p:nvSpPr>
          <p:cNvPr id="76" name="Shape 76"/>
          <p:cNvSpPr txBox="1">
            <a:spLocks noGrp="1"/>
          </p:cNvSpPr>
          <p:nvPr>
            <p:ph type="title" idx="4294967295"/>
          </p:nvPr>
        </p:nvSpPr>
        <p:spPr>
          <a:xfrm>
            <a:off x="719138" y="20638"/>
            <a:ext cx="8424862" cy="627062"/>
          </a:xfrm>
          <a:prstGeom prst="rect">
            <a:avLst/>
          </a:prstGeom>
        </p:spPr>
        <p:txBody>
          <a:bodyPr wrap="square" lIns="91425" tIns="91425" rIns="91425" bIns="91425" anchor="t" anchorCtr="0">
            <a:noAutofit/>
          </a:bodyPr>
          <a:lstStyle/>
          <a:p>
            <a:pPr lvl="0" algn="l">
              <a:spcBef>
                <a:spcPts val="0"/>
              </a:spcBef>
              <a:buNone/>
            </a:pPr>
            <a:r>
              <a:rPr lang="en" sz="3600" dirty="0">
                <a:solidFill>
                  <a:srgbClr val="002060"/>
                </a:solidFill>
              </a:rPr>
              <a:t>                       </a:t>
            </a:r>
            <a:endParaRPr lang="en" sz="2400" b="0" dirty="0">
              <a:solidFill>
                <a:srgbClr val="002060"/>
              </a:solidFill>
              <a:cs typeface="Calibri" panose="020F0502020204030204" pitchFamily="34" charset="0"/>
            </a:endParaRPr>
          </a:p>
        </p:txBody>
      </p:sp>
      <p:sp>
        <p:nvSpPr>
          <p:cNvPr id="5" name="TextBox 4"/>
          <p:cNvSpPr txBox="1"/>
          <p:nvPr/>
        </p:nvSpPr>
        <p:spPr>
          <a:xfrm>
            <a:off x="578285" y="910805"/>
            <a:ext cx="7797389" cy="101566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Parents wonder how their middle-schooler will do on the state math test since the test is given in English.  What can we say, </a:t>
            </a:r>
            <a:r>
              <a:rPr lang="en-US" sz="2000" b="1" dirty="0">
                <a:solidFill>
                  <a:srgbClr val="002060"/>
                </a:solidFill>
                <a:latin typeface="Calibri" panose="020F0502020204030204" pitchFamily="34" charset="0"/>
                <a:cs typeface="Calibri" panose="020F0502020204030204" pitchFamily="34" charset="0"/>
              </a:rPr>
              <a:t>in general</a:t>
            </a:r>
            <a:r>
              <a:rPr lang="en-US" sz="2000" dirty="0">
                <a:solidFill>
                  <a:srgbClr val="002060"/>
                </a:solidFill>
                <a:latin typeface="Calibri" panose="020F0502020204030204" pitchFamily="34" charset="0"/>
                <a:cs typeface="Calibri" panose="020F0502020204030204" pitchFamily="34" charset="0"/>
              </a:rPr>
              <a:t>, about middle school test results?</a:t>
            </a:r>
            <a:endParaRPr lang="en-US"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1974828" y="287803"/>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#4</a:t>
            </a:r>
          </a:p>
        </p:txBody>
      </p:sp>
      <p:sp>
        <p:nvSpPr>
          <p:cNvPr id="4" name="Rectangle 3"/>
          <p:cNvSpPr/>
          <p:nvPr/>
        </p:nvSpPr>
        <p:spPr>
          <a:xfrm>
            <a:off x="472802" y="2016264"/>
            <a:ext cx="7924799" cy="707886"/>
          </a:xfrm>
          <a:prstGeom prst="rect">
            <a:avLst/>
          </a:prstGeom>
        </p:spPr>
        <p:txBody>
          <a:bodyPr wrap="square">
            <a:spAutoFit/>
          </a:bodyPr>
          <a:lstStyle/>
          <a:p>
            <a:pPr marL="166687">
              <a:spcBef>
                <a:spcPts val="600"/>
              </a:spcBef>
            </a:pPr>
            <a:r>
              <a:rPr lang="en-US" sz="2000" dirty="0">
                <a:solidFill>
                  <a:srgbClr val="002060"/>
                </a:solidFill>
                <a:latin typeface="Calibri" panose="020F0502020204030204" pitchFamily="34" charset="0"/>
                <a:cs typeface="Calibri" panose="020F0502020204030204" pitchFamily="34" charset="0"/>
              </a:rPr>
              <a:t>a.  DLI students always do better than</a:t>
            </a:r>
            <a:r>
              <a:rPr lang="en" sz="2000" dirty="0">
                <a:solidFill>
                  <a:srgbClr val="002060"/>
                </a:solidFill>
                <a:latin typeface="Calibri" panose="020F0502020204030204" pitchFamily="34" charset="0"/>
                <a:cs typeface="Calibri" panose="020F0502020204030204" pitchFamily="34" charset="0"/>
              </a:rPr>
              <a:t> their peers in English-only</a:t>
            </a:r>
            <a:br>
              <a:rPr lang="en" sz="2000" dirty="0">
                <a:solidFill>
                  <a:srgbClr val="002060"/>
                </a:solidFill>
                <a:latin typeface="Calibri" panose="020F0502020204030204" pitchFamily="34" charset="0"/>
                <a:cs typeface="Calibri" panose="020F0502020204030204" pitchFamily="34" charset="0"/>
              </a:rPr>
            </a:br>
            <a:r>
              <a:rPr lang="en" sz="2000" dirty="0">
                <a:solidFill>
                  <a:srgbClr val="002060"/>
                </a:solidFill>
                <a:latin typeface="Calibri" panose="020F0502020204030204" pitchFamily="34" charset="0"/>
                <a:cs typeface="Calibri" panose="020F0502020204030204" pitchFamily="34" charset="0"/>
              </a:rPr>
              <a:t>     classrooms on </a:t>
            </a:r>
            <a:r>
              <a:rPr lang="en-US" sz="2000" dirty="0">
                <a:solidFill>
                  <a:srgbClr val="002060"/>
                </a:solidFill>
                <a:latin typeface="Calibri" panose="020F0502020204030204" pitchFamily="34" charset="0"/>
                <a:cs typeface="Calibri" panose="020F0502020204030204" pitchFamily="34" charset="0"/>
              </a:rPr>
              <a:t>standardized math tests given in English.</a:t>
            </a:r>
          </a:p>
        </p:txBody>
      </p:sp>
      <p:sp>
        <p:nvSpPr>
          <p:cNvPr id="6" name="Rectangle 5"/>
          <p:cNvSpPr/>
          <p:nvPr/>
        </p:nvSpPr>
        <p:spPr>
          <a:xfrm>
            <a:off x="633497" y="3924240"/>
            <a:ext cx="7467601" cy="707886"/>
          </a:xfrm>
          <a:prstGeom prst="rect">
            <a:avLst/>
          </a:prstGeom>
        </p:spPr>
        <p:txBody>
          <a:bodyPr wrap="square">
            <a:spAutoFit/>
          </a:bodyPr>
          <a:lstStyle/>
          <a:p>
            <a:pPr marL="288925" lvl="0" indent="-288925"/>
            <a:r>
              <a:rPr lang="en-US" sz="2000" dirty="0">
                <a:solidFill>
                  <a:srgbClr val="002060"/>
                </a:solidFill>
                <a:latin typeface="Calibri" panose="020F0502020204030204" pitchFamily="34" charset="0"/>
                <a:cs typeface="Calibri" panose="020F0502020204030204" pitchFamily="34" charset="0"/>
              </a:rPr>
              <a:t>c.  DLI students show a lag in math skills throughout middle and high school.</a:t>
            </a:r>
          </a:p>
        </p:txBody>
      </p:sp>
      <p:sp>
        <p:nvSpPr>
          <p:cNvPr id="7" name="Rectangle 6"/>
          <p:cNvSpPr/>
          <p:nvPr/>
        </p:nvSpPr>
        <p:spPr>
          <a:xfrm>
            <a:off x="457200" y="2947952"/>
            <a:ext cx="7887236" cy="707886"/>
          </a:xfrm>
          <a:prstGeom prst="rect">
            <a:avLst/>
          </a:prstGeom>
        </p:spPr>
        <p:txBody>
          <a:bodyPr wrap="square">
            <a:spAutoFit/>
          </a:bodyPr>
          <a:lstStyle/>
          <a:p>
            <a:pPr marL="166687">
              <a:spcBef>
                <a:spcPts val="600"/>
              </a:spcBef>
            </a:pPr>
            <a:r>
              <a:rPr lang="en-US" sz="2000" dirty="0">
                <a:solidFill>
                  <a:srgbClr val="002060"/>
                </a:solidFill>
                <a:latin typeface="Calibri" panose="020F0502020204030204" pitchFamily="34" charset="0"/>
                <a:cs typeface="Calibri" panose="020F0502020204030204" pitchFamily="34" charset="0"/>
              </a:rPr>
              <a:t>b.  DLI students do as well as or better than</a:t>
            </a:r>
            <a:r>
              <a:rPr lang="en" sz="2000" dirty="0">
                <a:solidFill>
                  <a:srgbClr val="002060"/>
                </a:solidFill>
                <a:latin typeface="Calibri" panose="020F0502020204030204" pitchFamily="34" charset="0"/>
                <a:cs typeface="Calibri" panose="020F0502020204030204" pitchFamily="34" charset="0"/>
              </a:rPr>
              <a:t> their peers in English-only</a:t>
            </a:r>
            <a:br>
              <a:rPr lang="en" sz="2000" dirty="0">
                <a:solidFill>
                  <a:srgbClr val="002060"/>
                </a:solidFill>
                <a:latin typeface="Calibri" panose="020F0502020204030204" pitchFamily="34" charset="0"/>
                <a:cs typeface="Calibri" panose="020F0502020204030204" pitchFamily="34" charset="0"/>
              </a:rPr>
            </a:br>
            <a:r>
              <a:rPr lang="en" sz="2000" dirty="0">
                <a:solidFill>
                  <a:srgbClr val="002060"/>
                </a:solidFill>
                <a:latin typeface="Calibri" panose="020F0502020204030204" pitchFamily="34" charset="0"/>
                <a:cs typeface="Calibri" panose="020F0502020204030204" pitchFamily="34" charset="0"/>
              </a:rPr>
              <a:t>     classrooms on </a:t>
            </a:r>
            <a:r>
              <a:rPr lang="en-US" sz="2000" dirty="0">
                <a:solidFill>
                  <a:srgbClr val="002060"/>
                </a:solidFill>
                <a:latin typeface="Calibri" panose="020F0502020204030204" pitchFamily="34" charset="0"/>
                <a:cs typeface="Calibri" panose="020F0502020204030204" pitchFamily="34" charset="0"/>
              </a:rPr>
              <a:t>standardized math tests given in English.</a:t>
            </a:r>
          </a:p>
        </p:txBody>
      </p:sp>
      <p:sp>
        <p:nvSpPr>
          <p:cNvPr id="11" name="Rectangle 10"/>
          <p:cNvSpPr/>
          <p:nvPr/>
        </p:nvSpPr>
        <p:spPr>
          <a:xfrm>
            <a:off x="578285" y="4741115"/>
            <a:ext cx="2629215" cy="276999"/>
          </a:xfrm>
          <a:prstGeom prst="rect">
            <a:avLst/>
          </a:prstGeom>
        </p:spPr>
        <p:txBody>
          <a:bodyPr wrap="square">
            <a:spAutoFit/>
          </a:bodyPr>
          <a:lstStyle/>
          <a:p>
            <a:r>
              <a:rPr lang="en-US" sz="1200" dirty="0">
                <a:solidFill>
                  <a:srgbClr val="002060"/>
                </a:solidFill>
                <a:latin typeface="Calibri" charset="0"/>
                <a:ea typeface="Calibri" charset="0"/>
                <a:cs typeface="Calibri" charset="0"/>
              </a:rPr>
              <a:t>(Lindholm-Leary &amp; Genesee, 2014)</a:t>
            </a:r>
          </a:p>
        </p:txBody>
      </p:sp>
      <p:pic>
        <p:nvPicPr>
          <p:cNvPr id="14" name="Picture 4" descr="Image result for test-taking">
            <a:extLst>
              <a:ext uri="{FF2B5EF4-FFF2-40B4-BE49-F238E27FC236}">
                <a16:creationId xmlns:a16="http://schemas.microsoft.com/office/drawing/2014/main" id="{ADB7DDE4-8A06-41D7-A8CD-2C74B6BCD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83" y="87072"/>
            <a:ext cx="1143000" cy="76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14</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334397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00150"/>
            <a:ext cx="8229600" cy="914401"/>
          </a:xfrm>
        </p:spPr>
        <p:txBody>
          <a:bodyPr>
            <a:noAutofit/>
          </a:bodyPr>
          <a:lstStyle/>
          <a:p>
            <a:pPr marL="0" indent="0">
              <a:buNone/>
            </a:pPr>
            <a:r>
              <a:rPr lang="en-US" sz="2400" dirty="0">
                <a:solidFill>
                  <a:srgbClr val="002060"/>
                </a:solidFill>
              </a:rPr>
              <a:t>I hear that the best way to know how my DLI child is doing in school is by her scores on the state-required standardized tests</a:t>
            </a:r>
            <a:r>
              <a:rPr lang="en-US" dirty="0">
                <a:solidFill>
                  <a:srgbClr val="002060"/>
                </a:solidFill>
              </a:rPr>
              <a:t>.</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7" y="2651940"/>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a:xfrm>
            <a:off x="8130974" y="4311750"/>
            <a:ext cx="548700" cy="393600"/>
          </a:xfrm>
        </p:spPr>
        <p:txBody>
          <a:bodyPr/>
          <a:lstStyle/>
          <a:p>
            <a:fld id="{00000000-1234-1234-1234-123412341234}" type="slidenum">
              <a:rPr lang="en" smtClean="0"/>
              <a:pPr/>
              <a:t>15</a:t>
            </a:fld>
            <a:endParaRPr lang="en" dirty="0"/>
          </a:p>
        </p:txBody>
      </p:sp>
      <p:grpSp>
        <p:nvGrpSpPr>
          <p:cNvPr id="9" name="Group 8">
            <a:extLst>
              <a:ext uri="{FF2B5EF4-FFF2-40B4-BE49-F238E27FC236}">
                <a16:creationId xmlns:a16="http://schemas.microsoft.com/office/drawing/2014/main" id="{B024A530-3553-4D59-96BC-4222579C0AF6}"/>
              </a:ext>
            </a:extLst>
          </p:cNvPr>
          <p:cNvGrpSpPr/>
          <p:nvPr/>
        </p:nvGrpSpPr>
        <p:grpSpPr>
          <a:xfrm>
            <a:off x="368195" y="343442"/>
            <a:ext cx="3289405" cy="735897"/>
            <a:chOff x="368195" y="343442"/>
            <a:chExt cx="3289405" cy="735897"/>
          </a:xfrm>
        </p:grpSpPr>
        <p:grpSp>
          <p:nvGrpSpPr>
            <p:cNvPr id="10" name="Group 9">
              <a:extLst>
                <a:ext uri="{FF2B5EF4-FFF2-40B4-BE49-F238E27FC236}">
                  <a16:creationId xmlns:a16="http://schemas.microsoft.com/office/drawing/2014/main" id="{CA7299E6-371F-4202-B922-DEF1FDDAB882}"/>
                </a:ext>
              </a:extLst>
            </p:cNvPr>
            <p:cNvGrpSpPr/>
            <p:nvPr/>
          </p:nvGrpSpPr>
          <p:grpSpPr>
            <a:xfrm>
              <a:off x="368195" y="343442"/>
              <a:ext cx="3289405" cy="677869"/>
              <a:chOff x="1066800" y="213960"/>
              <a:chExt cx="3363573" cy="897888"/>
            </a:xfrm>
          </p:grpSpPr>
          <p:sp>
            <p:nvSpPr>
              <p:cNvPr id="12" name="TextBox 11">
                <a:extLst>
                  <a:ext uri="{FF2B5EF4-FFF2-40B4-BE49-F238E27FC236}">
                    <a16:creationId xmlns:a16="http://schemas.microsoft.com/office/drawing/2014/main" id="{26B57D54-30D2-4F1D-A631-022CE6EA71E3}"/>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7" name="Picture 2" descr="C:\Users\Maureen\AppData\Local\Microsoft\Windows\INetCache\IE\QMZ19K1V\listening-joe[1].jpg">
                <a:extLst>
                  <a:ext uri="{FF2B5EF4-FFF2-40B4-BE49-F238E27FC236}">
                    <a16:creationId xmlns:a16="http://schemas.microsoft.com/office/drawing/2014/main" id="{E0FC8121-7395-463F-B5DD-EC0CCDC29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8DF29299-6FD4-4FC1-B1D3-352A241B0741}"/>
                </a:ext>
              </a:extLst>
            </p:cNvPr>
            <p:cNvSpPr txBox="1"/>
            <p:nvPr/>
          </p:nvSpPr>
          <p:spPr>
            <a:xfrm>
              <a:off x="2971800" y="894673"/>
              <a:ext cx="619645" cy="184666"/>
            </a:xfrm>
            <a:prstGeom prst="rect">
              <a:avLst/>
            </a:prstGeom>
            <a:noFill/>
          </p:spPr>
          <p:txBody>
            <a:bodyPr wrap="square" rtlCol="0">
              <a:spAutoFit/>
            </a:bodyPr>
            <a:lstStyle/>
            <a:p>
              <a:r>
                <a:rPr lang="en-US" sz="600" dirty="0" err="1"/>
                <a:t>Clipartpanda</a:t>
              </a:r>
              <a:endParaRPr lang="en-US" sz="600" dirty="0"/>
            </a:p>
          </p:txBody>
        </p:sp>
      </p:grpSp>
      <p:sp>
        <p:nvSpPr>
          <p:cNvPr id="2" name="TextBox 1">
            <a:extLst>
              <a:ext uri="{FF2B5EF4-FFF2-40B4-BE49-F238E27FC236}">
                <a16:creationId xmlns:a16="http://schemas.microsoft.com/office/drawing/2014/main" id="{A515FAD6-D490-4264-B24D-71707046FB9E}"/>
              </a:ext>
            </a:extLst>
          </p:cNvPr>
          <p:cNvSpPr txBox="1"/>
          <p:nvPr/>
        </p:nvSpPr>
        <p:spPr>
          <a:xfrm>
            <a:off x="1752600" y="2293390"/>
            <a:ext cx="5867400" cy="1785104"/>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Standardized tests are just </a:t>
            </a:r>
            <a:r>
              <a:rPr lang="en-US" sz="2400" i="1" dirty="0">
                <a:solidFill>
                  <a:srgbClr val="C00000"/>
                </a:solidFill>
                <a:latin typeface="Calibri" panose="020F0502020204030204" pitchFamily="34" charset="0"/>
                <a:cs typeface="Calibri" panose="020F0502020204030204" pitchFamily="34" charset="0"/>
              </a:rPr>
              <a:t>one</a:t>
            </a:r>
            <a:r>
              <a:rPr lang="en-US" sz="2400" dirty="0">
                <a:solidFill>
                  <a:srgbClr val="C00000"/>
                </a:solidFill>
                <a:latin typeface="Calibri" panose="020F0502020204030204" pitchFamily="34" charset="0"/>
                <a:cs typeface="Calibri" panose="020F0502020204030204" pitchFamily="34" charset="0"/>
              </a:rPr>
              <a:t> measure of a child’s learning. How the child does in the classroom is equally, if not more important, than her scores on standardized tests.</a:t>
            </a:r>
          </a:p>
          <a:p>
            <a:endParaRPr lang="en-US" dirty="0"/>
          </a:p>
        </p:txBody>
      </p:sp>
    </p:spTree>
    <p:extLst>
      <p:ext uri="{BB962C8B-B14F-4D97-AF65-F5344CB8AC3E}">
        <p14:creationId xmlns:p14="http://schemas.microsoft.com/office/powerpoint/2010/main" val="10630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16</a:t>
            </a:fld>
            <a:endParaRPr lang="en" dirty="0">
              <a:solidFill>
                <a:schemeClr val="bg1"/>
              </a:solidFill>
            </a:endParaRPr>
          </a:p>
        </p:txBody>
      </p:sp>
      <p:sp>
        <p:nvSpPr>
          <p:cNvPr id="3" name="Rounded Rectangle 2"/>
          <p:cNvSpPr/>
          <p:nvPr/>
        </p:nvSpPr>
        <p:spPr>
          <a:xfrm>
            <a:off x="228600" y="5842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000" dirty="0">
                <a:solidFill>
                  <a:schemeClr val="tx1"/>
                </a:solidFill>
                <a:latin typeface="Baveuse" panose="02000700000000000000" pitchFamily="2" charset="0"/>
              </a:rPr>
              <a:t>           </a:t>
            </a:r>
            <a:r>
              <a:rPr lang="en-US" sz="4000" b="1" dirty="0">
                <a:solidFill>
                  <a:schemeClr val="tx1"/>
                </a:solidFill>
                <a:latin typeface="Calibri" panose="020F0502020204030204" pitchFamily="34" charset="0"/>
                <a:cs typeface="Calibri" panose="020F0502020204030204" pitchFamily="34" charset="0"/>
              </a:rPr>
              <a:t>MISSING WORDS!</a:t>
            </a:r>
          </a:p>
          <a:p>
            <a:endParaRPr lang="en-US" sz="4800" dirty="0">
              <a:solidFill>
                <a:schemeClr val="tx1"/>
              </a:solidFill>
              <a:latin typeface="Baveuse" panose="02000700000000000000" pitchFamily="2" charset="0"/>
            </a:endParaRPr>
          </a:p>
          <a:p>
            <a:pPr algn="ctr"/>
            <a:r>
              <a:rPr lang="en-US" sz="4000" b="1" dirty="0">
                <a:solidFill>
                  <a:schemeClr val="tx1"/>
                </a:solidFill>
                <a:latin typeface="Calibri" panose="020F0502020204030204" pitchFamily="34" charset="0"/>
                <a:cs typeface="Calibri" panose="020F0502020204030204" pitchFamily="34" charset="0"/>
              </a:rPr>
              <a:t>¡PALABRAS PERDIDAS!</a:t>
            </a: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AutoShape 2" descr="Image result for detective"/>
          <p:cNvSpPr>
            <a:spLocks noChangeAspect="1" noChangeArrowheads="1"/>
          </p:cNvSpPr>
          <p:nvPr/>
        </p:nvSpPr>
        <p:spPr bwMode="auto">
          <a:xfrm>
            <a:off x="155575" y="-1608138"/>
            <a:ext cx="3333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6019800" y="1428750"/>
            <a:ext cx="1432941" cy="1346200"/>
            <a:chOff x="6654800" y="742950"/>
            <a:chExt cx="1432941" cy="1346200"/>
          </a:xfrm>
        </p:grpSpPr>
        <p:pic>
          <p:nvPicPr>
            <p:cNvPr id="1028" name="Picture 4" descr="Detective, Searching, Man, Search, Magnif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742950"/>
              <a:ext cx="1333112" cy="1346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7359" y="1904484"/>
              <a:ext cx="460382" cy="184666"/>
            </a:xfrm>
            <a:prstGeom prst="rect">
              <a:avLst/>
            </a:prstGeom>
            <a:noFill/>
          </p:spPr>
          <p:txBody>
            <a:bodyPr wrap="none" rtlCol="0">
              <a:spAutoFit/>
            </a:bodyPr>
            <a:lstStyle/>
            <a:p>
              <a:r>
                <a:rPr lang="en-US" sz="600" dirty="0" err="1"/>
                <a:t>Pixabay</a:t>
              </a:r>
              <a:endParaRPr lang="en-US" sz="600" dirty="0"/>
            </a:p>
          </p:txBody>
        </p:sp>
      </p:grpSp>
    </p:spTree>
    <p:extLst>
      <p:ext uri="{BB962C8B-B14F-4D97-AF65-F5344CB8AC3E}">
        <p14:creationId xmlns:p14="http://schemas.microsoft.com/office/powerpoint/2010/main" val="935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17</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h________________________________</a:t>
            </a:r>
            <a:r>
              <a:rPr lang="es-MX" i="1" dirty="0" err="1"/>
              <a:t>able</a:t>
            </a:r>
            <a:r>
              <a:rPr lang="es-MX" i="1" dirty="0"/>
              <a:t> en casa, </a:t>
            </a:r>
            <a:r>
              <a:rPr lang="es-ES" i="1" dirty="0"/>
              <a:t>_______.</a:t>
            </a:r>
            <a:endParaRPr lang="en-US" dirty="0"/>
          </a:p>
          <a:p>
            <a:pPr algn="ctr"/>
            <a:endParaRPr lang="en-US" dirty="0"/>
          </a:p>
        </p:txBody>
      </p:sp>
      <p:sp>
        <p:nvSpPr>
          <p:cNvPr id="9" name="TextBox 8"/>
          <p:cNvSpPr txBox="1"/>
          <p:nvPr/>
        </p:nvSpPr>
        <p:spPr>
          <a:xfrm>
            <a:off x="566252" y="586974"/>
            <a:ext cx="7815747" cy="341632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1</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Research shows that all DLI children – regardless of home language –  __________________</a:t>
            </a:r>
            <a:endParaRPr lang="en-US" sz="2400" dirty="0"/>
          </a:p>
          <a:p>
            <a:r>
              <a:rPr lang="en-US" sz="2400" dirty="0"/>
              <a:t> </a:t>
            </a:r>
          </a:p>
          <a:p>
            <a:r>
              <a:rPr lang="en-US" sz="2400" dirty="0"/>
              <a:t> </a:t>
            </a:r>
            <a:endParaRPr lang="en-US" sz="2400" dirty="0">
              <a:latin typeface="Calibri" panose="020F0502020204030204" pitchFamily="34" charset="0"/>
              <a:cs typeface="Calibri" panose="020F0502020204030204" pitchFamily="34" charset="0"/>
            </a:endParaRPr>
          </a:p>
          <a:p>
            <a:r>
              <a:rPr lang="es-MX" sz="2400" i="1" dirty="0">
                <a:latin typeface="Calibri" panose="020F0502020204030204" pitchFamily="34" charset="0"/>
                <a:cs typeface="Calibri" panose="020F0502020204030204" pitchFamily="34" charset="0"/>
              </a:rPr>
              <a:t>La investigación muestra que todos los niños de DLI </a:t>
            </a:r>
            <a:r>
              <a:rPr lang="en-US" sz="2400" dirty="0">
                <a:latin typeface="Calibri" panose="020F0502020204030204" pitchFamily="34" charset="0"/>
                <a:cs typeface="Calibri" panose="020F0502020204030204" pitchFamily="34" charset="0"/>
              </a:rPr>
              <a:t>– </a:t>
            </a:r>
            <a:r>
              <a:rPr lang="es-MX" sz="2400" i="1" dirty="0">
                <a:latin typeface="Calibri" panose="020F0502020204030204" pitchFamily="34" charset="0"/>
                <a:cs typeface="Calibri" panose="020F0502020204030204" pitchFamily="34" charset="0"/>
              </a:rPr>
              <a:t>independientemente del idioma que se hable en casa </a:t>
            </a:r>
            <a:r>
              <a:rPr lang="en-US" sz="2400" dirty="0">
                <a:latin typeface="Calibri" panose="020F0502020204030204" pitchFamily="34" charset="0"/>
                <a:cs typeface="Calibri" panose="020F0502020204030204" pitchFamily="34" charset="0"/>
              </a:rPr>
              <a:t>–</a:t>
            </a:r>
            <a:r>
              <a:rPr lang="es-MX" sz="2400" i="1" dirty="0">
                <a:latin typeface="Calibri" panose="020F0502020204030204" pitchFamily="34" charset="0"/>
                <a:cs typeface="Calibri" panose="020F0502020204030204" pitchFamily="34" charset="0"/>
              </a:rPr>
              <a:t> </a:t>
            </a:r>
          </a:p>
          <a:p>
            <a:r>
              <a:rPr lang="es-MX" sz="2400" i="1" dirty="0">
                <a:latin typeface="Calibri" panose="020F0502020204030204" pitchFamily="34" charset="0"/>
                <a:cs typeface="Calibri" panose="020F0502020204030204" pitchFamily="34" charset="0"/>
              </a:rPr>
              <a:t>____________________</a:t>
            </a:r>
            <a:endParaRPr lang="en-US" dirty="0"/>
          </a:p>
        </p:txBody>
      </p:sp>
      <p:sp>
        <p:nvSpPr>
          <p:cNvPr id="16" name="Rectangle 15"/>
          <p:cNvSpPr/>
          <p:nvPr/>
        </p:nvSpPr>
        <p:spPr>
          <a:xfrm>
            <a:off x="533400" y="3459419"/>
            <a:ext cx="3092513" cy="461665"/>
          </a:xfrm>
          <a:prstGeom prst="rect">
            <a:avLst/>
          </a:prstGeom>
        </p:spPr>
        <p:txBody>
          <a:bodyPr wrap="none">
            <a:spAutoFit/>
          </a:bodyPr>
          <a:lstStyle/>
          <a:p>
            <a:r>
              <a:rPr lang="en-US" sz="2400" i="1" dirty="0" err="1">
                <a:solidFill>
                  <a:srgbClr val="C00000"/>
                </a:solidFill>
                <a:latin typeface="Calibri" panose="020F0502020204030204" pitchFamily="34" charset="0"/>
                <a:cs typeface="Calibri" panose="020F0502020204030204" pitchFamily="34" charset="0"/>
              </a:rPr>
              <a:t>prefieren</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usar</a:t>
            </a:r>
            <a:r>
              <a:rPr lang="en-US" sz="2400" i="1" dirty="0">
                <a:solidFill>
                  <a:srgbClr val="C00000"/>
                </a:solidFill>
                <a:latin typeface="Calibri" panose="020F0502020204030204" pitchFamily="34" charset="0"/>
                <a:cs typeface="Calibri" panose="020F0502020204030204" pitchFamily="34" charset="0"/>
              </a:rPr>
              <a:t> el </a:t>
            </a:r>
            <a:r>
              <a:rPr lang="en-US" sz="2400" i="1" dirty="0" err="1">
                <a:solidFill>
                  <a:srgbClr val="C00000"/>
                </a:solidFill>
                <a:latin typeface="Calibri" panose="020F0502020204030204" pitchFamily="34" charset="0"/>
                <a:cs typeface="Calibri" panose="020F0502020204030204" pitchFamily="34" charset="0"/>
              </a:rPr>
              <a:t>inglés</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
        <p:nvSpPr>
          <p:cNvPr id="17" name="Rectangle 16"/>
          <p:cNvSpPr/>
          <p:nvPr/>
        </p:nvSpPr>
        <p:spPr>
          <a:xfrm>
            <a:off x="2123394" y="1685843"/>
            <a:ext cx="281519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prefer to use English</a:t>
            </a:r>
            <a:r>
              <a:rPr lang="en-US" sz="2000" i="1" dirty="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3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18</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257444" y="589695"/>
            <a:ext cx="8176372" cy="341632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2.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 3rd grade, when standardized testing begins, your child’s test scores </a:t>
            </a:r>
            <a:r>
              <a:rPr lang="en-US" sz="2400" i="1" dirty="0">
                <a:latin typeface="Calibri" panose="020F0502020204030204" pitchFamily="34" charset="0"/>
                <a:cs typeface="Calibri" panose="020F0502020204030204" pitchFamily="34" charset="0"/>
              </a:rPr>
              <a:t>________________________</a:t>
            </a:r>
            <a:endParaRPr lang="en-US" sz="2400"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 </a:t>
            </a:r>
          </a:p>
          <a:p>
            <a:endParaRPr lang="en-US" sz="2400" i="1" dirty="0">
              <a:latin typeface="Calibri" panose="020F0502020204030204" pitchFamily="34" charset="0"/>
              <a:cs typeface="Calibri" panose="020F0502020204030204" pitchFamily="34" charset="0"/>
            </a:endParaRPr>
          </a:p>
          <a:p>
            <a:r>
              <a:rPr lang="es-MX" sz="2400" i="1" dirty="0">
                <a:latin typeface="Calibri" panose="020F0502020204030204" pitchFamily="34" charset="0"/>
                <a:cs typeface="Calibri" panose="020F0502020204030204" pitchFamily="34" charset="0"/>
              </a:rPr>
              <a:t>En 3</a:t>
            </a:r>
            <a:r>
              <a:rPr lang="es-MX" sz="2400" i="1" baseline="30000" dirty="0">
                <a:latin typeface="Calibri" panose="020F0502020204030204" pitchFamily="34" charset="0"/>
                <a:cs typeface="Calibri" panose="020F0502020204030204" pitchFamily="34" charset="0"/>
              </a:rPr>
              <a:t>er</a:t>
            </a:r>
            <a:r>
              <a:rPr lang="es-MX" sz="2400" i="1" dirty="0">
                <a:latin typeface="Calibri" panose="020F0502020204030204" pitchFamily="34" charset="0"/>
                <a:cs typeface="Calibri" panose="020F0502020204030204" pitchFamily="34" charset="0"/>
              </a:rPr>
              <a:t> grado, cuando comienzan las pruebas estandarizadas, los resultados de sus hijos _______________________________</a:t>
            </a:r>
          </a:p>
          <a:p>
            <a:r>
              <a:rPr lang="en-US" sz="2400" i="1" dirty="0">
                <a:latin typeface="Calibri" panose="020F0502020204030204" pitchFamily="34" charset="0"/>
                <a:cs typeface="Calibri" panose="020F0502020204030204" pitchFamily="34" charset="0"/>
              </a:rPr>
              <a:t> </a:t>
            </a:r>
          </a:p>
        </p:txBody>
      </p:sp>
      <p:sp>
        <p:nvSpPr>
          <p:cNvPr id="16" name="Rectangle 15"/>
          <p:cNvSpPr/>
          <p:nvPr/>
        </p:nvSpPr>
        <p:spPr>
          <a:xfrm>
            <a:off x="3124200" y="3104882"/>
            <a:ext cx="4862228" cy="461665"/>
          </a:xfrm>
          <a:prstGeom prst="rect">
            <a:avLst/>
          </a:prstGeom>
        </p:spPr>
        <p:txBody>
          <a:bodyPr wrap="none">
            <a:spAutoFit/>
          </a:bodyPr>
          <a:lstStyle/>
          <a:p>
            <a:r>
              <a:rPr lang="es-MX" sz="2400" i="1" dirty="0">
                <a:solidFill>
                  <a:srgbClr val="C00000"/>
                </a:solidFill>
                <a:latin typeface="Calibri" panose="020F0502020204030204" pitchFamily="34" charset="0"/>
                <a:cs typeface="Calibri" panose="020F0502020204030204" pitchFamily="34" charset="0"/>
              </a:rPr>
              <a:t>pueden ser más bajos de lo esperado</a:t>
            </a:r>
            <a:r>
              <a:rPr lang="es-MX" sz="2400" i="1" dirty="0">
                <a:latin typeface="Calibri" panose="020F0502020204030204" pitchFamily="34" charset="0"/>
                <a:cs typeface="Calibri" panose="020F0502020204030204" pitchFamily="34" charset="0"/>
              </a:rPr>
              <a:t>.</a:t>
            </a:r>
            <a:endParaRPr lang="en-US" sz="2400" dirty="0">
              <a:solidFill>
                <a:srgbClr val="C00000"/>
              </a:solidFill>
              <a:latin typeface="Calibri" panose="020F0502020204030204" pitchFamily="34" charset="0"/>
              <a:cs typeface="Calibri" panose="020F0502020204030204" pitchFamily="34" charset="0"/>
            </a:endParaRPr>
          </a:p>
        </p:txBody>
      </p:sp>
      <p:sp>
        <p:nvSpPr>
          <p:cNvPr id="17" name="Rectangle 16"/>
          <p:cNvSpPr/>
          <p:nvPr/>
        </p:nvSpPr>
        <p:spPr>
          <a:xfrm>
            <a:off x="1143000" y="1616456"/>
            <a:ext cx="3962400" cy="461665"/>
          </a:xfrm>
          <a:prstGeom prst="rect">
            <a:avLst/>
          </a:prstGeom>
        </p:spPr>
        <p:txBody>
          <a:bodyPr wrap="square">
            <a:spAutoFit/>
          </a:bodyPr>
          <a:lstStyle/>
          <a:p>
            <a:r>
              <a:rPr lang="en-US" sz="2400" dirty="0">
                <a:solidFill>
                  <a:srgbClr val="C00000"/>
                </a:solidFill>
                <a:latin typeface="Calibri" panose="020F0502020204030204" pitchFamily="34" charset="0"/>
                <a:cs typeface="Calibri" panose="020F0502020204030204" pitchFamily="34" charset="0"/>
              </a:rPr>
              <a:t>may be lower than expected</a:t>
            </a:r>
            <a:r>
              <a:rPr lang="en-US" sz="24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68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19</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8705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437556" y="722858"/>
            <a:ext cx="7964088" cy="452431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3.  </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Research indicates that, in general, by middle school, DLI students tend to __________________________________</a:t>
            </a:r>
          </a:p>
          <a:p>
            <a:r>
              <a:rPr lang="en-US" sz="2400" dirty="0">
                <a:latin typeface="Calibri" panose="020F0502020204030204" pitchFamily="34" charset="0"/>
                <a:cs typeface="Calibri" panose="020F0502020204030204" pitchFamily="34" charset="0"/>
              </a:rPr>
              <a:t>in English on state tests. </a:t>
            </a:r>
          </a:p>
          <a:p>
            <a:r>
              <a:rPr lang="en-US" sz="2400" dirty="0">
                <a:latin typeface="Calibri" panose="020F0502020204030204" pitchFamily="34" charset="0"/>
                <a:cs typeface="Calibri" panose="020F0502020204030204" pitchFamily="34" charset="0"/>
              </a:rPr>
              <a:t>  </a:t>
            </a:r>
            <a:endParaRPr lang="en-US" sz="2400" dirty="0"/>
          </a:p>
          <a:p>
            <a:r>
              <a:rPr lang="es-MX" sz="2400" i="1" dirty="0">
                <a:latin typeface="Calibri" panose="020F0502020204030204" pitchFamily="34" charset="0"/>
                <a:cs typeface="Calibri" panose="020F0502020204030204" pitchFamily="34" charset="0"/>
              </a:rPr>
              <a:t>En general, durante la escuela intermedia, los estudiantes del DLI  _____________________________ en los exámenes estandarizados en inglés.</a:t>
            </a:r>
            <a:r>
              <a:rPr lang="en-US" sz="2400" i="1" dirty="0">
                <a:latin typeface="Calibri" panose="020F0502020204030204" pitchFamily="34" charset="0"/>
                <a:cs typeface="Calibri" panose="020F0502020204030204" pitchFamily="34" charset="0"/>
              </a:rPr>
              <a:t> </a:t>
            </a:r>
            <a:endParaRPr lang="es-ES" sz="2400" i="1" dirty="0">
              <a:latin typeface="Calibri" panose="020F0502020204030204" pitchFamily="34" charset="0"/>
              <a:cs typeface="Calibri" panose="020F0502020204030204" pitchFamily="34" charset="0"/>
            </a:endParaRPr>
          </a:p>
          <a:p>
            <a:endParaRPr lang="es-ES" sz="2400" i="1"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 </a:t>
            </a:r>
          </a:p>
          <a:p>
            <a:r>
              <a:rPr lang="en-US" sz="2400" i="1" dirty="0"/>
              <a:t> </a:t>
            </a:r>
            <a:endParaRPr lang="en-US" sz="2400" i="1" dirty="0">
              <a:latin typeface="Calibri" panose="020F0502020204030204" pitchFamily="34" charset="0"/>
              <a:cs typeface="Calibri" panose="020F0502020204030204" pitchFamily="34" charset="0"/>
            </a:endParaRPr>
          </a:p>
        </p:txBody>
      </p:sp>
      <p:sp>
        <p:nvSpPr>
          <p:cNvPr id="16" name="Rectangle 15"/>
          <p:cNvSpPr/>
          <p:nvPr/>
        </p:nvSpPr>
        <p:spPr>
          <a:xfrm>
            <a:off x="914400" y="3257550"/>
            <a:ext cx="4698722" cy="461665"/>
          </a:xfrm>
          <a:prstGeom prst="rect">
            <a:avLst/>
          </a:prstGeom>
        </p:spPr>
        <p:txBody>
          <a:bodyPr wrap="none">
            <a:spAutoFit/>
          </a:bodyPr>
          <a:lstStyle/>
          <a:p>
            <a:r>
              <a:rPr lang="es-ES" sz="2400" i="1" dirty="0">
                <a:solidFill>
                  <a:srgbClr val="C00000"/>
                </a:solidFill>
                <a:latin typeface="Calibri" panose="020F0502020204030204" pitchFamily="34" charset="0"/>
                <a:cs typeface="Calibri" panose="020F0502020204030204" pitchFamily="34" charset="0"/>
              </a:rPr>
              <a:t>tienen el mismo o me</a:t>
            </a:r>
            <a:r>
              <a:rPr lang="es-MX" sz="2400" i="1" dirty="0" err="1">
                <a:solidFill>
                  <a:srgbClr val="C00000"/>
                </a:solidFill>
                <a:latin typeface="Calibri" panose="020F0502020204030204" pitchFamily="34" charset="0"/>
                <a:cs typeface="Calibri" panose="020F0502020204030204" pitchFamily="34" charset="0"/>
              </a:rPr>
              <a:t>jor</a:t>
            </a:r>
            <a:r>
              <a:rPr lang="es-MX" sz="2400" i="1" dirty="0">
                <a:solidFill>
                  <a:srgbClr val="C00000"/>
                </a:solidFill>
                <a:latin typeface="Calibri" panose="020F0502020204030204" pitchFamily="34" charset="0"/>
                <a:cs typeface="Calibri" panose="020F0502020204030204" pitchFamily="34" charset="0"/>
              </a:rPr>
              <a:t> desempeño</a:t>
            </a:r>
            <a:endParaRPr lang="en-US" sz="2400" dirty="0">
              <a:solidFill>
                <a:srgbClr val="C00000"/>
              </a:solidFill>
              <a:latin typeface="Calibri" panose="020F0502020204030204" pitchFamily="34" charset="0"/>
              <a:cs typeface="Calibri" panose="020F0502020204030204" pitchFamily="34" charset="0"/>
            </a:endParaRPr>
          </a:p>
        </p:txBody>
      </p:sp>
      <p:sp>
        <p:nvSpPr>
          <p:cNvPr id="17" name="Rectangle 16"/>
          <p:cNvSpPr/>
          <p:nvPr/>
        </p:nvSpPr>
        <p:spPr>
          <a:xfrm>
            <a:off x="2590800" y="1809750"/>
            <a:ext cx="5293437"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meet or exceed grade level expectations</a:t>
            </a:r>
            <a:r>
              <a:rPr lang="en-US" i="1" dirty="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8688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875511"/>
            <a:ext cx="2632240" cy="2312943"/>
            <a:chOff x="4041598" y="3168364"/>
            <a:chExt cx="1060704" cy="1124852"/>
          </a:xfrm>
        </p:grpSpPr>
        <p:sp>
          <p:nvSpPr>
            <p:cNvPr id="7"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9" y="3467382"/>
              <a:ext cx="851514" cy="643627"/>
            </a:xfrm>
            <a:prstGeom prst="rect">
              <a:avLst/>
            </a:prstGeom>
            <a:noFill/>
          </p:spPr>
          <p:txBody>
            <a:bodyPr wrap="squar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br>
                <a:rPr lang="en-US" sz="2000" b="1" dirty="0">
                  <a:solidFill>
                    <a:schemeClr val="tx1">
                      <a:lumMod val="75000"/>
                      <a:lumOff val="25000"/>
                    </a:schemeClr>
                  </a:solidFill>
                  <a:latin typeface="Calibri" panose="020F0502020204030204" pitchFamily="34" charset="0"/>
                  <a:cs typeface="Calibri" panose="020F0502020204030204" pitchFamily="34" charset="0"/>
                </a:rPr>
              </a:b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4351315" y="4098631"/>
              <a:ext cx="437442"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0051"/>
              <a:ext cx="753917"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133600" y="4629150"/>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282" y="4542618"/>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 </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147132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20</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432816" y="571500"/>
            <a:ext cx="8001000" cy="341632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4.  </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For immigrant families, the ability to understand, speak, read, and write the home language ____________________</a:t>
            </a:r>
          </a:p>
          <a:p>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Para las familias inmigrantes, la capacidad de comprender, hablar, leer y escribir en el idioma materno</a:t>
            </a:r>
          </a:p>
          <a:p>
            <a:r>
              <a:rPr lang="es-ES" sz="2400" i="1" dirty="0">
                <a:latin typeface="Calibri" panose="020F0502020204030204" pitchFamily="34" charset="0"/>
                <a:cs typeface="Calibri" panose="020F0502020204030204" pitchFamily="34" charset="0"/>
              </a:rPr>
              <a:t>_____________________ </a:t>
            </a:r>
            <a:r>
              <a:rPr lang="en-US" sz="2400" i="1" dirty="0"/>
              <a:t> </a:t>
            </a:r>
            <a:endParaRPr lang="en-US" sz="2400" i="1" dirty="0">
              <a:latin typeface="Calibri" panose="020F0502020204030204" pitchFamily="34" charset="0"/>
              <a:cs typeface="Calibri" panose="020F0502020204030204" pitchFamily="34" charset="0"/>
            </a:endParaRPr>
          </a:p>
        </p:txBody>
      </p:sp>
      <p:sp>
        <p:nvSpPr>
          <p:cNvPr id="16" name="Rectangle 15"/>
          <p:cNvSpPr/>
          <p:nvPr/>
        </p:nvSpPr>
        <p:spPr>
          <a:xfrm>
            <a:off x="432816" y="3451682"/>
            <a:ext cx="3373039" cy="461665"/>
          </a:xfrm>
          <a:prstGeom prst="rect">
            <a:avLst/>
          </a:prstGeom>
        </p:spPr>
        <p:txBody>
          <a:bodyPr wrap="none">
            <a:spAutoFit/>
          </a:bodyPr>
          <a:lstStyle/>
          <a:p>
            <a:r>
              <a:rPr lang="es-ES" sz="2400" i="1" dirty="0">
                <a:solidFill>
                  <a:srgbClr val="C00000"/>
                </a:solidFill>
                <a:latin typeface="Calibri" panose="020F0502020204030204" pitchFamily="34" charset="0"/>
                <a:cs typeface="Calibri" panose="020F0502020204030204" pitchFamily="34" charset="0"/>
              </a:rPr>
              <a:t>desaparece rápidamente</a:t>
            </a:r>
            <a:r>
              <a:rPr lang="es-E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
        <p:nvSpPr>
          <p:cNvPr id="17" name="Rectangle 16"/>
          <p:cNvSpPr/>
          <p:nvPr/>
        </p:nvSpPr>
        <p:spPr>
          <a:xfrm>
            <a:off x="4191000" y="1657350"/>
            <a:ext cx="3207929"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disappears  very quickly</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4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21</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2296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342900" y="590550"/>
            <a:ext cx="8039100" cy="3046988"/>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5.</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English home language students need to be given many opportunities to use Spanish </a:t>
            </a:r>
          </a:p>
          <a:p>
            <a:r>
              <a:rPr lang="en-US" sz="2400" dirty="0">
                <a:latin typeface="Calibri" panose="020F0502020204030204" pitchFamily="34" charset="0"/>
                <a:cs typeface="Calibri" panose="020F0502020204030204" pitchFamily="34" charset="0"/>
              </a:rPr>
              <a:t>______________________________________</a:t>
            </a:r>
          </a:p>
          <a:p>
            <a:r>
              <a:rPr lang="en-US" sz="2400" b="1" dirty="0"/>
              <a:t> </a:t>
            </a:r>
          </a:p>
          <a:p>
            <a:r>
              <a:rPr lang="es-MX" sz="2400" i="1" dirty="0">
                <a:latin typeface="Calibri" panose="020F0502020204030204" pitchFamily="34" charset="0"/>
                <a:cs typeface="Calibri" panose="020F0502020204030204" pitchFamily="34" charset="0"/>
              </a:rPr>
              <a:t>Los hablantes de inglés necesitan tener muchas oportunidades para utilizar el español ________________________________</a:t>
            </a:r>
            <a:endParaRPr lang="en-US" sz="2400" i="1" dirty="0">
              <a:latin typeface="Calibri" panose="020F0502020204030204" pitchFamily="34" charset="0"/>
              <a:cs typeface="Calibri" panose="020F0502020204030204" pitchFamily="34" charset="0"/>
            </a:endParaRPr>
          </a:p>
        </p:txBody>
      </p:sp>
      <p:sp>
        <p:nvSpPr>
          <p:cNvPr id="16" name="Rectangle 15"/>
          <p:cNvSpPr/>
          <p:nvPr/>
        </p:nvSpPr>
        <p:spPr>
          <a:xfrm>
            <a:off x="353998" y="2021185"/>
            <a:ext cx="6054863"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outside of the classroom and beyond grade 12</a:t>
            </a:r>
            <a:r>
              <a:rPr lang="en-US" sz="2400" dirty="0">
                <a:solidFill>
                  <a:schemeClr val="tx1"/>
                </a:solidFill>
                <a:latin typeface="Calibri" panose="020F0502020204030204" pitchFamily="34" charset="0"/>
                <a:cs typeface="Calibri" panose="020F0502020204030204" pitchFamily="34" charset="0"/>
              </a:rPr>
              <a:t>.</a:t>
            </a:r>
          </a:p>
        </p:txBody>
      </p:sp>
      <p:sp>
        <p:nvSpPr>
          <p:cNvPr id="7" name="Rectangle 6"/>
          <p:cNvSpPr/>
          <p:nvPr/>
        </p:nvSpPr>
        <p:spPr>
          <a:xfrm>
            <a:off x="3309778" y="3170875"/>
            <a:ext cx="5072222" cy="461665"/>
          </a:xfrm>
          <a:prstGeom prst="rect">
            <a:avLst/>
          </a:prstGeom>
        </p:spPr>
        <p:txBody>
          <a:bodyPr wrap="none">
            <a:spAutoFit/>
          </a:bodyPr>
          <a:lstStyle/>
          <a:p>
            <a:r>
              <a:rPr lang="es-MX" sz="2400" i="1" dirty="0">
                <a:solidFill>
                  <a:srgbClr val="C00000"/>
                </a:solidFill>
                <a:latin typeface="Calibri" panose="020F0502020204030204" pitchFamily="34" charset="0"/>
                <a:cs typeface="Calibri" panose="020F0502020204030204" pitchFamily="34" charset="0"/>
              </a:rPr>
              <a:t>fuera del aula y más allá del 12° grado</a:t>
            </a:r>
            <a:r>
              <a:rPr lang="es-E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858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22</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3058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in 3 or 4 generations</a:t>
            </a:r>
            <a:endParaRPr lang="en-US" dirty="0"/>
          </a:p>
        </p:txBody>
      </p:sp>
      <p:sp>
        <p:nvSpPr>
          <p:cNvPr id="9" name="TextBox 8"/>
          <p:cNvSpPr txBox="1"/>
          <p:nvPr/>
        </p:nvSpPr>
        <p:spPr>
          <a:xfrm>
            <a:off x="405384" y="571500"/>
            <a:ext cx="8129016" cy="4154984"/>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6.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Without making a conscious effort to maintain it, families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lose their home language _________________</a:t>
            </a:r>
          </a:p>
          <a:p>
            <a:r>
              <a:rPr lang="en-US" sz="2400" dirty="0">
                <a:latin typeface="Calibri" panose="020F0502020204030204" pitchFamily="34" charset="0"/>
                <a:cs typeface="Calibri" panose="020F0502020204030204" pitchFamily="34" charset="0"/>
              </a:rPr>
              <a:t>showing just how powerful English is in the U.S. </a:t>
            </a:r>
          </a:p>
          <a:p>
            <a:r>
              <a:rPr lang="en-US" sz="2400" dirty="0">
                <a:latin typeface="Calibri" panose="020F0502020204030204" pitchFamily="34" charset="0"/>
                <a:cs typeface="Calibri" panose="020F0502020204030204" pitchFamily="34" charset="0"/>
              </a:rPr>
              <a:t> </a:t>
            </a:r>
          </a:p>
          <a:p>
            <a:r>
              <a:rPr lang="es-ES" sz="2400" i="1" dirty="0">
                <a:latin typeface="Calibri" panose="020F0502020204030204" pitchFamily="34" charset="0"/>
                <a:cs typeface="Calibri" panose="020F0502020204030204" pitchFamily="34" charset="0"/>
              </a:rPr>
              <a:t>Sin hacer un esfuerzo consciente por mantenerlo, las familias pueden perder su idioma materno __________________</a:t>
            </a:r>
          </a:p>
          <a:p>
            <a:r>
              <a:rPr lang="es-ES" sz="2400" i="1" dirty="0">
                <a:solidFill>
                  <a:schemeClr val="tx1"/>
                </a:solidFill>
                <a:latin typeface="Calibri" panose="020F0502020204030204" pitchFamily="34" charset="0"/>
                <a:cs typeface="Calibri" panose="020F0502020204030204" pitchFamily="34" charset="0"/>
              </a:rPr>
              <a:t>lo que demuestra lo poderoso que es el inglés en Estados Unidos.</a:t>
            </a:r>
            <a:endParaRPr lang="en-US" sz="2400" dirty="0">
              <a:solidFill>
                <a:schemeClr val="tx1"/>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16" name="Rectangle 15"/>
          <p:cNvSpPr/>
          <p:nvPr/>
        </p:nvSpPr>
        <p:spPr>
          <a:xfrm>
            <a:off x="4191000" y="1652885"/>
            <a:ext cx="283122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in 3 to 4 generations</a:t>
            </a:r>
            <a:r>
              <a:rPr lang="en-US" sz="2400" dirty="0">
                <a:solidFill>
                  <a:schemeClr val="tx1"/>
                </a:solidFill>
                <a:latin typeface="Calibri" panose="020F0502020204030204" pitchFamily="34" charset="0"/>
                <a:cs typeface="Calibri" panose="020F0502020204030204" pitchFamily="34" charset="0"/>
              </a:rPr>
              <a:t>,</a:t>
            </a:r>
          </a:p>
        </p:txBody>
      </p:sp>
      <p:sp>
        <p:nvSpPr>
          <p:cNvPr id="8" name="Rectangle 7"/>
          <p:cNvSpPr/>
          <p:nvPr/>
        </p:nvSpPr>
        <p:spPr>
          <a:xfrm>
            <a:off x="4724400" y="3100685"/>
            <a:ext cx="2973891" cy="461665"/>
          </a:xfrm>
          <a:prstGeom prst="rect">
            <a:avLst/>
          </a:prstGeom>
        </p:spPr>
        <p:txBody>
          <a:bodyPr wrap="none">
            <a:spAutoFit/>
          </a:bodyPr>
          <a:lstStyle/>
          <a:p>
            <a:r>
              <a:rPr lang="es-ES" sz="2400" i="1" dirty="0">
                <a:solidFill>
                  <a:srgbClr val="C00000"/>
                </a:solidFill>
                <a:latin typeface="Calibri" panose="020F0502020204030204" pitchFamily="34" charset="0"/>
                <a:cs typeface="Calibri" panose="020F0502020204030204" pitchFamily="34" charset="0"/>
              </a:rPr>
              <a:t>en 3 o 4 generaciones</a:t>
            </a:r>
            <a:r>
              <a:rPr lang="es-E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68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noAutofit/>
          </a:bodyPr>
          <a:lstStyle/>
          <a:p>
            <a:fld id="{00000000-1234-1234-1234-123412341234}" type="slidenum">
              <a:rPr lang="en" smtClean="0">
                <a:solidFill>
                  <a:schemeClr val="bg1"/>
                </a:solidFill>
                <a:ea typeface="Lato"/>
                <a:sym typeface="Lato"/>
              </a:rPr>
              <a:pPr/>
              <a:t>23</a:t>
            </a:fld>
            <a:endParaRPr lang="en" dirty="0">
              <a:solidFill>
                <a:schemeClr val="bg1"/>
              </a:solidFill>
              <a:ea typeface="Lato"/>
              <a:sym typeface="Lato"/>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63147"/>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6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24</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609600" y="1957402"/>
            <a:ext cx="6558206" cy="1200329"/>
          </a:xfrm>
          <a:prstGeom prst="rect">
            <a:avLst/>
          </a:prstGeom>
          <a:noFill/>
        </p:spPr>
        <p:txBody>
          <a:bodyPr wrap="non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                         </a:t>
            </a:r>
            <a:r>
              <a:rPr lang="en-US" sz="3600" b="1" dirty="0">
                <a:solidFill>
                  <a:srgbClr val="002060"/>
                </a:solidFill>
                <a:latin typeface="Calibri" panose="020F0502020204030204" pitchFamily="34" charset="0"/>
                <a:cs typeface="Calibri" panose="020F0502020204030204" pitchFamily="34" charset="0"/>
              </a:rPr>
              <a:t>Learning difficulties</a:t>
            </a:r>
            <a:br>
              <a:rPr lang="en-US" sz="3600" b="1" dirty="0">
                <a:solidFill>
                  <a:srgbClr val="002060"/>
                </a:solidFill>
                <a:latin typeface="Calibri" panose="020F0502020204030204" pitchFamily="34" charset="0"/>
                <a:cs typeface="Calibri" panose="020F0502020204030204" pitchFamily="34" charset="0"/>
              </a:rPr>
            </a:br>
            <a:r>
              <a:rPr lang="en-US" sz="3600" b="1" dirty="0">
                <a:solidFill>
                  <a:srgbClr val="002060"/>
                </a:solidFill>
                <a:latin typeface="Calibri" panose="020F0502020204030204" pitchFamily="34" charset="0"/>
                <a:cs typeface="Calibri" panose="020F0502020204030204" pitchFamily="34" charset="0"/>
              </a:rPr>
              <a:t>                         and disabilities</a:t>
            </a:r>
          </a:p>
        </p:txBody>
      </p:sp>
      <p:sp>
        <p:nvSpPr>
          <p:cNvPr id="4" name="TextBox 3"/>
          <p:cNvSpPr txBox="1"/>
          <p:nvPr/>
        </p:nvSpPr>
        <p:spPr>
          <a:xfrm>
            <a:off x="76200" y="249019"/>
            <a:ext cx="25923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#3</a:t>
            </a:r>
          </a:p>
        </p:txBody>
      </p:sp>
      <p:grpSp>
        <p:nvGrpSpPr>
          <p:cNvPr id="3" name="Group 2"/>
          <p:cNvGrpSpPr/>
          <p:nvPr/>
        </p:nvGrpSpPr>
        <p:grpSpPr>
          <a:xfrm>
            <a:off x="1602384" y="1927268"/>
            <a:ext cx="1848123" cy="1457280"/>
            <a:chOff x="1602384" y="1927268"/>
            <a:chExt cx="1848123" cy="1457280"/>
          </a:xfrm>
        </p:grpSpPr>
        <p:sp>
          <p:nvSpPr>
            <p:cNvPr id="8" name="TextBox 7">
              <a:extLst>
                <a:ext uri="{FF2B5EF4-FFF2-40B4-BE49-F238E27FC236}">
                  <a16:creationId xmlns:a16="http://schemas.microsoft.com/office/drawing/2014/main" id="{E187C75F-334D-48EF-B29A-68C9BF592D60}"/>
                </a:ext>
              </a:extLst>
            </p:cNvPr>
            <p:cNvSpPr txBox="1"/>
            <p:nvPr/>
          </p:nvSpPr>
          <p:spPr>
            <a:xfrm>
              <a:off x="2895600" y="3199882"/>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pic>
          <p:nvPicPr>
            <p:cNvPr id="9" name="Picture 8">
              <a:extLst>
                <a:ext uri="{FF2B5EF4-FFF2-40B4-BE49-F238E27FC236}">
                  <a16:creationId xmlns:a16="http://schemas.microsoft.com/office/drawing/2014/main" id="{9EA91EBF-C9EA-41A1-A53B-34176E49A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384" y="1927268"/>
              <a:ext cx="1848123" cy="1408094"/>
            </a:xfrm>
            <a:prstGeom prst="rect">
              <a:avLst/>
            </a:prstGeom>
          </p:spPr>
        </p:pic>
      </p:grpSp>
    </p:spTree>
    <p:extLst>
      <p:ext uri="{BB962C8B-B14F-4D97-AF65-F5344CB8AC3E}">
        <p14:creationId xmlns:p14="http://schemas.microsoft.com/office/powerpoint/2010/main" val="350373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25</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519271" y="4691444"/>
            <a:ext cx="2927404"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(Genesee, 2009; Genesee &amp; Fortune, 2014) </a:t>
            </a:r>
          </a:p>
        </p:txBody>
      </p:sp>
      <p:sp>
        <p:nvSpPr>
          <p:cNvPr id="6" name="TextBox 5"/>
          <p:cNvSpPr txBox="1"/>
          <p:nvPr/>
        </p:nvSpPr>
        <p:spPr>
          <a:xfrm>
            <a:off x="685800" y="1584018"/>
            <a:ext cx="7766409" cy="3600986"/>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Children can acquire competence in two languages at the same time, within the limits of their learning ability, as long as there are adequate supports in place.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Bilingual children are not at greater risk for learning disabilities than children who learn only one language.</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000" dirty="0">
                <a:solidFill>
                  <a:srgbClr val="002060"/>
                </a:solidFill>
                <a:latin typeface="Calibri" panose="020F0502020204030204" pitchFamily="34" charset="0"/>
                <a:cs typeface="Calibri" panose="020F0502020204030204" pitchFamily="34" charset="0"/>
              </a:rPr>
              <a:t>Parents are advised to make a long term commitment to DLI and to avoid switching students out of DLI unless there is strong evidence that an individual child will perform better in an all-English program.</a:t>
            </a:r>
          </a:p>
          <a:p>
            <a:pPr marL="342900" indent="-342900">
              <a:buFont typeface="Arial" panose="020B0604020202020204" pitchFamily="34" charset="0"/>
              <a:buChar char="•"/>
            </a:pPr>
            <a:endParaRPr lang="en-US" dirty="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14" name="Right Arrow 13">
            <a:hlinkClick r:id="rId3" action="ppaction://hlinksldjump"/>
          </p:cNvPr>
          <p:cNvSpPr/>
          <p:nvPr/>
        </p:nvSpPr>
        <p:spPr>
          <a:xfrm>
            <a:off x="7162800" y="25051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5 </a:t>
            </a:r>
          </a:p>
          <a:p>
            <a:pPr algn="ctr"/>
            <a:endParaRPr lang="en-US" b="1" dirty="0">
              <a:latin typeface="Calibri" panose="020F0502020204030204" pitchFamily="34" charset="0"/>
            </a:endParaRPr>
          </a:p>
        </p:txBody>
      </p:sp>
      <p:sp>
        <p:nvSpPr>
          <p:cNvPr id="11" name="TextBox 10"/>
          <p:cNvSpPr txBox="1"/>
          <p:nvPr/>
        </p:nvSpPr>
        <p:spPr>
          <a:xfrm>
            <a:off x="1877096" y="595170"/>
            <a:ext cx="4342856" cy="646331"/>
          </a:xfrm>
          <a:prstGeom prst="rect">
            <a:avLst/>
          </a:prstGeom>
          <a:noFill/>
        </p:spPr>
        <p:txBody>
          <a:bodyPr wrap="none" rtlCol="0">
            <a:spAutoFit/>
          </a:bodyPr>
          <a:lstStyle/>
          <a:p>
            <a:r>
              <a:rPr lang="en-US" sz="3600" dirty="0">
                <a:solidFill>
                  <a:srgbClr val="002060"/>
                </a:solidFill>
                <a:latin typeface="Calibri" panose="020F0502020204030204" pitchFamily="34" charset="0"/>
                <a:cs typeface="Calibri" panose="020F0502020204030204" pitchFamily="34" charset="0"/>
              </a:rPr>
              <a:t>What research tells us</a:t>
            </a:r>
          </a:p>
        </p:txBody>
      </p:sp>
      <p:pic>
        <p:nvPicPr>
          <p:cNvPr id="13" name="Picture 12">
            <a:extLst>
              <a:ext uri="{FF2B5EF4-FFF2-40B4-BE49-F238E27FC236}">
                <a16:creationId xmlns:a16="http://schemas.microsoft.com/office/drawing/2014/main" id="{4F8C90D5-7577-4B06-897A-63C4DFF0C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1" y="297122"/>
            <a:ext cx="1297863" cy="988848"/>
          </a:xfrm>
          <a:prstGeom prst="rect">
            <a:avLst/>
          </a:prstGeom>
        </p:spPr>
      </p:pic>
    </p:spTree>
    <p:extLst>
      <p:ext uri="{BB962C8B-B14F-4D97-AF65-F5344CB8AC3E}">
        <p14:creationId xmlns:p14="http://schemas.microsoft.com/office/powerpoint/2010/main" val="13548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p:cNvSpPr>
          <p:nvPr>
            <p:ph type="body" idx="1"/>
          </p:nvPr>
        </p:nvSpPr>
        <p:spPr>
          <a:xfrm>
            <a:off x="544258" y="1084099"/>
            <a:ext cx="8112486" cy="1107965"/>
          </a:xfrm>
          <a:prstGeom prst="rect">
            <a:avLst/>
          </a:prstGeom>
          <a:noFill/>
        </p:spPr>
        <p:txBody>
          <a:bodyPr wrap="square" rtlCol="0">
            <a:spAutoFit/>
          </a:bodyPr>
          <a:lstStyle>
            <a:defPPr>
              <a:defRPr lang="en-US"/>
            </a:defPPr>
            <a:lvl1pPr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ahoma" charset="0"/>
                <a:ea typeface="ＭＳ Ｐゴシック" charset="0"/>
                <a:cs typeface="ＭＳ Ｐゴシック" charset="0"/>
              </a:defRPr>
            </a:lvl9pPr>
          </a:lstStyle>
          <a:p>
            <a:pPr marL="0" indent="0">
              <a:buNone/>
            </a:pPr>
            <a:r>
              <a:rPr lang="en-US" sz="2000" i="0" dirty="0">
                <a:solidFill>
                  <a:srgbClr val="002060"/>
                </a:solidFill>
                <a:latin typeface="Calibri" panose="020F0502020204030204" pitchFamily="34" charset="0"/>
                <a:cs typeface="Calibri" panose="020F0502020204030204" pitchFamily="34" charset="0"/>
              </a:rPr>
              <a:t>A parent wonders if his daughter, who has learning difficulties in her first language, should transfer to a monolingual school. Which of these statements are true?</a:t>
            </a:r>
            <a:endParaRPr lang="en-US" sz="2000" i="0" dirty="0">
              <a:solidFill>
                <a:srgbClr val="002060"/>
              </a:solidFill>
              <a:effectLst>
                <a:outerShdw blurRad="50800" dist="38100" dir="2700000" algn="tl" rotWithShape="0">
                  <a:prstClr val="black">
                    <a:alpha val="40000"/>
                  </a:prstClr>
                </a:outerShdw>
              </a:effectLst>
            </a:endParaRPr>
          </a:p>
        </p:txBody>
      </p:sp>
      <p:sp>
        <p:nvSpPr>
          <p:cNvPr id="6" name="Slide Number Placeholder 5"/>
          <p:cNvSpPr>
            <a:spLocks noGrp="1"/>
          </p:cNvSpPr>
          <p:nvPr>
            <p:ph type="sldNum" idx="12"/>
          </p:nvPr>
        </p:nvSpPr>
        <p:spPr>
          <a:xfrm>
            <a:off x="8138100" y="4311750"/>
            <a:ext cx="548700" cy="393600"/>
          </a:xfrm>
        </p:spPr>
        <p:txBody>
          <a:bodyPr/>
          <a:lstStyle/>
          <a:p>
            <a:pPr lvl="0" algn="ctr" rtl="0">
              <a:spcBef>
                <a:spcPts val="0"/>
              </a:spcBef>
              <a:buNone/>
            </a:pPr>
            <a:fld id="{00000000-1234-1234-1234-123412341234}" type="slidenum">
              <a:rPr lang="en" sz="1400" smtClean="0">
                <a:solidFill>
                  <a:schemeClr val="bg1"/>
                </a:solidFill>
              </a:rPr>
              <a:pPr lvl="0" algn="ctr" rtl="0">
                <a:spcBef>
                  <a:spcPts val="0"/>
                </a:spcBef>
                <a:buNone/>
              </a:pPr>
              <a:t>26</a:t>
            </a:fld>
            <a:endParaRPr lang="en" sz="1400" dirty="0">
              <a:solidFill>
                <a:schemeClr val="bg1"/>
              </a:solidFill>
            </a:endParaRPr>
          </a:p>
        </p:txBody>
      </p:sp>
      <p:sp>
        <p:nvSpPr>
          <p:cNvPr id="8" name="Shape 76"/>
          <p:cNvSpPr txBox="1">
            <a:spLocks/>
          </p:cNvSpPr>
          <p:nvPr/>
        </p:nvSpPr>
        <p:spPr>
          <a:xfrm>
            <a:off x="757237" y="20955"/>
            <a:ext cx="8424863" cy="626100"/>
          </a:xfrm>
          <a:prstGeom prst="rect">
            <a:avLst/>
          </a:prstGeom>
        </p:spPr>
        <p:txBody>
          <a:bodyPr vert="horz" wrap="square" lIns="91425" tIns="91425" rIns="91425" bIns="91425" rtlCol="0" anchor="t" anchorCtr="0">
            <a:noAutofit/>
          </a:bodyPr>
          <a:lstStyle>
            <a:lvl1pPr lvl="0" algn="ctr" defTabSz="914400" rtl="0" eaLnBrk="1" latinLnBrk="0" hangingPunct="1">
              <a:lnSpc>
                <a:spcPts val="5800"/>
              </a:lnSpc>
              <a:spcBef>
                <a:spcPts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l"/>
            <a:endParaRPr lang="en" sz="3600" dirty="0">
              <a:solidFill>
                <a:srgbClr val="002060"/>
              </a:solidFill>
            </a:endParaRPr>
          </a:p>
        </p:txBody>
      </p:sp>
      <p:sp>
        <p:nvSpPr>
          <p:cNvPr id="12" name="Rectangle 11"/>
          <p:cNvSpPr/>
          <p:nvPr/>
        </p:nvSpPr>
        <p:spPr>
          <a:xfrm>
            <a:off x="1523446" y="428508"/>
            <a:ext cx="4327525" cy="523220"/>
          </a:xfrm>
          <a:prstGeom prst="rect">
            <a:avLst/>
          </a:prstGeom>
        </p:spPr>
        <p:txBody>
          <a:bodyPr wrap="square">
            <a:spAutoFit/>
          </a:bodyPr>
          <a:lstStyle/>
          <a:p>
            <a:pPr lvl="0"/>
            <a:r>
              <a:rPr lang="en-US" sz="2800" kern="1200" dirty="0">
                <a:solidFill>
                  <a:srgbClr val="002060"/>
                </a:solidFill>
                <a:latin typeface="Calibri" panose="020F0502020204030204" pitchFamily="34" charset="0"/>
                <a:ea typeface="ＭＳ Ｐゴシック" pitchFamily="-112" charset="-128"/>
                <a:cs typeface="Calibri" panose="020F0502020204030204" pitchFamily="34" charset="0"/>
              </a:rPr>
              <a:t>Scenario #5</a:t>
            </a:r>
          </a:p>
        </p:txBody>
      </p:sp>
      <p:sp>
        <p:nvSpPr>
          <p:cNvPr id="14" name="TextBox 13"/>
          <p:cNvSpPr txBox="1"/>
          <p:nvPr/>
        </p:nvSpPr>
        <p:spPr>
          <a:xfrm>
            <a:off x="544259" y="2190750"/>
            <a:ext cx="8158163" cy="4278094"/>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Children who have learning difficulties in a bilingual setting will have the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same challenges in a monolingual environment.</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r>
              <a:rPr lang="es-ES_tradnl" sz="2000" dirty="0">
                <a:solidFill>
                  <a:srgbClr val="002060"/>
                </a:solidFill>
                <a:latin typeface="Calibri" panose="020F0502020204030204" pitchFamily="34" charset="0"/>
                <a:cs typeface="Calibri" panose="020F0502020204030204" pitchFamily="34" charset="0"/>
              </a:rPr>
              <a:t>b.  </a:t>
            </a:r>
            <a:r>
              <a:rPr lang="es-ES_tradnl" sz="2000" dirty="0" err="1">
                <a:solidFill>
                  <a:srgbClr val="002060"/>
                </a:solidFill>
                <a:latin typeface="Calibri" panose="020F0502020204030204" pitchFamily="34" charset="0"/>
                <a:cs typeface="Calibri" panose="020F0502020204030204" pitchFamily="34" charset="0"/>
              </a:rPr>
              <a:t>Bilingual</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students</a:t>
            </a:r>
            <a:r>
              <a:rPr lang="es-ES_tradnl" sz="2000" dirty="0">
                <a:solidFill>
                  <a:srgbClr val="002060"/>
                </a:solidFill>
                <a:latin typeface="Calibri" panose="020F0502020204030204" pitchFamily="34" charset="0"/>
                <a:cs typeface="Calibri" panose="020F0502020204030204" pitchFamily="34" charset="0"/>
              </a:rPr>
              <a:t> are at </a:t>
            </a:r>
            <a:r>
              <a:rPr lang="es-ES_tradnl" sz="2000" dirty="0" err="1">
                <a:solidFill>
                  <a:srgbClr val="002060"/>
                </a:solidFill>
                <a:latin typeface="Calibri" panose="020F0502020204030204" pitchFamily="34" charset="0"/>
                <a:cs typeface="Calibri" panose="020F0502020204030204" pitchFamily="34" charset="0"/>
              </a:rPr>
              <a:t>greater</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risk</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of</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having</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learning</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difficulties</a:t>
            </a:r>
            <a:r>
              <a:rPr lang="es-ES_tradnl" sz="2000" dirty="0">
                <a:solidFill>
                  <a:srgbClr val="002060"/>
                </a:solidFill>
                <a:latin typeface="Calibri" panose="020F0502020204030204" pitchFamily="34" charset="0"/>
                <a:cs typeface="Calibri" panose="020F0502020204030204" pitchFamily="34" charset="0"/>
              </a:rPr>
              <a:t> </a:t>
            </a:r>
            <a:r>
              <a:rPr lang="es-ES_tradnl" sz="2000">
                <a:solidFill>
                  <a:srgbClr val="002060"/>
                </a:solidFill>
                <a:latin typeface="Calibri" panose="020F0502020204030204" pitchFamily="34" charset="0"/>
                <a:cs typeface="Calibri" panose="020F0502020204030204" pitchFamily="34" charset="0"/>
              </a:rPr>
              <a:t>than</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those</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children</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learning</a:t>
            </a:r>
            <a:r>
              <a:rPr lang="es-ES_tradnl" sz="2000" dirty="0">
                <a:solidFill>
                  <a:srgbClr val="002060"/>
                </a:solidFill>
                <a:latin typeface="Calibri" panose="020F0502020204030204" pitchFamily="34" charset="0"/>
                <a:cs typeface="Calibri" panose="020F0502020204030204" pitchFamily="34" charset="0"/>
              </a:rPr>
              <a:t> in </a:t>
            </a:r>
            <a:r>
              <a:rPr lang="es-ES_tradnl" sz="2000" dirty="0" err="1">
                <a:solidFill>
                  <a:srgbClr val="002060"/>
                </a:solidFill>
                <a:latin typeface="Calibri" panose="020F0502020204030204" pitchFamily="34" charset="0"/>
                <a:cs typeface="Calibri" panose="020F0502020204030204" pitchFamily="34" charset="0"/>
              </a:rPr>
              <a:t>only</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one</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language</a:t>
            </a:r>
            <a:r>
              <a:rPr lang="es-ES_tradnl" sz="2000" dirty="0">
                <a:solidFill>
                  <a:srgbClr val="002060"/>
                </a:solidFill>
                <a:latin typeface="Calibri" panose="020F0502020204030204" pitchFamily="34" charset="0"/>
                <a:cs typeface="Calibri" panose="020F0502020204030204" pitchFamily="34" charset="0"/>
              </a:rPr>
              <a:t>.</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lvl="0"/>
            <a:r>
              <a:rPr lang="en-US" sz="2000" dirty="0">
                <a:solidFill>
                  <a:srgbClr val="002060"/>
                </a:solidFill>
                <a:latin typeface="Calibri" panose="020F0502020204030204" pitchFamily="34" charset="0"/>
                <a:cs typeface="Calibri" panose="020F0502020204030204" pitchFamily="34" charset="0"/>
              </a:rPr>
              <a:t>c.  With proper support, all children, including those with language</a:t>
            </a:r>
          </a:p>
          <a:p>
            <a:pPr lvl="0"/>
            <a:r>
              <a:rPr lang="en-US" sz="2000" dirty="0">
                <a:solidFill>
                  <a:srgbClr val="002060"/>
                </a:solidFill>
                <a:latin typeface="Calibri" panose="020F0502020204030204" pitchFamily="34" charset="0"/>
                <a:cs typeface="Calibri" panose="020F0502020204030204" pitchFamily="34" charset="0"/>
              </a:rPr>
              <a:t>     and learning difficulties, can acquire a second language. </a:t>
            </a:r>
          </a:p>
          <a:p>
            <a:endParaRPr lang="es-ES_tradnl" sz="2000" dirty="0">
              <a:solidFill>
                <a:srgbClr val="002060"/>
              </a:solidFill>
              <a:latin typeface="Calibri" panose="020F0502020204030204" pitchFamily="34" charset="0"/>
              <a:cs typeface="Calibri" panose="020F0502020204030204" pitchFamily="34" charset="0"/>
            </a:endParaRPr>
          </a:p>
          <a:p>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42900" indent="-342900">
              <a:buAutoNum type="alphaLcPeriod" startAt="2"/>
            </a:pPr>
            <a:endParaRPr lang="es-ES_tradnl" sz="2000" dirty="0">
              <a:solidFill>
                <a:srgbClr val="002060"/>
              </a:solidFill>
              <a:latin typeface="Calibri" panose="020F0502020204030204" pitchFamily="34" charset="0"/>
              <a:cs typeface="Calibri" panose="020F0502020204030204" pitchFamily="34" charset="0"/>
            </a:endParaRPr>
          </a:p>
          <a:p>
            <a:pPr marL="342900" indent="-342900">
              <a:buAutoNum type="alphaLcPeriod" startAt="2"/>
            </a:pPr>
            <a:endParaRPr lang="en-US" sz="1600" dirty="0">
              <a:solidFill>
                <a:srgbClr val="002060"/>
              </a:solidFill>
              <a:latin typeface="Calibri" panose="020F0502020204030204" pitchFamily="34" charset="0"/>
              <a:cs typeface="Calibri" panose="020F0502020204030204" pitchFamily="34" charset="0"/>
            </a:endParaRPr>
          </a:p>
          <a:p>
            <a:endParaRPr lang="en-US" sz="1600" dirty="0">
              <a:solidFill>
                <a:srgbClr val="002060"/>
              </a:solidFill>
              <a:latin typeface="Calibri" panose="020F0502020204030204" pitchFamily="34" charset="0"/>
              <a:cs typeface="Calibri" panose="020F0502020204030204" pitchFamily="34" charset="0"/>
            </a:endParaRPr>
          </a:p>
        </p:txBody>
      </p:sp>
      <p:sp>
        <p:nvSpPr>
          <p:cNvPr id="2" name="TextBox 1"/>
          <p:cNvSpPr txBox="1"/>
          <p:nvPr/>
        </p:nvSpPr>
        <p:spPr>
          <a:xfrm>
            <a:off x="757237" y="4803636"/>
            <a:ext cx="1186543" cy="307777"/>
          </a:xfrm>
          <a:prstGeom prst="rect">
            <a:avLst/>
          </a:prstGeom>
          <a:noFill/>
        </p:spPr>
        <p:txBody>
          <a:bodyPr wrap="none" rtlCol="0">
            <a:spAutoFit/>
          </a:bodyPr>
          <a:lstStyle/>
          <a:p>
            <a:r>
              <a:rPr lang="en-US" dirty="0">
                <a:solidFill>
                  <a:srgbClr val="002060"/>
                </a:solidFill>
                <a:latin typeface="Calibri" panose="020F0502020204030204" pitchFamily="34" charset="0"/>
                <a:cs typeface="Calibri" panose="020F0502020204030204" pitchFamily="34" charset="0"/>
              </a:rPr>
              <a:t>(Lowry, 2012)</a:t>
            </a:r>
            <a:endParaRPr lang="en-US" dirty="0">
              <a:latin typeface="Calibri" panose="020F0502020204030204" pitchFamily="34" charset="0"/>
              <a:cs typeface="Calibri" panose="020F0502020204030204" pitchFamily="34" charset="0"/>
            </a:endParaRPr>
          </a:p>
        </p:txBody>
      </p:sp>
      <p:sp>
        <p:nvSpPr>
          <p:cNvPr id="10" name="Right Arrow 9">
            <a:hlinkClick r:id="rId3" action="ppaction://hlinksldjump"/>
          </p:cNvPr>
          <p:cNvSpPr/>
          <p:nvPr/>
        </p:nvSpPr>
        <p:spPr>
          <a:xfrm>
            <a:off x="7162800" y="25051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6 </a:t>
            </a:r>
          </a:p>
          <a:p>
            <a:pPr algn="ctr"/>
            <a:endParaRPr lang="en-US" b="1" dirty="0">
              <a:latin typeface="Calibri" panose="020F0502020204030204" pitchFamily="34" charset="0"/>
            </a:endParaRPr>
          </a:p>
        </p:txBody>
      </p:sp>
      <p:pic>
        <p:nvPicPr>
          <p:cNvPr id="15" name="Picture 14">
            <a:extLst>
              <a:ext uri="{FF2B5EF4-FFF2-40B4-BE49-F238E27FC236}">
                <a16:creationId xmlns:a16="http://schemas.microsoft.com/office/drawing/2014/main" id="{B887C935-DB5F-4632-BBC2-9B7347598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96565"/>
            <a:ext cx="1297863" cy="988848"/>
          </a:xfrm>
          <a:prstGeom prst="rect">
            <a:avLst/>
          </a:prstGeom>
        </p:spPr>
      </p:pic>
    </p:spTree>
    <p:extLst>
      <p:ext uri="{BB962C8B-B14F-4D97-AF65-F5344CB8AC3E}">
        <p14:creationId xmlns:p14="http://schemas.microsoft.com/office/powerpoint/2010/main" val="13506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p:cNvSpPr>
          <p:nvPr>
            <p:ph type="body" idx="1"/>
          </p:nvPr>
        </p:nvSpPr>
        <p:spPr>
          <a:xfrm>
            <a:off x="838200" y="1125215"/>
            <a:ext cx="8001000" cy="800189"/>
          </a:xfrm>
          <a:prstGeom prst="rect">
            <a:avLst/>
          </a:prstGeom>
          <a:noFill/>
        </p:spPr>
        <p:txBody>
          <a:bodyPr wrap="square" rtlCol="0">
            <a:spAutoFit/>
          </a:bodyPr>
          <a:lstStyle>
            <a:defPPr>
              <a:defRPr lang="en-US"/>
            </a:defPPr>
            <a:lvl1pPr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ahoma" charset="0"/>
                <a:ea typeface="ＭＳ Ｐゴシック" charset="0"/>
                <a:cs typeface="ＭＳ Ｐゴシック" charset="0"/>
              </a:defRPr>
            </a:lvl9pPr>
          </a:lstStyle>
          <a:p>
            <a:pPr marL="0" indent="0">
              <a:buNone/>
            </a:pP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A parent is worried about her son, who has been diagnosed with a learning disability.  Which of these questions should she ask ?</a:t>
            </a:r>
            <a:endParaRPr lang="en-US" sz="2000" i="0" dirty="0">
              <a:solidFill>
                <a:srgbClr val="002060"/>
              </a:solidFill>
              <a:effectLst>
                <a:outerShdw blurRad="50800" dist="38100" dir="2700000" algn="tl" rotWithShape="0">
                  <a:prstClr val="black">
                    <a:alpha val="40000"/>
                  </a:prstClr>
                </a:outerShdw>
              </a:effectLst>
            </a:endParaRPr>
          </a:p>
        </p:txBody>
      </p:sp>
      <p:sp>
        <p:nvSpPr>
          <p:cNvPr id="6" name="Slide Number Placeholder 5"/>
          <p:cNvSpPr>
            <a:spLocks noGrp="1"/>
          </p:cNvSpPr>
          <p:nvPr>
            <p:ph type="sldNum" idx="12"/>
          </p:nvPr>
        </p:nvSpPr>
        <p:spPr>
          <a:xfrm>
            <a:off x="8162594" y="4324350"/>
            <a:ext cx="548700" cy="393600"/>
          </a:xfrm>
        </p:spPr>
        <p:txBody>
          <a:bodyPr/>
          <a:lstStyle/>
          <a:p>
            <a:pPr lvl="0" algn="ctr" rtl="0">
              <a:spcBef>
                <a:spcPts val="0"/>
              </a:spcBef>
              <a:buNone/>
            </a:pPr>
            <a:fld id="{00000000-1234-1234-1234-123412341234}" type="slidenum">
              <a:rPr lang="en" sz="1400" smtClean="0">
                <a:solidFill>
                  <a:schemeClr val="bg1"/>
                </a:solidFill>
              </a:rPr>
              <a:pPr lvl="0" algn="ctr" rtl="0">
                <a:spcBef>
                  <a:spcPts val="0"/>
                </a:spcBef>
                <a:buNone/>
              </a:pPr>
              <a:t>27</a:t>
            </a:fld>
            <a:endParaRPr lang="en" sz="1400" dirty="0">
              <a:solidFill>
                <a:schemeClr val="bg1"/>
              </a:solidFill>
            </a:endParaRPr>
          </a:p>
        </p:txBody>
      </p:sp>
      <p:sp>
        <p:nvSpPr>
          <p:cNvPr id="8" name="Shape 76"/>
          <p:cNvSpPr txBox="1">
            <a:spLocks/>
          </p:cNvSpPr>
          <p:nvPr/>
        </p:nvSpPr>
        <p:spPr>
          <a:xfrm>
            <a:off x="757237" y="20955"/>
            <a:ext cx="8424863" cy="626100"/>
          </a:xfrm>
          <a:prstGeom prst="rect">
            <a:avLst/>
          </a:prstGeom>
        </p:spPr>
        <p:txBody>
          <a:bodyPr vert="horz" wrap="square" lIns="91425" tIns="91425" rIns="91425" bIns="91425" rtlCol="0" anchor="t" anchorCtr="0">
            <a:noAutofit/>
          </a:bodyPr>
          <a:lstStyle>
            <a:lvl1pPr lvl="0" algn="ctr" defTabSz="914400" rtl="0" eaLnBrk="1" latinLnBrk="0" hangingPunct="1">
              <a:lnSpc>
                <a:spcPts val="5800"/>
              </a:lnSpc>
              <a:spcBef>
                <a:spcPts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l"/>
            <a:endParaRPr lang="en" sz="3600" dirty="0">
              <a:solidFill>
                <a:srgbClr val="002060"/>
              </a:solidFill>
            </a:endParaRPr>
          </a:p>
        </p:txBody>
      </p:sp>
      <p:sp>
        <p:nvSpPr>
          <p:cNvPr id="9" name="Rectangle 8"/>
          <p:cNvSpPr/>
          <p:nvPr/>
        </p:nvSpPr>
        <p:spPr>
          <a:xfrm>
            <a:off x="1703424" y="422183"/>
            <a:ext cx="4327525" cy="523220"/>
          </a:xfrm>
          <a:prstGeom prst="rect">
            <a:avLst/>
          </a:prstGeom>
        </p:spPr>
        <p:txBody>
          <a:bodyPr wrap="square">
            <a:spAutoFit/>
          </a:bodyPr>
          <a:lstStyle/>
          <a:p>
            <a:pPr lvl="0"/>
            <a:r>
              <a:rPr lang="en-US" sz="2800" kern="1200" dirty="0">
                <a:solidFill>
                  <a:srgbClr val="002060"/>
                </a:solidFill>
                <a:effectLst>
                  <a:outerShdw blurRad="50800" dist="38100" dir="2700000" algn="tl" rotWithShape="0">
                    <a:prstClr val="black">
                      <a:alpha val="40000"/>
                    </a:prstClr>
                  </a:outerShdw>
                </a:effectLst>
                <a:latin typeface="Calibri" panose="020F0502020204030204" pitchFamily="34" charset="0"/>
                <a:ea typeface="ＭＳ Ｐゴシック" pitchFamily="-112" charset="-128"/>
                <a:cs typeface="Calibri" panose="020F0502020204030204" pitchFamily="34" charset="0"/>
              </a:rPr>
              <a:t>Scenario #6</a:t>
            </a:r>
          </a:p>
        </p:txBody>
      </p:sp>
      <p:sp>
        <p:nvSpPr>
          <p:cNvPr id="2" name="TextBox 1"/>
          <p:cNvSpPr txBox="1"/>
          <p:nvPr/>
        </p:nvSpPr>
        <p:spPr>
          <a:xfrm>
            <a:off x="849469" y="2343150"/>
            <a:ext cx="8065931" cy="2369880"/>
          </a:xfrm>
          <a:prstGeom prst="rect">
            <a:avLst/>
          </a:prstGeom>
          <a:noFill/>
        </p:spPr>
        <p:txBody>
          <a:bodyPr wrap="square" rtlCol="0">
            <a:spAutoFit/>
          </a:bodyPr>
          <a:lstStyle/>
          <a:p>
            <a:pPr marL="457200" indent="-457200">
              <a:buFont typeface="+mj-lt"/>
              <a:buAutoNum type="alphaLcParenR"/>
            </a:pPr>
            <a:r>
              <a:rPr lang="en-US" sz="2000" dirty="0">
                <a:solidFill>
                  <a:srgbClr val="002060"/>
                </a:solidFill>
                <a:latin typeface="Calibri" panose="020F0502020204030204" pitchFamily="34" charset="0"/>
                <a:cs typeface="Calibri" panose="020F0502020204030204" pitchFamily="34" charset="0"/>
              </a:rPr>
              <a:t>What kinds of speech-language and special education services are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available at your school?</a:t>
            </a:r>
          </a:p>
          <a:p>
            <a:pPr marL="457200" indent="-457200">
              <a:buFont typeface="+mj-lt"/>
              <a:buAutoNum type="alphaLcParenR"/>
            </a:pPr>
            <a:endParaRPr lang="en-US" sz="2000" dirty="0">
              <a:solidFill>
                <a:srgbClr val="002060"/>
              </a:solidFill>
              <a:latin typeface="Calibri" panose="020F0502020204030204" pitchFamily="34" charset="0"/>
              <a:cs typeface="Calibri" panose="020F0502020204030204" pitchFamily="34" charset="0"/>
            </a:endParaRPr>
          </a:p>
          <a:p>
            <a:pPr marL="342900" indent="-342900">
              <a:buFont typeface="+mj-lt"/>
              <a:buAutoNum type="alphaLcParenR"/>
            </a:pPr>
            <a:r>
              <a:rPr lang="en-US" sz="2000" dirty="0">
                <a:solidFill>
                  <a:srgbClr val="002060"/>
                </a:solidFill>
                <a:latin typeface="Calibri" panose="020F0502020204030204" pitchFamily="34" charset="0"/>
                <a:cs typeface="Calibri" panose="020F0502020204030204" pitchFamily="34" charset="0"/>
              </a:rPr>
              <a:t>  How will you support my child’s development in both languages? </a:t>
            </a:r>
          </a:p>
          <a:p>
            <a:pPr marL="342900" indent="-342900">
              <a:buFont typeface="+mj-lt"/>
              <a:buAutoNum type="alphaLcParenR"/>
            </a:pPr>
            <a:endParaRPr lang="en-US" sz="2000" dirty="0">
              <a:solidFill>
                <a:srgbClr val="002060"/>
              </a:solidFill>
              <a:latin typeface="Calibri" panose="020F0502020204030204" pitchFamily="34" charset="0"/>
              <a:cs typeface="Calibri" panose="020F0502020204030204" pitchFamily="34" charset="0"/>
            </a:endParaRPr>
          </a:p>
          <a:p>
            <a:pPr marL="342900" indent="-342900">
              <a:buFont typeface="+mj-lt"/>
              <a:buAutoNum type="alphaLcParenR"/>
            </a:pPr>
            <a:r>
              <a:rPr lang="en-US" sz="2000" dirty="0">
                <a:solidFill>
                  <a:srgbClr val="002060"/>
                </a:solidFill>
                <a:latin typeface="Calibri" panose="020F0502020204030204" pitchFamily="34" charset="0"/>
                <a:cs typeface="Calibri" panose="020F0502020204030204" pitchFamily="34" charset="0"/>
              </a:rPr>
              <a:t>  How can I support my child’s development at home? </a:t>
            </a:r>
          </a:p>
          <a:p>
            <a:r>
              <a:rPr lang="en-US" dirty="0">
                <a:solidFill>
                  <a:srgbClr val="002060"/>
                </a:solidFill>
                <a:latin typeface="Calibri" panose="020F0502020204030204" pitchFamily="34" charset="0"/>
                <a:cs typeface="Calibri" panose="020F0502020204030204" pitchFamily="34" charset="0"/>
              </a:rPr>
              <a:t> </a:t>
            </a:r>
            <a:endParaRPr lang="en-US" dirty="0">
              <a:solidFill>
                <a:srgbClr val="002060"/>
              </a:solidFill>
              <a:latin typeface="Calibri" panose="020F0502020204030204" pitchFamily="34" charset="0"/>
              <a:ea typeface="ＭＳ Ｐゴシック" pitchFamily="-112" charset="-128"/>
              <a:cs typeface="Calibri" panose="020F0502020204030204" pitchFamily="34" charset="0"/>
            </a:endParaRPr>
          </a:p>
          <a:p>
            <a:pPr marL="342900" indent="-342900">
              <a:buAutoNum type="alphaLcPeriod"/>
            </a:pPr>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849469" y="3112100"/>
            <a:ext cx="184731" cy="307777"/>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885441" y="3727653"/>
            <a:ext cx="184731" cy="400110"/>
          </a:xfrm>
          <a:prstGeom prst="rect">
            <a:avLst/>
          </a:prstGeom>
          <a:noFill/>
        </p:spPr>
        <p:txBody>
          <a:bodyPr wrap="none" rtlCol="0">
            <a:spAutoFit/>
          </a:bodyPr>
          <a:lstStyle/>
          <a:p>
            <a:endParaRPr lang="en-US" sz="2000" dirty="0">
              <a:solidFill>
                <a:srgbClr val="00206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3622634-2CFE-4507-8740-4E411D5C9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6565"/>
            <a:ext cx="1297863" cy="988848"/>
          </a:xfrm>
          <a:prstGeom prst="rect">
            <a:avLst/>
          </a:prstGeom>
        </p:spPr>
      </p:pic>
    </p:spTree>
    <p:extLst>
      <p:ext uri="{BB962C8B-B14F-4D97-AF65-F5344CB8AC3E}">
        <p14:creationId xmlns:p14="http://schemas.microsoft.com/office/powerpoint/2010/main" val="18827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28</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289194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4" y="1657350"/>
            <a:ext cx="8449920" cy="914401"/>
          </a:xfrm>
        </p:spPr>
        <p:txBody>
          <a:bodyPr>
            <a:noAutofit/>
          </a:bodyPr>
          <a:lstStyle/>
          <a:p>
            <a:pPr marL="0" indent="0">
              <a:lnSpc>
                <a:spcPct val="115000"/>
              </a:lnSpc>
              <a:buNone/>
            </a:pPr>
            <a:r>
              <a:rPr lang="en-US" sz="2400" dirty="0">
                <a:solidFill>
                  <a:srgbClr val="002060"/>
                </a:solidFill>
              </a:rPr>
              <a:t>I hear children will be confused learning two languages at once.</a:t>
            </a:r>
          </a:p>
        </p:txBody>
      </p:sp>
      <p:pic>
        <p:nvPicPr>
          <p:cNvPr id="13" name="Picture 4" descr="C:\Users\Maureen\AppData\Local\Microsoft\Windows\INetCache\IE\STWYFF54\04_factcheck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95" y="2419350"/>
            <a:ext cx="1120849"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29</a:t>
            </a:fld>
            <a:endParaRPr lang="en" dirty="0"/>
          </a:p>
        </p:txBody>
      </p:sp>
      <p:sp>
        <p:nvSpPr>
          <p:cNvPr id="2" name="TextBox 1">
            <a:extLst>
              <a:ext uri="{FF2B5EF4-FFF2-40B4-BE49-F238E27FC236}">
                <a16:creationId xmlns:a16="http://schemas.microsoft.com/office/drawing/2014/main" id="{AC0C1B83-7BE0-F540-90F8-6FE98F270F50}"/>
              </a:ext>
            </a:extLst>
          </p:cNvPr>
          <p:cNvSpPr txBox="1"/>
          <p:nvPr/>
        </p:nvSpPr>
        <p:spPr>
          <a:xfrm>
            <a:off x="457200" y="4552950"/>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grpSp>
        <p:nvGrpSpPr>
          <p:cNvPr id="10" name="Group 9">
            <a:extLst>
              <a:ext uri="{FF2B5EF4-FFF2-40B4-BE49-F238E27FC236}">
                <a16:creationId xmlns:a16="http://schemas.microsoft.com/office/drawing/2014/main" id="{C18BBD48-DF30-474F-A03F-18AD8948C1FC}"/>
              </a:ext>
            </a:extLst>
          </p:cNvPr>
          <p:cNvGrpSpPr/>
          <p:nvPr/>
        </p:nvGrpSpPr>
        <p:grpSpPr>
          <a:xfrm>
            <a:off x="368195" y="343442"/>
            <a:ext cx="3289405" cy="735897"/>
            <a:chOff x="368195" y="343442"/>
            <a:chExt cx="3289405" cy="735897"/>
          </a:xfrm>
        </p:grpSpPr>
        <p:grpSp>
          <p:nvGrpSpPr>
            <p:cNvPr id="11" name="Group 10">
              <a:extLst>
                <a:ext uri="{FF2B5EF4-FFF2-40B4-BE49-F238E27FC236}">
                  <a16:creationId xmlns:a16="http://schemas.microsoft.com/office/drawing/2014/main" id="{E9701C59-2949-4F74-8F56-446B882C0DDB}"/>
                </a:ext>
              </a:extLst>
            </p:cNvPr>
            <p:cNvGrpSpPr/>
            <p:nvPr/>
          </p:nvGrpSpPr>
          <p:grpSpPr>
            <a:xfrm>
              <a:off x="368195" y="343442"/>
              <a:ext cx="3289405" cy="677869"/>
              <a:chOff x="1066800" y="213960"/>
              <a:chExt cx="3363573" cy="897888"/>
            </a:xfrm>
          </p:grpSpPr>
          <p:sp>
            <p:nvSpPr>
              <p:cNvPr id="16" name="TextBox 15">
                <a:extLst>
                  <a:ext uri="{FF2B5EF4-FFF2-40B4-BE49-F238E27FC236}">
                    <a16:creationId xmlns:a16="http://schemas.microsoft.com/office/drawing/2014/main" id="{B3F4E14B-F8A6-4645-9F71-1C7504BA19CB}"/>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7" name="Picture 2" descr="C:\Users\Maureen\AppData\Local\Microsoft\Windows\INetCache\IE\QMZ19K1V\listening-joe[1].jpg">
                <a:extLst>
                  <a:ext uri="{FF2B5EF4-FFF2-40B4-BE49-F238E27FC236}">
                    <a16:creationId xmlns:a16="http://schemas.microsoft.com/office/drawing/2014/main" id="{EB7DD98C-8763-45D0-BA70-C654CFB33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E856E61-FCE3-4D4F-8794-963BAD2246CD}"/>
                </a:ext>
              </a:extLst>
            </p:cNvPr>
            <p:cNvSpPr txBox="1"/>
            <p:nvPr/>
          </p:nvSpPr>
          <p:spPr>
            <a:xfrm>
              <a:off x="2971800" y="894673"/>
              <a:ext cx="619645" cy="184666"/>
            </a:xfrm>
            <a:prstGeom prst="rect">
              <a:avLst/>
            </a:prstGeom>
            <a:noFill/>
          </p:spPr>
          <p:txBody>
            <a:bodyPr wrap="square" rtlCol="0">
              <a:spAutoFit/>
            </a:bodyPr>
            <a:lstStyle/>
            <a:p>
              <a:r>
                <a:rPr lang="en-US" sz="600" dirty="0" err="1"/>
                <a:t>Clipartpanda</a:t>
              </a:r>
              <a:endParaRPr lang="en-US" sz="600" dirty="0"/>
            </a:p>
          </p:txBody>
        </p:sp>
      </p:grpSp>
      <p:sp>
        <p:nvSpPr>
          <p:cNvPr id="14" name="TextBox 13">
            <a:extLst>
              <a:ext uri="{FF2B5EF4-FFF2-40B4-BE49-F238E27FC236}">
                <a16:creationId xmlns:a16="http://schemas.microsoft.com/office/drawing/2014/main" id="{7D57BE19-C1FD-423C-B2BC-A8DFD9AF34EB}"/>
              </a:ext>
            </a:extLst>
          </p:cNvPr>
          <p:cNvSpPr txBox="1"/>
          <p:nvPr/>
        </p:nvSpPr>
        <p:spPr>
          <a:xfrm>
            <a:off x="1732586" y="2291117"/>
            <a:ext cx="6850356" cy="1938992"/>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Children may mix languages from time to time, or they might use words from both languages in the same sentence. This is a normal stage of bilingual development.  Speakers will ultimately learn to separate both languages correctly. </a:t>
            </a: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51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4324350"/>
            <a:ext cx="609600" cy="330993"/>
          </a:xfrm>
        </p:spPr>
        <p:txBody>
          <a:bodyPr>
            <a:normAutofit/>
          </a:bodyPr>
          <a:lstStyle/>
          <a:p>
            <a:pPr lvl="0" algn="ctr">
              <a:spcBef>
                <a:spcPts val="0"/>
              </a:spcBef>
              <a:buNone/>
            </a:pPr>
            <a:fld id="{00000000-1234-1234-1234-123412341234}" type="slidenum">
              <a:rPr lang="en" sz="1400" smtClean="0">
                <a:solidFill>
                  <a:schemeClr val="bg1"/>
                </a:solidFill>
              </a:rPr>
              <a:pPr lvl="0" algn="ctr">
                <a:spcBef>
                  <a:spcPts val="0"/>
                </a:spcBef>
                <a:buNone/>
              </a:pPr>
              <a:t>3</a:t>
            </a:fld>
            <a:endParaRPr lang="en" sz="1400" dirty="0">
              <a:solidFill>
                <a:schemeClr val="bg1"/>
              </a:solidFill>
            </a:endParaRPr>
          </a:p>
        </p:txBody>
      </p:sp>
      <p:sp>
        <p:nvSpPr>
          <p:cNvPr id="3" name="Text Placeholder 2"/>
          <p:cNvSpPr>
            <a:spLocks noGrp="1"/>
          </p:cNvSpPr>
          <p:nvPr>
            <p:ph type="body" idx="4294967295"/>
          </p:nvPr>
        </p:nvSpPr>
        <p:spPr>
          <a:xfrm>
            <a:off x="2389188" y="1647825"/>
            <a:ext cx="553561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Languages spoken at home</a:t>
            </a:r>
          </a:p>
        </p:txBody>
      </p:sp>
      <p:sp>
        <p:nvSpPr>
          <p:cNvPr id="5" name="TextBox 4"/>
          <p:cNvSpPr txBox="1"/>
          <p:nvPr/>
        </p:nvSpPr>
        <p:spPr>
          <a:xfrm>
            <a:off x="152400" y="209550"/>
            <a:ext cx="2707793"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Introductions</a:t>
            </a:r>
          </a:p>
        </p:txBody>
      </p:sp>
      <p:grpSp>
        <p:nvGrpSpPr>
          <p:cNvPr id="11" name="Group 10"/>
          <p:cNvGrpSpPr/>
          <p:nvPr/>
        </p:nvGrpSpPr>
        <p:grpSpPr>
          <a:xfrm>
            <a:off x="2971800" y="179768"/>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50134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5" y="1308263"/>
            <a:ext cx="8436155" cy="914401"/>
          </a:xfrm>
        </p:spPr>
        <p:txBody>
          <a:bodyPr>
            <a:noAutofit/>
          </a:bodyPr>
          <a:lstStyle/>
          <a:p>
            <a:pPr marL="6350" indent="-6350">
              <a:buNone/>
            </a:pPr>
            <a:r>
              <a:rPr lang="en-US" sz="2400" dirty="0">
                <a:solidFill>
                  <a:srgbClr val="002060"/>
                </a:solidFill>
              </a:rPr>
              <a:t>I hear if a child in a DLI program has a learning disability, she would be better off </a:t>
            </a:r>
            <a:r>
              <a:rPr lang="en-US" dirty="0">
                <a:solidFill>
                  <a:srgbClr val="002060"/>
                </a:solidFill>
              </a:rPr>
              <a:t>switching to an English-only program.</a:t>
            </a:r>
            <a:endParaRPr lang="en-US" sz="2400" dirty="0">
              <a:solidFill>
                <a:srgbClr val="002060"/>
              </a:solidFill>
            </a:endParaRPr>
          </a:p>
        </p:txBody>
      </p:sp>
      <p:sp>
        <p:nvSpPr>
          <p:cNvPr id="6" name="TextBox 5"/>
          <p:cNvSpPr txBox="1"/>
          <p:nvPr/>
        </p:nvSpPr>
        <p:spPr>
          <a:xfrm>
            <a:off x="1712961" y="2552963"/>
            <a:ext cx="6934200" cy="1569660"/>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There is no evidence that this is so.  Children who have learning disabilities in a bilingual setting will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have the same challenges in a monolingual setting.</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p:txBody>
      </p:sp>
      <p:pic>
        <p:nvPicPr>
          <p:cNvPr id="13" name="Picture 4" descr="C:\Users\Maureen\AppData\Local\Microsoft\Windows\INetCache\IE\STWYFF54\04_factcheck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30954"/>
            <a:ext cx="1120849"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30</a:t>
            </a:fld>
            <a:endParaRPr lang="en" dirty="0"/>
          </a:p>
        </p:txBody>
      </p:sp>
      <p:sp>
        <p:nvSpPr>
          <p:cNvPr id="9" name="TextBox 8">
            <a:extLst>
              <a:ext uri="{FF2B5EF4-FFF2-40B4-BE49-F238E27FC236}">
                <a16:creationId xmlns:a16="http://schemas.microsoft.com/office/drawing/2014/main" id="{94B33408-B63B-F44D-A2DF-2E1AD277B1B2}"/>
              </a:ext>
            </a:extLst>
          </p:cNvPr>
          <p:cNvSpPr txBox="1"/>
          <p:nvPr/>
        </p:nvSpPr>
        <p:spPr>
          <a:xfrm>
            <a:off x="457200" y="4552950"/>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grpSp>
        <p:nvGrpSpPr>
          <p:cNvPr id="10" name="Group 9">
            <a:extLst>
              <a:ext uri="{FF2B5EF4-FFF2-40B4-BE49-F238E27FC236}">
                <a16:creationId xmlns:a16="http://schemas.microsoft.com/office/drawing/2014/main" id="{E699A7F2-2BB9-4007-A275-B140F282C099}"/>
              </a:ext>
            </a:extLst>
          </p:cNvPr>
          <p:cNvGrpSpPr/>
          <p:nvPr/>
        </p:nvGrpSpPr>
        <p:grpSpPr>
          <a:xfrm>
            <a:off x="368195" y="343442"/>
            <a:ext cx="3289405" cy="735897"/>
            <a:chOff x="368195" y="343442"/>
            <a:chExt cx="3289405" cy="735897"/>
          </a:xfrm>
        </p:grpSpPr>
        <p:grpSp>
          <p:nvGrpSpPr>
            <p:cNvPr id="11" name="Group 10">
              <a:extLst>
                <a:ext uri="{FF2B5EF4-FFF2-40B4-BE49-F238E27FC236}">
                  <a16:creationId xmlns:a16="http://schemas.microsoft.com/office/drawing/2014/main" id="{5F3B996E-FB77-4373-BEE9-62A199ECF5DD}"/>
                </a:ext>
              </a:extLst>
            </p:cNvPr>
            <p:cNvGrpSpPr/>
            <p:nvPr/>
          </p:nvGrpSpPr>
          <p:grpSpPr>
            <a:xfrm>
              <a:off x="368195" y="343442"/>
              <a:ext cx="3289405" cy="677869"/>
              <a:chOff x="1066800" y="213960"/>
              <a:chExt cx="3363573" cy="897888"/>
            </a:xfrm>
          </p:grpSpPr>
          <p:sp>
            <p:nvSpPr>
              <p:cNvPr id="14" name="TextBox 13">
                <a:extLst>
                  <a:ext uri="{FF2B5EF4-FFF2-40B4-BE49-F238E27FC236}">
                    <a16:creationId xmlns:a16="http://schemas.microsoft.com/office/drawing/2014/main" id="{050F506B-1700-49C9-B778-0117BBD5F66D}"/>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5" name="Picture 2" descr="C:\Users\Maureen\AppData\Local\Microsoft\Windows\INetCache\IE\QMZ19K1V\listening-joe[1].jpg">
                <a:extLst>
                  <a:ext uri="{FF2B5EF4-FFF2-40B4-BE49-F238E27FC236}">
                    <a16:creationId xmlns:a16="http://schemas.microsoft.com/office/drawing/2014/main" id="{358C2A2E-642C-4852-8852-981CEC70D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D8EF855A-C27F-484A-BDFD-218BDC69363E}"/>
                </a:ext>
              </a:extLst>
            </p:cNvPr>
            <p:cNvSpPr txBox="1"/>
            <p:nvPr/>
          </p:nvSpPr>
          <p:spPr>
            <a:xfrm>
              <a:off x="2971800" y="894673"/>
              <a:ext cx="619645" cy="184666"/>
            </a:xfrm>
            <a:prstGeom prst="rect">
              <a:avLst/>
            </a:prstGeom>
            <a:noFill/>
          </p:spPr>
          <p:txBody>
            <a:bodyPr wrap="square" rtlCol="0">
              <a:spAutoFit/>
            </a:bodyPr>
            <a:lstStyle/>
            <a:p>
              <a:r>
                <a:rPr lang="en-US" sz="600" dirty="0" err="1"/>
                <a:t>Clipartpanda</a:t>
              </a:r>
              <a:endParaRPr lang="en-US" sz="600" dirty="0"/>
            </a:p>
          </p:txBody>
        </p:sp>
      </p:grpSp>
    </p:spTree>
    <p:extLst>
      <p:ext uri="{BB962C8B-B14F-4D97-AF65-F5344CB8AC3E}">
        <p14:creationId xmlns:p14="http://schemas.microsoft.com/office/powerpoint/2010/main" val="33259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31</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47625" y="1633269"/>
            <a:ext cx="8613732" cy="1754326"/>
          </a:xfrm>
          <a:prstGeom prst="rect">
            <a:avLst/>
          </a:prstGeom>
          <a:noFill/>
        </p:spPr>
        <p:txBody>
          <a:bodyPr wrap="square" rtlCol="0">
            <a:spAutoFit/>
          </a:bodyPr>
          <a:lstStyle/>
          <a:p>
            <a:r>
              <a:rPr lang="en-US" sz="3600" b="1" dirty="0">
                <a:solidFill>
                  <a:srgbClr val="002060"/>
                </a:solidFill>
                <a:latin typeface="Calibri" panose="020F0502020204030204" pitchFamily="34" charset="0"/>
                <a:cs typeface="Calibri" panose="020F0502020204030204" pitchFamily="34" charset="0"/>
              </a:rPr>
              <a:t>                   Bilingual kids                </a:t>
            </a:r>
          </a:p>
          <a:p>
            <a:pPr algn="ctr"/>
            <a:endParaRPr lang="en-US" sz="3600" b="1" dirty="0">
              <a:solidFill>
                <a:srgbClr val="002060"/>
              </a:solidFill>
              <a:latin typeface="Calibri" panose="020F0502020204030204" pitchFamily="34" charset="0"/>
              <a:cs typeface="Calibri" panose="020F0502020204030204" pitchFamily="34" charset="0"/>
            </a:endParaRPr>
          </a:p>
          <a:p>
            <a:pPr algn="ctr"/>
            <a:r>
              <a:rPr lang="en-US" sz="3600" b="1" dirty="0">
                <a:solidFill>
                  <a:srgbClr val="002060"/>
                </a:solidFill>
                <a:latin typeface="Calibri" panose="020F0502020204030204" pitchFamily="34" charset="0"/>
                <a:cs typeface="Calibri" panose="020F0502020204030204" pitchFamily="34" charset="0"/>
              </a:rPr>
              <a:t>          -  Monolingual parents</a:t>
            </a:r>
          </a:p>
        </p:txBody>
      </p:sp>
      <p:sp>
        <p:nvSpPr>
          <p:cNvPr id="4" name="TextBox 3"/>
          <p:cNvSpPr txBox="1"/>
          <p:nvPr/>
        </p:nvSpPr>
        <p:spPr>
          <a:xfrm>
            <a:off x="76200" y="249019"/>
            <a:ext cx="25923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#4</a:t>
            </a:r>
          </a:p>
        </p:txBody>
      </p:sp>
      <p:pic>
        <p:nvPicPr>
          <p:cNvPr id="12" name="Picture 11" descr="A close up of a logo&#10;&#10;Description generated with high confidence">
            <a:extLst>
              <a:ext uri="{FF2B5EF4-FFF2-40B4-BE49-F238E27FC236}">
                <a16:creationId xmlns:a16="http://schemas.microsoft.com/office/drawing/2014/main" id="{B75194E1-DD65-4770-B3A6-763ABB423D8A}"/>
              </a:ext>
            </a:extLst>
          </p:cNvPr>
          <p:cNvPicPr>
            <a:picLocks noChangeAspect="1"/>
          </p:cNvPicPr>
          <p:nvPr/>
        </p:nvPicPr>
        <p:blipFill>
          <a:blip r:embed="rId3"/>
          <a:stretch>
            <a:fillRect/>
          </a:stretch>
        </p:blipFill>
        <p:spPr>
          <a:xfrm>
            <a:off x="4724400" y="895350"/>
            <a:ext cx="2118431" cy="1754326"/>
          </a:xfrm>
          <a:prstGeom prst="rect">
            <a:avLst/>
          </a:prstGeom>
        </p:spPr>
      </p:pic>
      <p:sp>
        <p:nvSpPr>
          <p:cNvPr id="13" name="Right Arrow 9">
            <a:hlinkClick r:id="rId4" action="ppaction://hlinksldjump"/>
            <a:extLst>
              <a:ext uri="{FF2B5EF4-FFF2-40B4-BE49-F238E27FC236}">
                <a16:creationId xmlns:a16="http://schemas.microsoft.com/office/drawing/2014/main" id="{A529EBE1-3394-4AF5-8C3B-B2444A2BF52E}"/>
              </a:ext>
            </a:extLst>
          </p:cNvPr>
          <p:cNvSpPr/>
          <p:nvPr/>
        </p:nvSpPr>
        <p:spPr>
          <a:xfrm>
            <a:off x="7162800" y="25051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7 </a:t>
            </a:r>
          </a:p>
          <a:p>
            <a:pPr algn="ctr"/>
            <a:endParaRPr lang="en-US" b="1" dirty="0">
              <a:latin typeface="Calibri" panose="020F0502020204030204" pitchFamily="34" charset="0"/>
            </a:endParaRPr>
          </a:p>
        </p:txBody>
      </p:sp>
      <p:sp>
        <p:nvSpPr>
          <p:cNvPr id="5" name="TextBox 4">
            <a:extLst>
              <a:ext uri="{FF2B5EF4-FFF2-40B4-BE49-F238E27FC236}">
                <a16:creationId xmlns:a16="http://schemas.microsoft.com/office/drawing/2014/main" id="{762F9672-8716-4E41-8E72-31ED3F665CE7}"/>
              </a:ext>
            </a:extLst>
          </p:cNvPr>
          <p:cNvSpPr txBox="1"/>
          <p:nvPr/>
        </p:nvSpPr>
        <p:spPr>
          <a:xfrm>
            <a:off x="6477000" y="2647950"/>
            <a:ext cx="460382" cy="184666"/>
          </a:xfrm>
          <a:prstGeom prst="rect">
            <a:avLst/>
          </a:prstGeom>
          <a:noFill/>
        </p:spPr>
        <p:txBody>
          <a:bodyPr wrap="none" rtlCol="0">
            <a:spAutoFit/>
          </a:bodyPr>
          <a:lstStyle/>
          <a:p>
            <a:r>
              <a:rPr lang="en-US" sz="600" dirty="0"/>
              <a:t>Pixabay</a:t>
            </a:r>
          </a:p>
        </p:txBody>
      </p:sp>
    </p:spTree>
    <p:extLst>
      <p:ext uri="{BB962C8B-B14F-4D97-AF65-F5344CB8AC3E}">
        <p14:creationId xmlns:p14="http://schemas.microsoft.com/office/powerpoint/2010/main" val="683092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32</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47F607EF-3DA0-454A-895E-19557FB441AA}"/>
              </a:ext>
            </a:extLst>
          </p:cNvPr>
          <p:cNvPicPr>
            <a:picLocks noChangeAspect="1"/>
          </p:cNvPicPr>
          <p:nvPr/>
        </p:nvPicPr>
        <p:blipFill>
          <a:blip r:embed="rId3"/>
          <a:stretch>
            <a:fillRect/>
          </a:stretch>
        </p:blipFill>
        <p:spPr>
          <a:xfrm>
            <a:off x="483793" y="319652"/>
            <a:ext cx="914400" cy="757238"/>
          </a:xfrm>
          <a:prstGeom prst="rect">
            <a:avLst/>
          </a:prstGeom>
        </p:spPr>
      </p:pic>
      <p:sp>
        <p:nvSpPr>
          <p:cNvPr id="6" name="TextBox 5">
            <a:extLst>
              <a:ext uri="{FF2B5EF4-FFF2-40B4-BE49-F238E27FC236}">
                <a16:creationId xmlns:a16="http://schemas.microsoft.com/office/drawing/2014/main" id="{02EE8EC7-54AC-4AF0-A0C0-E240C1C57219}"/>
              </a:ext>
            </a:extLst>
          </p:cNvPr>
          <p:cNvSpPr txBox="1"/>
          <p:nvPr/>
        </p:nvSpPr>
        <p:spPr>
          <a:xfrm>
            <a:off x="1537296" y="633740"/>
            <a:ext cx="2743200" cy="523220"/>
          </a:xfrm>
          <a:prstGeom prst="rect">
            <a:avLst/>
          </a:prstGeom>
          <a:noFill/>
        </p:spPr>
        <p:txBody>
          <a:bodyPr wrap="square" rtlCol="0">
            <a:spAutoFit/>
          </a:bodyPr>
          <a:lstStyle/>
          <a:p>
            <a:r>
              <a:rPr lang="en-US" sz="2800" dirty="0">
                <a:solidFill>
                  <a:srgbClr val="002060"/>
                </a:solidFill>
                <a:latin typeface="Calibri" panose="020F0502020204030204" pitchFamily="34" charset="0"/>
                <a:cs typeface="Calibri" panose="020F0502020204030204" pitchFamily="34" charset="0"/>
              </a:rPr>
              <a:t>Scenario #7</a:t>
            </a:r>
          </a:p>
        </p:txBody>
      </p:sp>
      <p:sp>
        <p:nvSpPr>
          <p:cNvPr id="12" name="TextBox 11">
            <a:extLst>
              <a:ext uri="{FF2B5EF4-FFF2-40B4-BE49-F238E27FC236}">
                <a16:creationId xmlns:a16="http://schemas.microsoft.com/office/drawing/2014/main" id="{E1BA8007-C6C9-446F-B177-F7A87B9754BE}"/>
              </a:ext>
            </a:extLst>
          </p:cNvPr>
          <p:cNvSpPr txBox="1"/>
          <p:nvPr/>
        </p:nvSpPr>
        <p:spPr>
          <a:xfrm>
            <a:off x="419582" y="1319296"/>
            <a:ext cx="8127956" cy="707886"/>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parent is afraid she won’t be able to help her son with his homework if she doesn’t speak both languages.  What could she do?</a:t>
            </a:r>
          </a:p>
        </p:txBody>
      </p:sp>
      <p:sp>
        <p:nvSpPr>
          <p:cNvPr id="13" name="Right Arrow 9">
            <a:hlinkClick r:id="rId4" action="ppaction://hlinksldjump"/>
            <a:extLst>
              <a:ext uri="{FF2B5EF4-FFF2-40B4-BE49-F238E27FC236}">
                <a16:creationId xmlns:a16="http://schemas.microsoft.com/office/drawing/2014/main" id="{C1934E8F-2E78-40D0-BBB9-B0A808E3726B}"/>
              </a:ext>
            </a:extLst>
          </p:cNvPr>
          <p:cNvSpPr/>
          <p:nvPr/>
        </p:nvSpPr>
        <p:spPr>
          <a:xfrm>
            <a:off x="7162800" y="250510"/>
            <a:ext cx="1447800"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8</a:t>
            </a:r>
          </a:p>
          <a:p>
            <a:pPr algn="ctr"/>
            <a:endParaRPr lang="en-US" b="1" dirty="0">
              <a:latin typeface="Calibri" panose="020F0502020204030204" pitchFamily="34" charset="0"/>
            </a:endParaRPr>
          </a:p>
        </p:txBody>
      </p:sp>
      <p:sp>
        <p:nvSpPr>
          <p:cNvPr id="3" name="Rectangle 2"/>
          <p:cNvSpPr/>
          <p:nvPr/>
        </p:nvSpPr>
        <p:spPr>
          <a:xfrm>
            <a:off x="601717" y="2173106"/>
            <a:ext cx="7757375" cy="3785652"/>
          </a:xfrm>
          <a:prstGeom prst="rect">
            <a:avLst/>
          </a:prstGeom>
        </p:spPr>
        <p:txBody>
          <a:bodyPr wrap="square">
            <a:spAutoFit/>
          </a:bodyPr>
          <a:lstStyle/>
          <a:p>
            <a:pPr marL="338138" indent="-338138">
              <a:buAutoNum type="alphaLcPeriod"/>
            </a:pPr>
            <a:r>
              <a:rPr lang="en-US" sz="2000" dirty="0">
                <a:solidFill>
                  <a:srgbClr val="002060"/>
                </a:solidFill>
                <a:latin typeface="Calibri" panose="020F0502020204030204" pitchFamily="34" charset="0"/>
                <a:cs typeface="Calibri" panose="020F0502020204030204" pitchFamily="34" charset="0"/>
              </a:rPr>
              <a:t>Use her native language to talk to her son about what he is learning.  Ask him to explain to her any new concepts</a:t>
            </a:r>
            <a:r>
              <a:rPr lang="es-ES_tradnl" sz="2000" dirty="0">
                <a:solidFill>
                  <a:srgbClr val="002060"/>
                </a:solidFill>
                <a:latin typeface="Calibri" panose="020F0502020204030204" pitchFamily="34" charset="0"/>
                <a:cs typeface="Calibri" panose="020F0502020204030204" pitchFamily="34" charset="0"/>
              </a:rPr>
              <a:t> so </a:t>
            </a:r>
            <a:r>
              <a:rPr lang="es-ES_tradnl" sz="2000" dirty="0" err="1">
                <a:solidFill>
                  <a:srgbClr val="002060"/>
                </a:solidFill>
                <a:latin typeface="Calibri" panose="020F0502020204030204" pitchFamily="34" charset="0"/>
                <a:cs typeface="Calibri" panose="020F0502020204030204" pitchFamily="34" charset="0"/>
              </a:rPr>
              <a:t>that</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she</a:t>
            </a:r>
            <a:r>
              <a:rPr lang="es-ES_tradnl" sz="2000" dirty="0">
                <a:solidFill>
                  <a:srgbClr val="002060"/>
                </a:solidFill>
                <a:latin typeface="Calibri" panose="020F0502020204030204" pitchFamily="34" charset="0"/>
                <a:cs typeface="Calibri" panose="020F0502020204030204" pitchFamily="34" charset="0"/>
              </a:rPr>
              <a:t> can be </a:t>
            </a:r>
            <a:r>
              <a:rPr lang="es-ES_tradnl" sz="2000" dirty="0" err="1">
                <a:solidFill>
                  <a:srgbClr val="002060"/>
                </a:solidFill>
                <a:latin typeface="Calibri" panose="020F0502020204030204" pitchFamily="34" charset="0"/>
                <a:cs typeface="Calibri" panose="020F0502020204030204" pitchFamily="34" charset="0"/>
              </a:rPr>
              <a:t>sure</a:t>
            </a:r>
            <a:r>
              <a:rPr lang="es-ES_tradnl" sz="2000" dirty="0">
                <a:solidFill>
                  <a:srgbClr val="002060"/>
                </a:solidFill>
                <a:latin typeface="Calibri" panose="020F0502020204030204" pitchFamily="34" charset="0"/>
                <a:cs typeface="Calibri" panose="020F0502020204030204" pitchFamily="34" charset="0"/>
              </a:rPr>
              <a:t> he </a:t>
            </a:r>
            <a:r>
              <a:rPr lang="es-ES_tradnl" sz="2000" dirty="0" err="1">
                <a:solidFill>
                  <a:srgbClr val="002060"/>
                </a:solidFill>
                <a:latin typeface="Calibri" panose="020F0502020204030204" pitchFamily="34" charset="0"/>
                <a:cs typeface="Calibri" panose="020F0502020204030204" pitchFamily="34" charset="0"/>
              </a:rPr>
              <a:t>understands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them</a:t>
            </a:r>
            <a:r>
              <a:rPr lang="es-ES_tradnl" sz="2000" dirty="0">
                <a:solidFill>
                  <a:srgbClr val="002060"/>
                </a:solidFill>
                <a:latin typeface="Calibri" panose="020F0502020204030204" pitchFamily="34" charset="0"/>
                <a:cs typeface="Calibri" panose="020F0502020204030204" pitchFamily="34" charset="0"/>
              </a:rPr>
              <a:t>.</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338138" indent="-338138">
              <a:buFontTx/>
              <a:buAutoNum type="alphaLcPeriod"/>
            </a:pPr>
            <a:r>
              <a:rPr lang="en-US" sz="2000" dirty="0">
                <a:solidFill>
                  <a:srgbClr val="002060"/>
                </a:solidFill>
                <a:latin typeface="Calibri" panose="020F0502020204030204" pitchFamily="34" charset="0"/>
                <a:cs typeface="Calibri" panose="020F0502020204030204" pitchFamily="34" charset="0"/>
              </a:rPr>
              <a:t>For homework in the second language, encourage her child to focus</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on what he CAN do first. See what’s left and have her son ask the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teacher about it the next day.</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38138" indent="-338138">
              <a:buFontTx/>
              <a:buAutoNum type="alphaLcPeriod"/>
            </a:pPr>
            <a:r>
              <a:rPr lang="en-US" sz="2000" dirty="0">
                <a:solidFill>
                  <a:srgbClr val="002060"/>
                </a:solidFill>
                <a:latin typeface="Calibri" panose="020F0502020204030204" pitchFamily="34" charset="0"/>
                <a:cs typeface="Calibri" panose="020F0502020204030204" pitchFamily="34" charset="0"/>
              </a:rPr>
              <a:t>Find a “study buddy” who could help him.</a:t>
            </a:r>
          </a:p>
          <a:p>
            <a:pPr marL="338138" indent="-338138">
              <a:buFontTx/>
              <a:buAutoNum type="alphaLcPeriod"/>
            </a:pPr>
            <a:endParaRPr lang="en-US" sz="2000" dirty="0">
              <a:solidFill>
                <a:srgbClr val="002060"/>
              </a:solidFill>
              <a:latin typeface="Calibri" panose="020F0502020204030204" pitchFamily="34" charset="0"/>
              <a:cs typeface="Calibri" panose="020F0502020204030204" pitchFamily="34" charset="0"/>
            </a:endParaRPr>
          </a:p>
          <a:p>
            <a:pPr marL="338138" indent="-338138">
              <a:buAutoNum type="alphaLcPeriod"/>
            </a:pPr>
            <a:endParaRPr lang="es-ES_tradnl" sz="20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1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33</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47F607EF-3DA0-454A-895E-19557FB441AA}"/>
              </a:ext>
            </a:extLst>
          </p:cNvPr>
          <p:cNvPicPr>
            <a:picLocks noChangeAspect="1"/>
          </p:cNvPicPr>
          <p:nvPr/>
        </p:nvPicPr>
        <p:blipFill>
          <a:blip r:embed="rId3"/>
          <a:stretch>
            <a:fillRect/>
          </a:stretch>
        </p:blipFill>
        <p:spPr>
          <a:xfrm>
            <a:off x="413331" y="386639"/>
            <a:ext cx="914400" cy="757238"/>
          </a:xfrm>
          <a:prstGeom prst="rect">
            <a:avLst/>
          </a:prstGeom>
        </p:spPr>
      </p:pic>
      <p:sp>
        <p:nvSpPr>
          <p:cNvPr id="6" name="TextBox 5">
            <a:extLst>
              <a:ext uri="{FF2B5EF4-FFF2-40B4-BE49-F238E27FC236}">
                <a16:creationId xmlns:a16="http://schemas.microsoft.com/office/drawing/2014/main" id="{02EE8EC7-54AC-4AF0-A0C0-E240C1C57219}"/>
              </a:ext>
            </a:extLst>
          </p:cNvPr>
          <p:cNvSpPr txBox="1"/>
          <p:nvPr/>
        </p:nvSpPr>
        <p:spPr>
          <a:xfrm>
            <a:off x="1319848" y="638799"/>
            <a:ext cx="2743200" cy="523220"/>
          </a:xfrm>
          <a:prstGeom prst="rect">
            <a:avLst/>
          </a:prstGeom>
          <a:noFill/>
        </p:spPr>
        <p:txBody>
          <a:bodyPr wrap="square" rtlCol="0">
            <a:spAutoFit/>
          </a:bodyPr>
          <a:lstStyle/>
          <a:p>
            <a:r>
              <a:rPr lang="en-US" sz="2800" dirty="0">
                <a:solidFill>
                  <a:srgbClr val="002060"/>
                </a:solidFill>
                <a:latin typeface="Calibri" panose="020F0502020204030204" pitchFamily="34" charset="0"/>
                <a:cs typeface="Calibri" panose="020F0502020204030204" pitchFamily="34" charset="0"/>
              </a:rPr>
              <a:t>Scenario #8</a:t>
            </a:r>
          </a:p>
        </p:txBody>
      </p:sp>
      <p:sp>
        <p:nvSpPr>
          <p:cNvPr id="12" name="TextBox 11">
            <a:extLst>
              <a:ext uri="{FF2B5EF4-FFF2-40B4-BE49-F238E27FC236}">
                <a16:creationId xmlns:a16="http://schemas.microsoft.com/office/drawing/2014/main" id="{E1BA8007-C6C9-446F-B177-F7A87B9754BE}"/>
              </a:ext>
            </a:extLst>
          </p:cNvPr>
          <p:cNvSpPr txBox="1"/>
          <p:nvPr/>
        </p:nvSpPr>
        <p:spPr>
          <a:xfrm>
            <a:off x="246918" y="1357535"/>
            <a:ext cx="8447008" cy="707886"/>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parent wants to help her daughter develop her reading skills in English and Spanish, even if she doesn’t know both languages herself.  What could she do?</a:t>
            </a:r>
          </a:p>
        </p:txBody>
      </p:sp>
      <p:sp>
        <p:nvSpPr>
          <p:cNvPr id="3" name="Rectangle 2"/>
          <p:cNvSpPr/>
          <p:nvPr/>
        </p:nvSpPr>
        <p:spPr>
          <a:xfrm>
            <a:off x="496931" y="2260937"/>
            <a:ext cx="8127956" cy="3170099"/>
          </a:xfrm>
          <a:prstGeom prst="rect">
            <a:avLst/>
          </a:prstGeom>
        </p:spPr>
        <p:txBody>
          <a:bodyPr wrap="square">
            <a:spAutoFit/>
          </a:bodyPr>
          <a:lstStyle/>
          <a:p>
            <a:pPr marL="457200" indent="-457200">
              <a:buAutoNum type="alphaLcPeriod"/>
            </a:pPr>
            <a:r>
              <a:rPr lang="en-US" sz="2000" dirty="0">
                <a:solidFill>
                  <a:srgbClr val="002060"/>
                </a:solidFill>
                <a:latin typeface="Calibri" panose="020F0502020204030204" pitchFamily="34" charset="0"/>
                <a:cs typeface="Calibri" panose="020F0502020204030204" pitchFamily="34" charset="0"/>
              </a:rPr>
              <a:t>Read with her child in her home language, listen to her child read in the</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second language.</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n-US" sz="2000" dirty="0">
                <a:solidFill>
                  <a:srgbClr val="002060"/>
                </a:solidFill>
                <a:latin typeface="Calibri" panose="020F0502020204030204" pitchFamily="34" charset="0"/>
                <a:cs typeface="Calibri" panose="020F0502020204030204" pitchFamily="34" charset="0"/>
              </a:rPr>
              <a:t>Do her best to read with her in the second language, even if she is</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not a fluent reader in that language – it’s better than nothing.</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n-US" sz="2000" dirty="0">
                <a:solidFill>
                  <a:srgbClr val="002060"/>
                </a:solidFill>
                <a:latin typeface="Calibri" panose="020F0502020204030204" pitchFamily="34" charset="0"/>
                <a:cs typeface="Calibri" panose="020F0502020204030204" pitchFamily="34" charset="0"/>
              </a:rPr>
              <a:t>She shouldn’t  worry about reading in English at home.  She’ll  get enough of that at school.</a:t>
            </a:r>
          </a:p>
          <a:p>
            <a:pPr marL="457200" indent="-457200">
              <a:buAutoNum type="alphaLcPeriod" startAt="2"/>
            </a:pPr>
            <a:endParaRPr lang="en-US" sz="20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2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34</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3905250" cy="3048000"/>
            <a:chOff x="2819400" y="1047750"/>
            <a:chExt cx="3905250" cy="304800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644728" cy="169277"/>
            </a:xfrm>
            <a:prstGeom prst="rect">
              <a:avLst/>
            </a:prstGeom>
            <a:ln>
              <a:solidFill>
                <a:schemeClr val="bg1"/>
              </a:solidFill>
            </a:ln>
          </p:spPr>
          <p:txBody>
            <a:bodyPr wrap="none">
              <a:spAutoFit/>
            </a:bodyPr>
            <a:lstStyle/>
            <a:p>
              <a:r>
                <a:rPr lang="en-US" sz="500" dirty="0">
                  <a:latin typeface="Calibri" panose="020F0502020204030204" pitchFamily="34" charset="0"/>
                  <a:cs typeface="Calibri" panose="020F0502020204030204" pitchFamily="34" charset="0"/>
                </a:rPr>
                <a:t>phillipmartin.info</a:t>
              </a:r>
            </a:p>
          </p:txBody>
        </p:sp>
      </p:grpSp>
    </p:spTree>
    <p:extLst>
      <p:ext uri="{BB962C8B-B14F-4D97-AF65-F5344CB8AC3E}">
        <p14:creationId xmlns:p14="http://schemas.microsoft.com/office/powerpoint/2010/main" val="4109562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5" y="1295058"/>
            <a:ext cx="8216900" cy="687004"/>
          </a:xfrm>
        </p:spPr>
        <p:txBody>
          <a:bodyPr>
            <a:noAutofit/>
          </a:bodyPr>
          <a:lstStyle/>
          <a:p>
            <a:pPr marL="6350" indent="-6350">
              <a:buNone/>
            </a:pPr>
            <a:r>
              <a:rPr lang="en-US" sz="2400" dirty="0">
                <a:solidFill>
                  <a:srgbClr val="002060"/>
                </a:solidFill>
              </a:rPr>
              <a:t>I hear that English-speaking parents should not read to their children in English because it will confuse them.</a:t>
            </a:r>
          </a:p>
        </p:txBody>
      </p:sp>
      <p:sp>
        <p:nvSpPr>
          <p:cNvPr id="6" name="TextBox 5"/>
          <p:cNvSpPr txBox="1"/>
          <p:nvPr/>
        </p:nvSpPr>
        <p:spPr>
          <a:xfrm>
            <a:off x="1651000" y="2384019"/>
            <a:ext cx="7081837" cy="2123658"/>
          </a:xfrm>
          <a:prstGeom prst="rect">
            <a:avLst/>
          </a:prstGeom>
          <a:noFill/>
        </p:spPr>
        <p:txBody>
          <a:bodyPr wrap="square" rtlCol="0">
            <a:spAutoFit/>
          </a:bodyPr>
          <a:lstStyle/>
          <a:p>
            <a:r>
              <a:rPr lang="en-US" sz="2200" dirty="0">
                <a:solidFill>
                  <a:srgbClr val="C00000"/>
                </a:solidFill>
                <a:latin typeface="Calibri" panose="020F0502020204030204" pitchFamily="34" charset="0"/>
                <a:cs typeface="Calibri" panose="020F0502020204030204" pitchFamily="34" charset="0"/>
              </a:rPr>
              <a:t>English-speaking parents should read to their child in English, share their love of books and provide a rich literacy environment in their home. However, they should not attempt to teach their child how to read in English.  It's not necessary! They will learn to read in English in school.</a:t>
            </a:r>
            <a:br>
              <a:rPr lang="en-US" sz="2200" dirty="0">
                <a:solidFill>
                  <a:srgbClr val="C00000"/>
                </a:solidFill>
                <a:latin typeface="Calibri" panose="020F0502020204030204" pitchFamily="34" charset="0"/>
                <a:cs typeface="Calibri" panose="020F0502020204030204" pitchFamily="34" charset="0"/>
              </a:rPr>
            </a:br>
            <a:endParaRPr lang="en-US" sz="2200" dirty="0">
              <a:solidFill>
                <a:srgbClr val="C0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70" y="2384019"/>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idx="12"/>
          </p:nvPr>
        </p:nvSpPr>
        <p:spPr>
          <a:xfrm>
            <a:off x="8153400" y="4331614"/>
            <a:ext cx="548700" cy="393600"/>
          </a:xfrm>
        </p:spPr>
        <p:txBody>
          <a:bodyPr/>
          <a:lstStyle/>
          <a:p>
            <a:fld id="{00000000-1234-1234-1234-123412341234}" type="slidenum">
              <a:rPr lang="en" smtClean="0"/>
              <a:pPr/>
              <a:t>35</a:t>
            </a:fld>
            <a:endParaRPr lang="en" dirty="0"/>
          </a:p>
        </p:txBody>
      </p:sp>
      <p:sp>
        <p:nvSpPr>
          <p:cNvPr id="2" name="TextBox 1">
            <a:extLst>
              <a:ext uri="{FF2B5EF4-FFF2-40B4-BE49-F238E27FC236}">
                <a16:creationId xmlns:a16="http://schemas.microsoft.com/office/drawing/2014/main" id="{B844EFFF-30E2-40F9-B0B4-85870CF646F9}"/>
              </a:ext>
            </a:extLst>
          </p:cNvPr>
          <p:cNvSpPr txBox="1"/>
          <p:nvPr/>
        </p:nvSpPr>
        <p:spPr>
          <a:xfrm>
            <a:off x="368195" y="4725214"/>
            <a:ext cx="2813591" cy="523220"/>
          </a:xfrm>
          <a:prstGeom prst="rect">
            <a:avLst/>
          </a:prstGeom>
          <a:noFill/>
        </p:spPr>
        <p:txBody>
          <a:bodyPr wrap="none" rtlCol="0">
            <a:spAutoFit/>
          </a:bodyPr>
          <a:lstStyle/>
          <a:p>
            <a:r>
              <a:rPr lang="en-US" dirty="0">
                <a:solidFill>
                  <a:srgbClr val="002060"/>
                </a:solidFill>
                <a:latin typeface="Calibri" panose="020F0502020204030204" pitchFamily="34" charset="0"/>
                <a:cs typeface="Calibri" panose="020F0502020204030204" pitchFamily="34" charset="0"/>
              </a:rPr>
              <a:t>(Canadian Parents for French, 2007)</a:t>
            </a:r>
          </a:p>
          <a:p>
            <a:endParaRPr lang="en-US" dirty="0"/>
          </a:p>
        </p:txBody>
      </p:sp>
      <p:grpSp>
        <p:nvGrpSpPr>
          <p:cNvPr id="10" name="Group 9">
            <a:extLst>
              <a:ext uri="{FF2B5EF4-FFF2-40B4-BE49-F238E27FC236}">
                <a16:creationId xmlns:a16="http://schemas.microsoft.com/office/drawing/2014/main" id="{1494973D-6610-47DD-8DCE-C800E79F472E}"/>
              </a:ext>
            </a:extLst>
          </p:cNvPr>
          <p:cNvGrpSpPr/>
          <p:nvPr/>
        </p:nvGrpSpPr>
        <p:grpSpPr>
          <a:xfrm>
            <a:off x="368195" y="343442"/>
            <a:ext cx="3289405" cy="735897"/>
            <a:chOff x="368195" y="343442"/>
            <a:chExt cx="3289405" cy="735897"/>
          </a:xfrm>
        </p:grpSpPr>
        <p:grpSp>
          <p:nvGrpSpPr>
            <p:cNvPr id="11" name="Group 10">
              <a:extLst>
                <a:ext uri="{FF2B5EF4-FFF2-40B4-BE49-F238E27FC236}">
                  <a16:creationId xmlns:a16="http://schemas.microsoft.com/office/drawing/2014/main" id="{3E00C554-FE40-478C-8C0E-8A2EB1BE4470}"/>
                </a:ext>
              </a:extLst>
            </p:cNvPr>
            <p:cNvGrpSpPr/>
            <p:nvPr/>
          </p:nvGrpSpPr>
          <p:grpSpPr>
            <a:xfrm>
              <a:off x="368195" y="343442"/>
              <a:ext cx="3289405" cy="677869"/>
              <a:chOff x="1066800" y="213960"/>
              <a:chExt cx="3363573" cy="897888"/>
            </a:xfrm>
          </p:grpSpPr>
          <p:sp>
            <p:nvSpPr>
              <p:cNvPr id="13" name="TextBox 12">
                <a:extLst>
                  <a:ext uri="{FF2B5EF4-FFF2-40B4-BE49-F238E27FC236}">
                    <a16:creationId xmlns:a16="http://schemas.microsoft.com/office/drawing/2014/main" id="{06B76F33-5887-41E8-9A4C-F040ED71B665}"/>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4" name="Picture 2" descr="C:\Users\Maureen\AppData\Local\Microsoft\Windows\INetCache\IE\QMZ19K1V\listening-joe[1].jpg">
                <a:extLst>
                  <a:ext uri="{FF2B5EF4-FFF2-40B4-BE49-F238E27FC236}">
                    <a16:creationId xmlns:a16="http://schemas.microsoft.com/office/drawing/2014/main" id="{614897D7-F341-4D73-A767-8D9681DD4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8D7B4181-18FB-4C4D-9FDC-ABE743AAE0F7}"/>
                </a:ext>
              </a:extLst>
            </p:cNvPr>
            <p:cNvSpPr txBox="1"/>
            <p:nvPr/>
          </p:nvSpPr>
          <p:spPr>
            <a:xfrm>
              <a:off x="2971800" y="894673"/>
              <a:ext cx="619645" cy="184666"/>
            </a:xfrm>
            <a:prstGeom prst="rect">
              <a:avLst/>
            </a:prstGeom>
            <a:noFill/>
          </p:spPr>
          <p:txBody>
            <a:bodyPr wrap="square" rtlCol="0">
              <a:spAutoFit/>
            </a:bodyPr>
            <a:lstStyle/>
            <a:p>
              <a:r>
                <a:rPr lang="en-US" sz="600" dirty="0" err="1"/>
                <a:t>Clipartpanda</a:t>
              </a:r>
              <a:endParaRPr lang="en-US" sz="600" dirty="0"/>
            </a:p>
          </p:txBody>
        </p:sp>
      </p:grpSp>
    </p:spTree>
    <p:extLst>
      <p:ext uri="{BB962C8B-B14F-4D97-AF65-F5344CB8AC3E}">
        <p14:creationId xmlns:p14="http://schemas.microsoft.com/office/powerpoint/2010/main" val="24871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195" y="1320205"/>
            <a:ext cx="8210909" cy="914401"/>
          </a:xfrm>
        </p:spPr>
        <p:txBody>
          <a:bodyPr>
            <a:noAutofit/>
          </a:bodyPr>
          <a:lstStyle/>
          <a:p>
            <a:pPr marL="6350" indent="-6350">
              <a:buNone/>
            </a:pPr>
            <a:r>
              <a:rPr lang="en-US" sz="2400" dirty="0">
                <a:solidFill>
                  <a:srgbClr val="002060"/>
                </a:solidFill>
              </a:rPr>
              <a:t>I hear children should always learn how to read first in their home language.</a:t>
            </a:r>
          </a:p>
        </p:txBody>
      </p:sp>
      <p:sp>
        <p:nvSpPr>
          <p:cNvPr id="6" name="TextBox 5"/>
          <p:cNvSpPr txBox="1"/>
          <p:nvPr/>
        </p:nvSpPr>
        <p:spPr>
          <a:xfrm>
            <a:off x="1749808" y="2260919"/>
            <a:ext cx="6916737" cy="255454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This is true for </a:t>
            </a:r>
            <a:r>
              <a:rPr lang="en-US" sz="2400" b="1" dirty="0">
                <a:solidFill>
                  <a:srgbClr val="C00000"/>
                </a:solidFill>
                <a:latin typeface="Calibri" panose="020F0502020204030204" pitchFamily="34" charset="0"/>
                <a:cs typeface="Calibri" panose="020F0502020204030204" pitchFamily="34" charset="0"/>
              </a:rPr>
              <a:t>Spanish home language speakers</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8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Such instruction builds on children’s strengths and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connects unfamiliar material to the familiar.</a:t>
            </a:r>
            <a:br>
              <a:rPr lang="en-US" sz="2400" dirty="0">
                <a:solidFill>
                  <a:srgbClr val="C00000"/>
                </a:solidFill>
                <a:latin typeface="Calibri" panose="020F0502020204030204" pitchFamily="34" charset="0"/>
                <a:cs typeface="Calibri" panose="020F0502020204030204" pitchFamily="34" charset="0"/>
              </a:rPr>
            </a:br>
            <a:endParaRPr lang="en-US" sz="8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Literacy skills developed in the home language can then be applied to learning to read and write in a second language (English).  </a:t>
            </a:r>
            <a:endParaRPr lang="en-US" sz="2200" dirty="0">
              <a:solidFill>
                <a:srgbClr val="C00000"/>
              </a:solidFill>
              <a:latin typeface="Calibri" panose="020F0502020204030204" pitchFamily="34" charset="0"/>
              <a:cs typeface="Calibri" panose="020F050202020403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57" y="2343151"/>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idx="12"/>
          </p:nvPr>
        </p:nvSpPr>
        <p:spPr>
          <a:xfrm>
            <a:off x="8117845" y="4275098"/>
            <a:ext cx="548700" cy="393600"/>
          </a:xfrm>
        </p:spPr>
        <p:txBody>
          <a:bodyPr/>
          <a:lstStyle/>
          <a:p>
            <a:fld id="{00000000-1234-1234-1234-123412341234}" type="slidenum">
              <a:rPr lang="en" smtClean="0"/>
              <a:pPr/>
              <a:t>36</a:t>
            </a:fld>
            <a:endParaRPr lang="en" dirty="0"/>
          </a:p>
        </p:txBody>
      </p:sp>
      <p:sp>
        <p:nvSpPr>
          <p:cNvPr id="9" name="TextBox 8">
            <a:extLst>
              <a:ext uri="{FF2B5EF4-FFF2-40B4-BE49-F238E27FC236}">
                <a16:creationId xmlns:a16="http://schemas.microsoft.com/office/drawing/2014/main" id="{8C8AB32C-8E28-DA41-85C2-AB334390322E}"/>
              </a:ext>
            </a:extLst>
          </p:cNvPr>
          <p:cNvSpPr txBox="1"/>
          <p:nvPr/>
        </p:nvSpPr>
        <p:spPr>
          <a:xfrm>
            <a:off x="368194" y="4854773"/>
            <a:ext cx="3594205"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(International Reading Association, 2001)</a:t>
            </a:r>
            <a:endParaRPr lang="en-US" dirty="0"/>
          </a:p>
        </p:txBody>
      </p:sp>
      <p:grpSp>
        <p:nvGrpSpPr>
          <p:cNvPr id="10" name="Group 9">
            <a:extLst>
              <a:ext uri="{FF2B5EF4-FFF2-40B4-BE49-F238E27FC236}">
                <a16:creationId xmlns:a16="http://schemas.microsoft.com/office/drawing/2014/main" id="{8C18380D-CF1E-4067-9152-21998551787F}"/>
              </a:ext>
            </a:extLst>
          </p:cNvPr>
          <p:cNvGrpSpPr/>
          <p:nvPr/>
        </p:nvGrpSpPr>
        <p:grpSpPr>
          <a:xfrm>
            <a:off x="368195" y="343442"/>
            <a:ext cx="3289405" cy="735897"/>
            <a:chOff x="368195" y="343442"/>
            <a:chExt cx="3289405" cy="735897"/>
          </a:xfrm>
        </p:grpSpPr>
        <p:grpSp>
          <p:nvGrpSpPr>
            <p:cNvPr id="11" name="Group 10">
              <a:extLst>
                <a:ext uri="{FF2B5EF4-FFF2-40B4-BE49-F238E27FC236}">
                  <a16:creationId xmlns:a16="http://schemas.microsoft.com/office/drawing/2014/main" id="{9E017E0D-75CA-4EA3-9D13-593D0927976F}"/>
                </a:ext>
              </a:extLst>
            </p:cNvPr>
            <p:cNvGrpSpPr/>
            <p:nvPr/>
          </p:nvGrpSpPr>
          <p:grpSpPr>
            <a:xfrm>
              <a:off x="368195" y="343442"/>
              <a:ext cx="3289405" cy="677869"/>
              <a:chOff x="1066800" y="213960"/>
              <a:chExt cx="3363573" cy="897888"/>
            </a:xfrm>
          </p:grpSpPr>
          <p:sp>
            <p:nvSpPr>
              <p:cNvPr id="14" name="TextBox 13">
                <a:extLst>
                  <a:ext uri="{FF2B5EF4-FFF2-40B4-BE49-F238E27FC236}">
                    <a16:creationId xmlns:a16="http://schemas.microsoft.com/office/drawing/2014/main" id="{384186D1-0C57-42CB-B219-618EC06D9A23}"/>
                  </a:ext>
                </a:extLst>
              </p:cNvPr>
              <p:cNvSpPr txBox="1"/>
              <p:nvPr/>
            </p:nvSpPr>
            <p:spPr>
              <a:xfrm>
                <a:off x="1066800" y="418804"/>
                <a:ext cx="2367859" cy="693044"/>
              </a:xfrm>
              <a:prstGeom prst="rect">
                <a:avLst/>
              </a:prstGeom>
              <a:noFill/>
            </p:spPr>
            <p:txBody>
              <a:bodyPr wrap="none" rtlCol="0">
                <a:spAutoFit/>
              </a:bodyPr>
              <a:lstStyle/>
              <a:p>
                <a:r>
                  <a:rPr lang="en-US" sz="2800" dirty="0">
                    <a:solidFill>
                      <a:srgbClr val="002060"/>
                    </a:solidFill>
                    <a:latin typeface="Hurry Up" panose="02000400000000000000" pitchFamily="2" charset="0"/>
                    <a:cs typeface="Calibri" panose="020F0502020204030204" pitchFamily="34" charset="0"/>
                  </a:rPr>
                  <a:t>HEARSAYER:</a:t>
                </a:r>
              </a:p>
            </p:txBody>
          </p:sp>
          <p:pic>
            <p:nvPicPr>
              <p:cNvPr id="15" name="Picture 2" descr="C:\Users\Maureen\AppData\Local\Microsoft\Windows\INetCache\IE\QMZ19K1V\listening-joe[1].jpg">
                <a:extLst>
                  <a:ext uri="{FF2B5EF4-FFF2-40B4-BE49-F238E27FC236}">
                    <a16:creationId xmlns:a16="http://schemas.microsoft.com/office/drawing/2014/main" id="{7130527F-7DD5-4AFD-8251-927CC8BEE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00" y="213960"/>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288664DA-53DB-4CD4-B16D-94FC25A7A47E}"/>
                </a:ext>
              </a:extLst>
            </p:cNvPr>
            <p:cNvSpPr txBox="1"/>
            <p:nvPr/>
          </p:nvSpPr>
          <p:spPr>
            <a:xfrm>
              <a:off x="2971800" y="894673"/>
              <a:ext cx="619645" cy="184666"/>
            </a:xfrm>
            <a:prstGeom prst="rect">
              <a:avLst/>
            </a:prstGeom>
            <a:noFill/>
          </p:spPr>
          <p:txBody>
            <a:bodyPr wrap="square" rtlCol="0">
              <a:spAutoFit/>
            </a:bodyPr>
            <a:lstStyle/>
            <a:p>
              <a:r>
                <a:rPr lang="en-US" sz="600" dirty="0" err="1"/>
                <a:t>Clipartpanda</a:t>
              </a:r>
              <a:endParaRPr lang="en-US" sz="600" dirty="0"/>
            </a:p>
          </p:txBody>
        </p:sp>
      </p:grpSp>
    </p:spTree>
    <p:extLst>
      <p:ext uri="{BB962C8B-B14F-4D97-AF65-F5344CB8AC3E}">
        <p14:creationId xmlns:p14="http://schemas.microsoft.com/office/powerpoint/2010/main" val="11287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38025"/>
            <a:ext cx="8077200" cy="4308872"/>
          </a:xfrm>
          <a:prstGeom prst="rect">
            <a:avLst/>
          </a:prstGeom>
          <a:noFill/>
        </p:spPr>
        <p:txBody>
          <a:bodyPr wrap="square" rtlCol="0">
            <a:spAutoFit/>
          </a:bodyPr>
          <a:lstStyle/>
          <a:p>
            <a:pPr marL="342900" indent="-342900">
              <a:buFont typeface="Arial" panose="020B0604020202020204" pitchFamily="34" charset="0"/>
              <a:buChar char="•"/>
            </a:pPr>
            <a:r>
              <a:rPr lang="en-US" sz="2200" b="1" dirty="0">
                <a:solidFill>
                  <a:srgbClr val="C00000"/>
                </a:solidFill>
                <a:latin typeface="Calibri" panose="020F0502020204030204" pitchFamily="34" charset="0"/>
                <a:cs typeface="Calibri" panose="020F0502020204030204" pitchFamily="34" charset="0"/>
              </a:rPr>
              <a:t>English home language students </a:t>
            </a:r>
            <a:r>
              <a:rPr lang="en-US" sz="2200" u="sng" dirty="0">
                <a:solidFill>
                  <a:srgbClr val="C00000"/>
                </a:solidFill>
                <a:latin typeface="Calibri" panose="020F0502020204030204" pitchFamily="34" charset="0"/>
                <a:cs typeface="Calibri" panose="020F0502020204030204" pitchFamily="34" charset="0"/>
              </a:rPr>
              <a:t>can</a:t>
            </a:r>
            <a:r>
              <a:rPr lang="en-US" sz="2200" dirty="0">
                <a:solidFill>
                  <a:srgbClr val="C00000"/>
                </a:solidFill>
                <a:latin typeface="Calibri" panose="020F0502020204030204" pitchFamily="34" charset="0"/>
                <a:cs typeface="Calibri" panose="020F0502020204030204" pitchFamily="34" charset="0"/>
              </a:rPr>
              <a:t> begin literacy instruction in the partner language.</a:t>
            </a:r>
            <a:br>
              <a:rPr lang="en-US" sz="2200" dirty="0">
                <a:solidFill>
                  <a:srgbClr val="C00000"/>
                </a:solidFill>
                <a:latin typeface="Calibri" panose="020F0502020204030204" pitchFamily="34" charset="0"/>
                <a:cs typeface="Calibri" panose="020F0502020204030204" pitchFamily="34" charset="0"/>
              </a:rPr>
            </a:br>
            <a:endParaRPr lang="en-US" sz="22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English-speaking students acquire age-appropriate native language skills even when English instruction is delayed. </a:t>
            </a:r>
            <a:r>
              <a:rPr lang="en-US" sz="1600" dirty="0">
                <a:solidFill>
                  <a:srgbClr val="002060"/>
                </a:solidFill>
                <a:latin typeface="Calibri" panose="020F0502020204030204" pitchFamily="34" charset="0"/>
                <a:cs typeface="Calibri" panose="020F0502020204030204" pitchFamily="34" charset="0"/>
              </a:rPr>
              <a:t>(Genesee, 2007)</a:t>
            </a:r>
            <a:br>
              <a:rPr lang="en-US" sz="1600" dirty="0">
                <a:solidFill>
                  <a:srgbClr val="C00000"/>
                </a:solidFill>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Because English is the societally dominant language,  English home language students have access to many resources for developing their reading skills before, during, and after formal instruction begins.</a:t>
            </a:r>
            <a:endParaRPr lang="en-US" sz="2200" dirty="0">
              <a:latin typeface="Calibri" panose="020F0502020204030204" pitchFamily="34" charset="0"/>
              <a:cs typeface="Calibri" panose="020F0502020204030204" pitchFamily="34" charset="0"/>
            </a:endParaRPr>
          </a:p>
          <a:p>
            <a:br>
              <a:rPr lang="en-US" sz="2200" dirty="0">
                <a:solidFill>
                  <a:srgbClr val="C00000"/>
                </a:solidFill>
                <a:latin typeface="Calibri" panose="020F0502020204030204" pitchFamily="34" charset="0"/>
                <a:cs typeface="Calibri" panose="020F0502020204030204" pitchFamily="34" charset="0"/>
              </a:rPr>
            </a:br>
            <a:endParaRPr lang="en-US" sz="2200" dirty="0">
              <a:solidFill>
                <a:srgbClr val="C0000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a:xfrm>
            <a:off x="8138100" y="4311750"/>
            <a:ext cx="548700" cy="393600"/>
          </a:xfrm>
        </p:spPr>
        <p:txBody>
          <a:bodyPr/>
          <a:lstStyle/>
          <a:p>
            <a:fld id="{00000000-1234-1234-1234-123412341234}" type="slidenum">
              <a:rPr lang="en" smtClean="0"/>
              <a:pPr/>
              <a:t>37</a:t>
            </a:fld>
            <a:endParaRPr lang="en" dirty="0"/>
          </a:p>
        </p:txBody>
      </p:sp>
      <p:pic>
        <p:nvPicPr>
          <p:cNvPr id="10" name="Picture 2">
            <a:extLst>
              <a:ext uri="{FF2B5EF4-FFF2-40B4-BE49-F238E27FC236}">
                <a16:creationId xmlns:a16="http://schemas.microsoft.com/office/drawing/2014/main" id="{BE137D38-4377-A94E-A23E-623D53CF7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0220"/>
            <a:ext cx="1122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5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38</a:t>
            </a:fld>
            <a:endParaRPr lang="en" dirty="0">
              <a:solidFill>
                <a:schemeClr val="bg1"/>
              </a:solidFill>
            </a:endParaRPr>
          </a:p>
        </p:txBody>
      </p:sp>
      <p:sp>
        <p:nvSpPr>
          <p:cNvPr id="3" name="Rounded Rectangle 2"/>
          <p:cNvSpPr/>
          <p:nvPr/>
        </p:nvSpPr>
        <p:spPr>
          <a:xfrm>
            <a:off x="228600" y="584199"/>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pPr algn="ctr"/>
            <a:r>
              <a:rPr lang="es-ES" sz="3600" b="1" dirty="0">
                <a:solidFill>
                  <a:schemeClr val="tx1"/>
                </a:solidFill>
                <a:latin typeface="Calibri" panose="020F0502020204030204" pitchFamily="34" charset="0"/>
                <a:cs typeface="Calibri" panose="020F0502020204030204" pitchFamily="34" charset="0"/>
              </a:rPr>
              <a:t>¿Qué debe hacer un padre?</a:t>
            </a:r>
            <a:endParaRPr lang="en-US" sz="3600" b="1"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pPr algn="ctr"/>
            <a:r>
              <a:rPr lang="en-US" sz="3600" b="1" dirty="0">
                <a:solidFill>
                  <a:schemeClr val="tx1"/>
                </a:solidFill>
                <a:latin typeface="Calibri" panose="020F0502020204030204" pitchFamily="34" charset="0"/>
                <a:cs typeface="Calibri" panose="020F0502020204030204" pitchFamily="34" charset="0"/>
              </a:rPr>
              <a:t>What’s a parent to do?</a:t>
            </a: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AutoShape 2" descr="Image result for detective"/>
          <p:cNvSpPr>
            <a:spLocks noChangeAspect="1" noChangeArrowheads="1"/>
          </p:cNvSpPr>
          <p:nvPr/>
        </p:nvSpPr>
        <p:spPr bwMode="auto">
          <a:xfrm>
            <a:off x="155575" y="-1608138"/>
            <a:ext cx="3333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5582F0F6-E702-48C9-B6A2-D3F34D35CCC1}"/>
              </a:ext>
            </a:extLst>
          </p:cNvPr>
          <p:cNvGrpSpPr/>
          <p:nvPr/>
        </p:nvGrpSpPr>
        <p:grpSpPr>
          <a:xfrm>
            <a:off x="3581401" y="1962150"/>
            <a:ext cx="1981200" cy="1695510"/>
            <a:chOff x="3581400" y="1754188"/>
            <a:chExt cx="2074371" cy="190347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4188"/>
              <a:ext cx="1924428" cy="169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11F006B-B79D-4C4E-86CE-E1B6F85E4B61}"/>
                </a:ext>
              </a:extLst>
            </p:cNvPr>
            <p:cNvSpPr txBox="1"/>
            <p:nvPr/>
          </p:nvSpPr>
          <p:spPr>
            <a:xfrm>
              <a:off x="5039897" y="3257550"/>
              <a:ext cx="615874" cy="400110"/>
            </a:xfrm>
            <a:prstGeom prst="rect">
              <a:avLst/>
            </a:prstGeom>
            <a:noFill/>
          </p:spPr>
          <p:txBody>
            <a:bodyPr wrap="none" rtlCol="0">
              <a:spAutoFit/>
            </a:bodyPr>
            <a:lstStyle/>
            <a:p>
              <a:r>
                <a:rPr lang="en-US" sz="600" dirty="0" err="1">
                  <a:solidFill>
                    <a:schemeClr val="tx1"/>
                  </a:solidFill>
                  <a:latin typeface="Arial" panose="020B0604020202020204" pitchFamily="34" charset="0"/>
                  <a:cs typeface="Arial" panose="020B0604020202020204" pitchFamily="34" charset="0"/>
                </a:rPr>
                <a:t>Clipart.email</a:t>
              </a:r>
              <a:endParaRPr lang="en-US" sz="600" dirty="0">
                <a:solidFill>
                  <a:schemeClr val="tx1"/>
                </a:solidFill>
                <a:latin typeface="Arial" panose="020B0604020202020204" pitchFamily="34" charset="0"/>
                <a:cs typeface="Arial" panose="020B0604020202020204" pitchFamily="34" charset="0"/>
              </a:endParaRPr>
            </a:p>
            <a:p>
              <a:endParaRPr lang="en-US" dirty="0"/>
            </a:p>
          </p:txBody>
        </p:sp>
      </p:grpSp>
    </p:spTree>
    <p:extLst>
      <p:ext uri="{BB962C8B-B14F-4D97-AF65-F5344CB8AC3E}">
        <p14:creationId xmlns:p14="http://schemas.microsoft.com/office/powerpoint/2010/main" val="33585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39</a:t>
            </a:fld>
            <a:endParaRPr lang="en" dirty="0">
              <a:solidFill>
                <a:schemeClr val="bg1"/>
              </a:solidFill>
            </a:endParaRPr>
          </a:p>
        </p:txBody>
      </p:sp>
      <p:sp>
        <p:nvSpPr>
          <p:cNvPr id="3" name="Rounded Rectangle 2"/>
          <p:cNvSpPr/>
          <p:nvPr/>
        </p:nvSpPr>
        <p:spPr>
          <a:xfrm>
            <a:off x="228600" y="53901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TextBox 4"/>
          <p:cNvSpPr txBox="1"/>
          <p:nvPr/>
        </p:nvSpPr>
        <p:spPr>
          <a:xfrm>
            <a:off x="457200" y="986772"/>
            <a:ext cx="7891904" cy="707886"/>
          </a:xfrm>
          <a:prstGeom prst="rect">
            <a:avLst/>
          </a:prstGeom>
          <a:noFill/>
        </p:spPr>
        <p:txBody>
          <a:bodyPr wrap="none" rtlCol="0">
            <a:spAutoFit/>
          </a:bodyPr>
          <a:lstStyle/>
          <a:p>
            <a:r>
              <a:rPr lang="en-US" sz="2000" dirty="0">
                <a:solidFill>
                  <a:srgbClr val="C00000"/>
                </a:solidFill>
                <a:latin typeface="Calibri" panose="020F0502020204030204" pitchFamily="34" charset="0"/>
                <a:cs typeface="Calibri" panose="020F0502020204030204" pitchFamily="34" charset="0"/>
              </a:rPr>
              <a:t>1.  My child has homework in a language I don’t speak.  What should I do?</a:t>
            </a:r>
          </a:p>
          <a:p>
            <a:r>
              <a:rPr lang="es-ES" dirty="0">
                <a:solidFill>
                  <a:srgbClr val="C00000"/>
                </a:solidFill>
              </a:rPr>
              <a:t>     </a:t>
            </a:r>
            <a:r>
              <a:rPr lang="es-ES" sz="2000" dirty="0">
                <a:solidFill>
                  <a:srgbClr val="002060"/>
                </a:solidFill>
                <a:latin typeface="Calibri" panose="020F0502020204030204" pitchFamily="34" charset="0"/>
                <a:cs typeface="Calibri" panose="020F0502020204030204" pitchFamily="34" charset="0"/>
              </a:rPr>
              <a:t>Mi hijo tiene la tarea en un idioma que no hablo. ¿Qué debo hacer?</a:t>
            </a:r>
            <a:endParaRPr lang="en-US" sz="20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373076" y="1897761"/>
            <a:ext cx="8237524" cy="1015663"/>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2.  My child has been diagnosed with a learning disability.  What should I do?</a:t>
            </a:r>
          </a:p>
          <a:p>
            <a:r>
              <a:rPr lang="es-ES" sz="2000" dirty="0">
                <a:latin typeface="Calibri" panose="020F0502020204030204" pitchFamily="34" charset="0"/>
                <a:cs typeface="Calibri" panose="020F0502020204030204" pitchFamily="34" charset="0"/>
              </a:rPr>
              <a:t>     </a:t>
            </a:r>
            <a:r>
              <a:rPr lang="es-ES_tradnl" sz="2000" dirty="0">
                <a:solidFill>
                  <a:srgbClr val="002060"/>
                </a:solidFill>
                <a:latin typeface="Calibri" panose="020F0502020204030204" pitchFamily="34" charset="0"/>
                <a:cs typeface="Calibri" panose="020F0502020204030204" pitchFamily="34" charset="0"/>
              </a:rPr>
              <a:t>Mi hijo ha sido diagnosticado</a:t>
            </a:r>
            <a:r>
              <a:rPr lang="es-ES_tradnl" sz="2000" i="1" dirty="0">
                <a:solidFill>
                  <a:srgbClr val="002060"/>
                </a:solidFill>
              </a:rPr>
              <a:t> </a:t>
            </a:r>
            <a:r>
              <a:rPr lang="es-ES_tradnl" sz="2000" dirty="0">
                <a:solidFill>
                  <a:srgbClr val="002060"/>
                </a:solidFill>
                <a:latin typeface="Calibri" panose="020F0502020204030204" pitchFamily="34" charset="0"/>
                <a:cs typeface="Calibri" panose="020F0502020204030204" pitchFamily="34" charset="0"/>
              </a:rPr>
              <a:t>con </a:t>
            </a:r>
            <a:r>
              <a:rPr lang="es-ES_tradnl" sz="2000" dirty="0">
                <a:solidFill>
                  <a:srgbClr val="002060"/>
                </a:solidFill>
                <a:latin typeface="Calibri" panose="020F0502020204030204" pitchFamily="34" charset="0"/>
                <a:ea typeface="ＭＳ Ｐゴシック" pitchFamily="-112" charset="-128"/>
                <a:cs typeface="Calibri" panose="020F0502020204030204" pitchFamily="34" charset="0"/>
              </a:rPr>
              <a:t>una </a:t>
            </a:r>
            <a:r>
              <a:rPr lang="en-US" sz="2000" dirty="0">
                <a:solidFill>
                  <a:srgbClr val="002060"/>
                </a:solidFill>
                <a:latin typeface="Calibri" panose="020F0502020204030204" pitchFamily="34" charset="0"/>
                <a:cs typeface="Calibri" panose="020F0502020204030204" pitchFamily="34" charset="0"/>
              </a:rPr>
              <a:t>dificultad</a:t>
            </a:r>
            <a:r>
              <a:rPr lang="es-ES_tradnl" sz="2000" dirty="0">
                <a:solidFill>
                  <a:srgbClr val="002060"/>
                </a:solidFill>
                <a:latin typeface="Calibri" panose="020F0502020204030204" pitchFamily="34" charset="0"/>
                <a:ea typeface="ＭＳ Ｐゴシック" pitchFamily="-112" charset="-128"/>
                <a:cs typeface="Calibri" panose="020F0502020204030204" pitchFamily="34" charset="0"/>
              </a:rPr>
              <a:t> de aprendizaje</a:t>
            </a:r>
            <a:r>
              <a:rPr lang="es-ES_tradnl"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¿Qué debo hacer?</a:t>
            </a:r>
            <a:endParaRPr lang="en-US" sz="20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338468" y="3028950"/>
            <a:ext cx="8001000" cy="707886"/>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3.  I can’t read with my child </a:t>
            </a:r>
            <a:r>
              <a:rPr lang="en-US" sz="2000" i="1" dirty="0">
                <a:solidFill>
                  <a:srgbClr val="C00000"/>
                </a:solidFill>
                <a:latin typeface="Calibri" panose="020F0502020204030204" pitchFamily="34" charset="0"/>
                <a:cs typeface="Calibri" panose="020F0502020204030204" pitchFamily="34" charset="0"/>
              </a:rPr>
              <a:t>in Spanish</a:t>
            </a:r>
            <a:r>
              <a:rPr lang="en-US" sz="2000" dirty="0">
                <a:solidFill>
                  <a:srgbClr val="C00000"/>
                </a:solidFill>
                <a:latin typeface="Calibri" panose="020F0502020204030204" pitchFamily="34" charset="0"/>
                <a:cs typeface="Calibri" panose="020F0502020204030204" pitchFamily="34" charset="0"/>
              </a:rPr>
              <a:t>.  What should I do?</a:t>
            </a:r>
          </a:p>
          <a:p>
            <a:r>
              <a:rPr lang="en-US" sz="2000" dirty="0">
                <a:solidFill>
                  <a:srgbClr val="0070C0"/>
                </a:solidFill>
                <a:latin typeface="Calibri" panose="020F0502020204030204" pitchFamily="34" charset="0"/>
                <a:cs typeface="Calibri" panose="020F0502020204030204" pitchFamily="34" charset="0"/>
              </a:rPr>
              <a:t>     </a:t>
            </a:r>
            <a:r>
              <a:rPr lang="es-ES_tradnl" sz="2000" dirty="0">
                <a:solidFill>
                  <a:srgbClr val="002060"/>
                </a:solidFill>
                <a:latin typeface="Calibri" panose="020F0502020204030204" pitchFamily="34" charset="0"/>
                <a:cs typeface="Calibri" panose="020F0502020204030204" pitchFamily="34" charset="0"/>
              </a:rPr>
              <a:t>No puedo leer con mi hijo </a:t>
            </a:r>
            <a:r>
              <a:rPr lang="es-ES_tradnl" sz="2000" i="1" dirty="0">
                <a:solidFill>
                  <a:srgbClr val="002060"/>
                </a:solidFill>
                <a:latin typeface="Calibri" panose="020F0502020204030204" pitchFamily="34" charset="0"/>
                <a:cs typeface="Calibri" panose="020F0502020204030204" pitchFamily="34" charset="0"/>
              </a:rPr>
              <a:t>en inglés</a:t>
            </a:r>
            <a:r>
              <a:rPr lang="es-ES_tradnl"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¿Qué debo hacer?</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6" y="1532199"/>
            <a:ext cx="6268063"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The Challenges of DLI</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College and Career Opportunities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idx="12"/>
          </p:nvPr>
        </p:nvSpPr>
        <p:spPr>
          <a:xfrm>
            <a:off x="8153400"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4</a:t>
            </a:fld>
            <a:endParaRPr lang="en" sz="1400" dirty="0">
              <a:solidFill>
                <a:schemeClr val="bg1"/>
              </a:solidFill>
            </a:endParaRPr>
          </a:p>
        </p:txBody>
      </p:sp>
      <p:sp>
        <p:nvSpPr>
          <p:cNvPr id="6" name="TextBox 5"/>
          <p:cNvSpPr txBox="1"/>
          <p:nvPr/>
        </p:nvSpPr>
        <p:spPr>
          <a:xfrm>
            <a:off x="152400" y="209550"/>
            <a:ext cx="3414717"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Tree>
    <p:extLst>
      <p:ext uri="{BB962C8B-B14F-4D97-AF65-F5344CB8AC3E}">
        <p14:creationId xmlns:p14="http://schemas.microsoft.com/office/powerpoint/2010/main" val="3672287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40</a:t>
            </a:fld>
            <a:endParaRPr lang="en" dirty="0">
              <a:solidFill>
                <a:schemeClr val="bg1"/>
              </a:solidFill>
            </a:endParaRPr>
          </a:p>
        </p:txBody>
      </p:sp>
      <p:sp>
        <p:nvSpPr>
          <p:cNvPr id="3" name="Rounded Rectangle 2"/>
          <p:cNvSpPr/>
          <p:nvPr/>
        </p:nvSpPr>
        <p:spPr>
          <a:xfrm>
            <a:off x="213919" y="467261"/>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TextBox 3"/>
          <p:cNvSpPr txBox="1"/>
          <p:nvPr/>
        </p:nvSpPr>
        <p:spPr>
          <a:xfrm>
            <a:off x="432816" y="2494478"/>
            <a:ext cx="8001000" cy="1323439"/>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5.  My child wants to drop out of the DLI program after 5</a:t>
            </a:r>
            <a:r>
              <a:rPr lang="en-US" sz="2000" baseline="30000" dirty="0">
                <a:solidFill>
                  <a:srgbClr val="C00000"/>
                </a:solidFill>
                <a:latin typeface="Calibri" panose="020F0502020204030204" pitchFamily="34" charset="0"/>
                <a:cs typeface="Calibri" panose="020F0502020204030204" pitchFamily="34" charset="0"/>
              </a:rPr>
              <a:t>th</a:t>
            </a:r>
            <a:r>
              <a:rPr lang="en-US" sz="2000" dirty="0">
                <a:solidFill>
                  <a:srgbClr val="C00000"/>
                </a:solidFill>
                <a:latin typeface="Calibri" panose="020F0502020204030204" pitchFamily="34" charset="0"/>
                <a:cs typeface="Calibri" panose="020F0502020204030204" pitchFamily="34" charset="0"/>
              </a:rPr>
              <a:t> grade.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r>
              <a:rPr lang="en-US" sz="2000" dirty="0">
                <a:solidFill>
                  <a:srgbClr val="0070C0"/>
                </a:solidFill>
                <a:latin typeface="Calibri" panose="020F0502020204030204" pitchFamily="34" charset="0"/>
                <a:cs typeface="Calibri" panose="020F0502020204030204" pitchFamily="34" charset="0"/>
              </a:rPr>
              <a:t>     </a:t>
            </a:r>
            <a:r>
              <a:rPr lang="es-ES_tradnl" sz="2000" dirty="0">
                <a:solidFill>
                  <a:srgbClr val="002060"/>
                </a:solidFill>
                <a:latin typeface="Calibri" panose="020F0502020204030204" pitchFamily="34" charset="0"/>
                <a:cs typeface="Calibri" panose="020F0502020204030204" pitchFamily="34" charset="0"/>
              </a:rPr>
              <a:t>Mi hijo quiere abandonar el programa DLI después de quinto grado.</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     ¿Qué debo hacer?</a:t>
            </a:r>
          </a:p>
        </p:txBody>
      </p:sp>
      <p:sp>
        <p:nvSpPr>
          <p:cNvPr id="5" name="TextBox 4"/>
          <p:cNvSpPr txBox="1"/>
          <p:nvPr/>
        </p:nvSpPr>
        <p:spPr>
          <a:xfrm>
            <a:off x="381000" y="819150"/>
            <a:ext cx="6785832" cy="1323439"/>
          </a:xfrm>
          <a:prstGeom prst="rect">
            <a:avLst/>
          </a:prstGeom>
          <a:noFill/>
        </p:spPr>
        <p:txBody>
          <a:bodyPr wrap="none" rtlCol="0">
            <a:spAutoFit/>
          </a:bodyPr>
          <a:lstStyle/>
          <a:p>
            <a:r>
              <a:rPr lang="en-US" sz="2000" dirty="0">
                <a:solidFill>
                  <a:srgbClr val="C00000"/>
                </a:solidFill>
                <a:latin typeface="Calibri" panose="020F0502020204030204" pitchFamily="34" charset="0"/>
                <a:cs typeface="Calibri" panose="020F0502020204030204" pitchFamily="34" charset="0"/>
              </a:rPr>
              <a:t>4.  My child’s 3</a:t>
            </a:r>
            <a:r>
              <a:rPr lang="en-US" sz="2000" baseline="30000" dirty="0">
                <a:solidFill>
                  <a:srgbClr val="C00000"/>
                </a:solidFill>
                <a:latin typeface="Calibri" panose="020F0502020204030204" pitchFamily="34" charset="0"/>
                <a:cs typeface="Calibri" panose="020F0502020204030204" pitchFamily="34" charset="0"/>
              </a:rPr>
              <a:t>rd</a:t>
            </a:r>
            <a:r>
              <a:rPr lang="en-US" sz="2000" dirty="0">
                <a:solidFill>
                  <a:srgbClr val="C00000"/>
                </a:solidFill>
                <a:latin typeface="Calibri" panose="020F0502020204030204" pitchFamily="34" charset="0"/>
                <a:cs typeface="Calibri" panose="020F0502020204030204" pitchFamily="34" charset="0"/>
              </a:rPr>
              <a:t> grade test scores are lower than I had hoped.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r>
              <a:rPr lang="es-MX" sz="2000" dirty="0">
                <a:solidFill>
                  <a:srgbClr val="002060"/>
                </a:solidFill>
                <a:latin typeface="Calibri" panose="020F0502020204030204" pitchFamily="34" charset="0"/>
                <a:cs typeface="Calibri" panose="020F0502020204030204" pitchFamily="34" charset="0"/>
              </a:rPr>
              <a:t>     Los resultados de mi hijo son más bajos de lo esperado. </a:t>
            </a:r>
          </a:p>
          <a:p>
            <a:r>
              <a:rPr lang="es-MX"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¿Qué debo hacer?</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7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41</a:t>
            </a:fld>
            <a:endParaRPr lang="en" dirty="0">
              <a:solidFill>
                <a:schemeClr val="bg1"/>
              </a:solidFill>
            </a:endParaRPr>
          </a:p>
        </p:txBody>
      </p:sp>
      <p:sp>
        <p:nvSpPr>
          <p:cNvPr id="3" name="Rounded Rectangle 2"/>
          <p:cNvSpPr/>
          <p:nvPr/>
        </p:nvSpPr>
        <p:spPr>
          <a:xfrm>
            <a:off x="155692" y="57288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8" name="TextBox 7"/>
          <p:cNvSpPr txBox="1"/>
          <p:nvPr/>
        </p:nvSpPr>
        <p:spPr>
          <a:xfrm>
            <a:off x="182233" y="779903"/>
            <a:ext cx="8070613" cy="1846659"/>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6.  My son always liked being in a Spanish DLI program. But now that he’s in</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4</a:t>
            </a:r>
            <a:r>
              <a:rPr lang="en-US" sz="2000" baseline="30000" dirty="0">
                <a:solidFill>
                  <a:srgbClr val="C00000"/>
                </a:solidFill>
                <a:latin typeface="Calibri" panose="020F0502020204030204" pitchFamily="34" charset="0"/>
                <a:cs typeface="Calibri" panose="020F0502020204030204" pitchFamily="34" charset="0"/>
              </a:rPr>
              <a:t>th</a:t>
            </a:r>
            <a:r>
              <a:rPr lang="en-US" sz="2000" dirty="0">
                <a:solidFill>
                  <a:srgbClr val="C00000"/>
                </a:solidFill>
                <a:latin typeface="Calibri" panose="020F0502020204030204" pitchFamily="34" charset="0"/>
                <a:cs typeface="Calibri" panose="020F0502020204030204" pitchFamily="34" charset="0"/>
              </a:rPr>
              <a:t> grade, he only wants to speak English. What should I do?</a:t>
            </a:r>
          </a:p>
          <a:p>
            <a:r>
              <a:rPr lang="es-ES" sz="2000" dirty="0">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A mi hijo siempre le gustó estar en un programa de DLI en español. </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      Pero ahora que está en cuarto grado, sólo quiere hablar inglés. </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      ¿Qué puedo hacer?</a:t>
            </a:r>
            <a:endParaRPr lang="en-US" sz="2000" dirty="0">
              <a:solidFill>
                <a:srgbClr val="002060"/>
              </a:solidFill>
              <a:latin typeface="Calibri" panose="020F0502020204030204" pitchFamily="34" charset="0"/>
              <a:cs typeface="Calibri" panose="020F0502020204030204" pitchFamily="34" charset="0"/>
            </a:endParaRPr>
          </a:p>
          <a:p>
            <a:endParaRPr lang="en-US" dirty="0">
              <a:solidFill>
                <a:srgbClr val="0070C0"/>
              </a:solidFill>
              <a:latin typeface="Calibri" panose="020F0502020204030204" pitchFamily="34" charset="0"/>
              <a:cs typeface="Calibri" panose="020F0502020204030204" pitchFamily="34" charset="0"/>
            </a:endParaRPr>
          </a:p>
        </p:txBody>
      </p:sp>
      <p:sp>
        <p:nvSpPr>
          <p:cNvPr id="9" name="TextBox 8"/>
          <p:cNvSpPr txBox="1"/>
          <p:nvPr/>
        </p:nvSpPr>
        <p:spPr>
          <a:xfrm>
            <a:off x="124233" y="2707216"/>
            <a:ext cx="8226308" cy="1538883"/>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7.  I know I have to support Spanish language and literacy outside of school.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r>
              <a:rPr lang="es-ES" sz="2000" dirty="0">
                <a:solidFill>
                  <a:srgbClr val="002060"/>
                </a:solidFill>
                <a:latin typeface="Calibri" panose="020F0502020204030204" pitchFamily="34" charset="0"/>
                <a:cs typeface="Calibri" panose="020F0502020204030204" pitchFamily="34" charset="0"/>
              </a:rPr>
              <a:t>     Sé que tengo que apoyar el idioma español y la alfabetización fuera de la</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     escuela. ¿Qué puedo hacer?</a:t>
            </a:r>
            <a:endParaRPr lang="en-US" sz="2000" dirty="0">
              <a:solidFill>
                <a:srgbClr val="002060"/>
              </a:solidFill>
              <a:latin typeface="Calibri" panose="020F0502020204030204" pitchFamily="34" charset="0"/>
              <a:cs typeface="Calibri" panose="020F0502020204030204" pitchFamily="34" charset="0"/>
            </a:endParaRPr>
          </a:p>
          <a:p>
            <a:endParaRPr lang="en-US"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3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42</a:t>
            </a:fld>
            <a:endParaRPr lang="en" dirty="0">
              <a:solidFill>
                <a:schemeClr val="bg1"/>
              </a:solidFill>
            </a:endParaRPr>
          </a:p>
        </p:txBody>
      </p:sp>
      <p:sp>
        <p:nvSpPr>
          <p:cNvPr id="3" name="AutoShape 2" descr="Image result for bravo"/>
          <p:cNvSpPr>
            <a:spLocks noChangeAspect="1" noChangeArrowheads="1"/>
          </p:cNvSpPr>
          <p:nvPr/>
        </p:nvSpPr>
        <p:spPr bwMode="auto">
          <a:xfrm>
            <a:off x="155575" y="-1608138"/>
            <a:ext cx="32099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bravo"/>
          <p:cNvSpPr>
            <a:spLocks noChangeAspect="1" noChangeArrowheads="1"/>
          </p:cNvSpPr>
          <p:nvPr/>
        </p:nvSpPr>
        <p:spPr bwMode="auto">
          <a:xfrm>
            <a:off x="307975" y="-1455738"/>
            <a:ext cx="32099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122609" y="1346034"/>
            <a:ext cx="2058991" cy="1997333"/>
            <a:chOff x="2971800" y="895350"/>
            <a:chExt cx="2441582" cy="2558863"/>
          </a:xfrm>
        </p:grpSpPr>
        <p:pic>
          <p:nvPicPr>
            <p:cNvPr id="1030" name="Picture 6" descr="Applause, Clapping, Hands, Black, Bra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95350"/>
              <a:ext cx="2441582" cy="2558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2800350"/>
              <a:ext cx="460382" cy="184666"/>
            </a:xfrm>
            <a:prstGeom prst="rect">
              <a:avLst/>
            </a:prstGeom>
            <a:noFill/>
          </p:spPr>
          <p:txBody>
            <a:bodyPr wrap="none" rtlCol="0">
              <a:spAutoFit/>
            </a:bodyPr>
            <a:lstStyle/>
            <a:p>
              <a:r>
                <a:rPr lang="en-US" sz="600" dirty="0" err="1"/>
                <a:t>Pixabay</a:t>
              </a:r>
              <a:endParaRPr lang="en-US" sz="600" dirty="0"/>
            </a:p>
          </p:txBody>
        </p:sp>
      </p:grpSp>
      <p:sp>
        <p:nvSpPr>
          <p:cNvPr id="7" name="TextBox 6"/>
          <p:cNvSpPr txBox="1"/>
          <p:nvPr/>
        </p:nvSpPr>
        <p:spPr>
          <a:xfrm rot="19696072">
            <a:off x="841247" y="1321448"/>
            <a:ext cx="3252814" cy="646331"/>
          </a:xfrm>
          <a:prstGeom prst="rect">
            <a:avLst/>
          </a:prstGeom>
          <a:noFill/>
        </p:spPr>
        <p:txBody>
          <a:bodyPr wrap="none" rtlCol="0">
            <a:spAutoFit/>
          </a:bodyPr>
          <a:lstStyle/>
          <a:p>
            <a:r>
              <a:rPr lang="en-US" sz="3600" dirty="0">
                <a:solidFill>
                  <a:srgbClr val="00B050"/>
                </a:solidFill>
                <a:latin typeface="Jokerman" panose="04090605060D06020702" pitchFamily="82" charset="0"/>
              </a:rPr>
              <a:t>WELL DONE!</a:t>
            </a:r>
          </a:p>
        </p:txBody>
      </p:sp>
      <p:sp>
        <p:nvSpPr>
          <p:cNvPr id="8" name="TextBox 7"/>
          <p:cNvSpPr txBox="1"/>
          <p:nvPr/>
        </p:nvSpPr>
        <p:spPr>
          <a:xfrm rot="19650838">
            <a:off x="4224819" y="2922883"/>
            <a:ext cx="2914580" cy="646331"/>
          </a:xfrm>
          <a:prstGeom prst="rect">
            <a:avLst/>
          </a:prstGeom>
          <a:noFill/>
        </p:spPr>
        <p:txBody>
          <a:bodyPr wrap="none" rtlCol="0">
            <a:spAutoFit/>
          </a:bodyPr>
          <a:lstStyle/>
          <a:p>
            <a:r>
              <a:rPr lang="en-US" sz="3600" dirty="0">
                <a:solidFill>
                  <a:srgbClr val="00B0F0"/>
                </a:solidFill>
                <a:latin typeface="Jokerman" panose="04090605060D06020702" pitchFamily="82" charset="0"/>
              </a:rPr>
              <a:t>¡MUY BIEN!</a:t>
            </a:r>
          </a:p>
        </p:txBody>
      </p:sp>
    </p:spTree>
    <p:extLst>
      <p:ext uri="{BB962C8B-B14F-4D97-AF65-F5344CB8AC3E}">
        <p14:creationId xmlns:p14="http://schemas.microsoft.com/office/powerpoint/2010/main" val="147891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928255" y="1969587"/>
            <a:ext cx="3491345" cy="2556273"/>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43</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28255" y="636558"/>
            <a:ext cx="6934200" cy="830997"/>
          </a:xfrm>
          <a:prstGeom prst="rect">
            <a:avLst/>
          </a:prstGeom>
          <a:noFill/>
        </p:spPr>
        <p:txBody>
          <a:bodyPr wrap="square" rtlCol="0">
            <a:spAutoFit/>
          </a:bodyPr>
          <a:lstStyle/>
          <a:p>
            <a:pPr algn="ctr"/>
            <a:r>
              <a:rPr lang="en-US" sz="2400" dirty="0">
                <a:solidFill>
                  <a:srgbClr val="002060"/>
                </a:solidFill>
              </a:rPr>
              <a:t>We thank you for coming this evening</a:t>
            </a:r>
          </a:p>
          <a:p>
            <a:pPr algn="ctr"/>
            <a:r>
              <a:rPr lang="en-US" sz="2400" dirty="0">
                <a:solidFill>
                  <a:srgbClr val="002060"/>
                </a:solidFill>
              </a:rPr>
              <a:t>and for your active participation!</a:t>
            </a:r>
          </a:p>
        </p:txBody>
      </p:sp>
      <p:grpSp>
        <p:nvGrpSpPr>
          <p:cNvPr id="8" name="Group 7">
            <a:extLst>
              <a:ext uri="{FF2B5EF4-FFF2-40B4-BE49-F238E27FC236}">
                <a16:creationId xmlns:a16="http://schemas.microsoft.com/office/drawing/2014/main" id="{8871EE14-0092-49D1-A914-0FF98BDCDE2C}"/>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393F9BBA-B959-4EB6-9069-E1A87C0FC57F}"/>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3A73901C-EAFE-4E92-BF59-EF6A78540708}"/>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299219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1123950"/>
            <a:ext cx="8229600" cy="3505199"/>
          </a:xfrm>
        </p:spPr>
        <p:txBody>
          <a:bodyPr>
            <a:noAutofit/>
          </a:bodyPr>
          <a:lstStyle/>
          <a:p>
            <a:pPr marL="350838" indent="-350838">
              <a:buNone/>
            </a:pPr>
            <a:r>
              <a:rPr lang="en-US" sz="1200" dirty="0">
                <a:solidFill>
                  <a:srgbClr val="002060"/>
                </a:solidFill>
              </a:rPr>
              <a:t>Canadian Parents for French. (2007). Top ten answers for parents about immersion education. </a:t>
            </a:r>
            <a:r>
              <a:rPr lang="en-US" sz="1200" i="1" dirty="0">
                <a:solidFill>
                  <a:srgbClr val="002060"/>
                </a:solidFill>
              </a:rPr>
              <a:t>ACIE Newsletter, 10</a:t>
            </a:r>
            <a:r>
              <a:rPr lang="en-US" sz="1200" dirty="0">
                <a:solidFill>
                  <a:srgbClr val="002060"/>
                </a:solidFill>
              </a:rPr>
              <a:t>(3), 20–21, 23. Retrieved from </a:t>
            </a:r>
            <a:r>
              <a:rPr lang="en-US" sz="1200" u="sng" dirty="0">
                <a:hlinkClick r:id="rId3"/>
              </a:rPr>
              <a:t>http://carla.umn.edu/immersion/acie/</a:t>
            </a:r>
            <a:r>
              <a:rPr lang="en-US" sz="1200" dirty="0"/>
              <a:t> </a:t>
            </a:r>
          </a:p>
          <a:p>
            <a:pPr marL="350838" indent="-350838">
              <a:buNone/>
            </a:pPr>
            <a:r>
              <a:rPr lang="en-US" sz="1200" dirty="0">
                <a:solidFill>
                  <a:srgbClr val="002060"/>
                </a:solidFill>
              </a:rPr>
              <a:t>Carter, P. (2018). A linguist explains how the “three generation pattern” could wipe out Spanish in the US.  Quartz. Retrieved from </a:t>
            </a:r>
            <a:r>
              <a:rPr lang="en-US" sz="1200" dirty="0">
                <a:hlinkClick r:id="rId4"/>
              </a:rPr>
              <a:t>https://qz.com/1195658/spanish-to-english-us-is-increasingly-monolingual-despite-latino-immigration/</a:t>
            </a:r>
            <a:r>
              <a:rPr lang="en-US" sz="1200" dirty="0"/>
              <a:t>. </a:t>
            </a:r>
            <a:endParaRPr lang="en-US" sz="1200" dirty="0">
              <a:solidFill>
                <a:srgbClr val="002060"/>
              </a:solidFill>
            </a:endParaRPr>
          </a:p>
          <a:p>
            <a:pPr marL="350838" indent="-350838">
              <a:buNone/>
            </a:pPr>
            <a:r>
              <a:rPr lang="en-US" sz="1200" dirty="0">
                <a:solidFill>
                  <a:srgbClr val="002060"/>
                </a:solidFill>
              </a:rPr>
              <a:t>Genesee, F. (2007). Top ten most consistent findings from research on foreign language immersion. </a:t>
            </a:r>
            <a:r>
              <a:rPr lang="en-US" sz="1200" i="1" dirty="0">
                <a:solidFill>
                  <a:srgbClr val="002060"/>
                </a:solidFill>
              </a:rPr>
              <a:t>The ACIE Newsletter, 10</a:t>
            </a:r>
            <a:r>
              <a:rPr lang="en-US" sz="1200" dirty="0">
                <a:solidFill>
                  <a:srgbClr val="002060"/>
                </a:solidFill>
              </a:rPr>
              <a:t>(3), 7 &amp; 10. </a:t>
            </a:r>
          </a:p>
          <a:p>
            <a:pPr marL="350838" indent="-350838">
              <a:buNone/>
            </a:pPr>
            <a:r>
              <a:rPr lang="en-US" sz="1200" dirty="0">
                <a:solidFill>
                  <a:srgbClr val="002060"/>
                </a:solidFill>
              </a:rPr>
              <a:t>Genesee, F. (2009). Early childhood bilingualism: Perils and possibilities. </a:t>
            </a:r>
            <a:r>
              <a:rPr lang="en-US" sz="1200" i="1" dirty="0">
                <a:solidFill>
                  <a:srgbClr val="002060"/>
                </a:solidFill>
              </a:rPr>
              <a:t>Journal of Applied Research on Learning, 2 </a:t>
            </a:r>
            <a:r>
              <a:rPr lang="en-US" sz="1200" dirty="0">
                <a:solidFill>
                  <a:srgbClr val="002060"/>
                </a:solidFill>
              </a:rPr>
              <a:t>(Special Issue), 1-21.</a:t>
            </a:r>
          </a:p>
          <a:p>
            <a:pPr marL="350838" indent="-350838">
              <a:buNone/>
            </a:pPr>
            <a:r>
              <a:rPr lang="en-US" sz="1200" dirty="0">
                <a:solidFill>
                  <a:srgbClr val="002060"/>
                </a:solidFill>
              </a:rPr>
              <a:t>Genesee, F., &amp; Fortune, T. W. (2014). Bilingual education and at-risk students. </a:t>
            </a:r>
            <a:r>
              <a:rPr lang="en-US" sz="1200" i="1" dirty="0">
                <a:solidFill>
                  <a:srgbClr val="002060"/>
                </a:solidFill>
              </a:rPr>
              <a:t>Journal of Immersion and Content-Based Language Education, 2</a:t>
            </a:r>
            <a:r>
              <a:rPr lang="en-US" sz="1200" dirty="0">
                <a:solidFill>
                  <a:srgbClr val="002060"/>
                </a:solidFill>
              </a:rPr>
              <a:t>(2), 196–209. </a:t>
            </a:r>
          </a:p>
          <a:p>
            <a:pPr marL="350838" indent="-350838">
              <a:buNone/>
            </a:pPr>
            <a:r>
              <a:rPr lang="en-US" sz="1200" dirty="0">
                <a:solidFill>
                  <a:srgbClr val="002060"/>
                </a:solidFill>
              </a:rPr>
              <a:t>International Reading Association. (2001). Second-language literacy instruction: A position statement of the International Reading Association. Retrieved from </a:t>
            </a:r>
            <a:r>
              <a:rPr lang="en-US" sz="1200" u="sng" dirty="0">
                <a:hlinkClick r:id="rId5"/>
              </a:rPr>
              <a:t>https://www.literacyworldwide.org/docs/default-source/where-we-stand/second-language-position-statement.pdf?sfvrsn=fc4ea18e_6</a:t>
            </a:r>
            <a:r>
              <a:rPr lang="en-US" sz="1200" dirty="0"/>
              <a:t>. </a:t>
            </a:r>
          </a:p>
          <a:p>
            <a:pPr marL="350838" indent="-350838">
              <a:buNone/>
            </a:pPr>
            <a:r>
              <a:rPr lang="en-US" sz="1200" dirty="0">
                <a:solidFill>
                  <a:srgbClr val="002060"/>
                </a:solidFill>
              </a:rPr>
              <a:t>Lindholm-Leary, K. J., &amp; Genesee, F. (2014). Student outcomes in one-way, two-way, and indigenous language immersion education. </a:t>
            </a:r>
            <a:r>
              <a:rPr lang="en-US" sz="1200" i="1" dirty="0">
                <a:solidFill>
                  <a:srgbClr val="002060"/>
                </a:solidFill>
              </a:rPr>
              <a:t>Journal of Immersion and Content-Based Language Education, 2</a:t>
            </a:r>
            <a:r>
              <a:rPr lang="en-US" sz="1200" dirty="0">
                <a:solidFill>
                  <a:srgbClr val="002060"/>
                </a:solidFill>
              </a:rPr>
              <a:t>(2), 165–180.</a:t>
            </a:r>
          </a:p>
        </p:txBody>
      </p:sp>
      <p:sp>
        <p:nvSpPr>
          <p:cNvPr id="4" name="Slide Number Placeholder 3"/>
          <p:cNvSpPr>
            <a:spLocks noGrp="1"/>
          </p:cNvSpPr>
          <p:nvPr>
            <p:ph type="sldNum" sz="quarter" idx="15"/>
          </p:nvPr>
        </p:nvSpPr>
        <p:spPr>
          <a:xfrm>
            <a:off x="8001000" y="4300538"/>
            <a:ext cx="609600" cy="390906"/>
          </a:xfrm>
        </p:spPr>
        <p:txBody>
          <a:bodyPr/>
          <a:lstStyle/>
          <a:p>
            <a:pPr algn="r"/>
            <a:fld id="{00000000-1234-1234-1234-123412341234}" type="slidenum">
              <a:rPr lang="en" smtClean="0">
                <a:solidFill>
                  <a:schemeClr val="bg1"/>
                </a:solidFill>
                <a:ea typeface="Lato"/>
                <a:sym typeface="Lato"/>
              </a:rPr>
              <a:pPr algn="r"/>
              <a:t>44</a:t>
            </a:fld>
            <a:endParaRPr lang="en" dirty="0">
              <a:solidFill>
                <a:schemeClr val="bg1"/>
              </a:solidFill>
              <a:ea typeface="Lato"/>
              <a:sym typeface="Lato"/>
            </a:endParaRPr>
          </a:p>
        </p:txBody>
      </p:sp>
      <p:sp>
        <p:nvSpPr>
          <p:cNvPr id="6" name="TextBox 5"/>
          <p:cNvSpPr txBox="1"/>
          <p:nvPr/>
        </p:nvSpPr>
        <p:spPr>
          <a:xfrm>
            <a:off x="304800" y="438150"/>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p>
        </p:txBody>
      </p:sp>
    </p:spTree>
    <p:extLst>
      <p:ext uri="{BB962C8B-B14F-4D97-AF65-F5344CB8AC3E}">
        <p14:creationId xmlns:p14="http://schemas.microsoft.com/office/powerpoint/2010/main" val="1199806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1047750"/>
            <a:ext cx="8229600" cy="3394472"/>
          </a:xfrm>
        </p:spPr>
        <p:txBody>
          <a:bodyPr>
            <a:noAutofit/>
          </a:bodyPr>
          <a:lstStyle/>
          <a:p>
            <a:pPr marL="350838" indent="-350838">
              <a:buNone/>
            </a:pPr>
            <a:r>
              <a:rPr lang="en-US" sz="1200" dirty="0" err="1">
                <a:solidFill>
                  <a:srgbClr val="002060"/>
                </a:solidFill>
              </a:rPr>
              <a:t>LinguaHealth</a:t>
            </a:r>
            <a:r>
              <a:rPr lang="en-US" sz="1200" dirty="0">
                <a:solidFill>
                  <a:srgbClr val="002060"/>
                </a:solidFill>
              </a:rPr>
              <a:t>. (2012). </a:t>
            </a:r>
            <a:r>
              <a:rPr lang="en-US" sz="1200" i="1" dirty="0">
                <a:solidFill>
                  <a:srgbClr val="002060"/>
                </a:solidFill>
              </a:rPr>
              <a:t>Myths about bilingual children. </a:t>
            </a:r>
            <a:r>
              <a:rPr lang="en-US" sz="1200" dirty="0">
                <a:solidFill>
                  <a:srgbClr val="002060"/>
                </a:solidFill>
              </a:rPr>
              <a:t>Brenda K. Gorman discusses the myths of bilingualism in children with CEO/Founder of </a:t>
            </a:r>
            <a:r>
              <a:rPr lang="en-US" sz="1200" dirty="0" err="1">
                <a:solidFill>
                  <a:srgbClr val="002060"/>
                </a:solidFill>
              </a:rPr>
              <a:t>LinguaHealth</a:t>
            </a:r>
            <a:r>
              <a:rPr lang="en-US" sz="1200" dirty="0">
                <a:solidFill>
                  <a:srgbClr val="002060"/>
                </a:solidFill>
              </a:rPr>
              <a:t>, John </a:t>
            </a:r>
            <a:r>
              <a:rPr lang="en-US" sz="1200" dirty="0" err="1">
                <a:solidFill>
                  <a:srgbClr val="002060"/>
                </a:solidFill>
              </a:rPr>
              <a:t>Consalvi</a:t>
            </a:r>
            <a:r>
              <a:rPr lang="en-US" sz="1200" dirty="0">
                <a:solidFill>
                  <a:srgbClr val="002060"/>
                </a:solidFill>
              </a:rPr>
              <a:t>. Retrieved from </a:t>
            </a:r>
            <a:r>
              <a:rPr lang="en-US" sz="1200" u="sng" dirty="0">
                <a:hlinkClick r:id="rId3"/>
              </a:rPr>
              <a:t>https://www.youtube.com/watch?v=LVYhpCprtzQ&amp;t=10s</a:t>
            </a:r>
            <a:r>
              <a:rPr lang="en-US" sz="1200" dirty="0"/>
              <a:t> </a:t>
            </a:r>
          </a:p>
          <a:p>
            <a:pPr marL="350838" indent="-350838">
              <a:buNone/>
            </a:pPr>
            <a:r>
              <a:rPr lang="en-US" sz="1200" dirty="0">
                <a:solidFill>
                  <a:srgbClr val="002060"/>
                </a:solidFill>
              </a:rPr>
              <a:t>Lowry, L. (2012). </a:t>
            </a:r>
            <a:r>
              <a:rPr lang="en-US" sz="1200" i="1" dirty="0">
                <a:solidFill>
                  <a:srgbClr val="002060"/>
                </a:solidFill>
              </a:rPr>
              <a:t>Can children with language impairments learn two languages?  </a:t>
            </a:r>
            <a:r>
              <a:rPr lang="en-US" sz="1200" dirty="0">
                <a:solidFill>
                  <a:srgbClr val="002060"/>
                </a:solidFill>
              </a:rPr>
              <a:t>Retrieved from </a:t>
            </a:r>
            <a:br>
              <a:rPr lang="en-US" sz="1200" dirty="0">
                <a:solidFill>
                  <a:srgbClr val="002060"/>
                </a:solidFill>
              </a:rPr>
            </a:br>
            <a:r>
              <a:rPr lang="en-US" sz="1200" dirty="0">
                <a:solidFill>
                  <a:srgbClr val="002060"/>
                </a:solidFill>
              </a:rPr>
              <a:t>          </a:t>
            </a:r>
            <a:r>
              <a:rPr lang="en-US" sz="1200" dirty="0">
                <a:solidFill>
                  <a:srgbClr val="002060"/>
                </a:solidFill>
                <a:hlinkClick r:id="rId4"/>
              </a:rPr>
              <a:t>http://www.hanen.org/siteassets/helpful-info/articles/can-children-with-language-impairments-learn-2-lan.aspx</a:t>
            </a:r>
            <a:r>
              <a:rPr lang="en-US" sz="1200" dirty="0">
                <a:solidFill>
                  <a:srgbClr val="002060"/>
                </a:solidFill>
              </a:rPr>
              <a:t>. </a:t>
            </a:r>
          </a:p>
          <a:p>
            <a:pPr marL="350838" indent="-350838">
              <a:buNone/>
            </a:pPr>
            <a:endParaRPr lang="en-US" sz="1200" dirty="0">
              <a:solidFill>
                <a:srgbClr val="002060"/>
              </a:solidFill>
            </a:endParaRPr>
          </a:p>
          <a:p>
            <a:pPr marL="350838" indent="-350838">
              <a:buNone/>
            </a:pPr>
            <a:endParaRPr lang="en-US" sz="1200" dirty="0">
              <a:solidFill>
                <a:srgbClr val="002060"/>
              </a:solidFill>
            </a:endParaRPr>
          </a:p>
          <a:p>
            <a:pPr marL="350838" indent="-350838">
              <a:buNone/>
            </a:pPr>
            <a:endParaRPr lang="en-US" sz="1200" dirty="0">
              <a:solidFill>
                <a:srgbClr val="002060"/>
              </a:solidFill>
            </a:endParaRPr>
          </a:p>
          <a:p>
            <a:pPr marL="350838" indent="-350838">
              <a:buNone/>
            </a:pPr>
            <a:r>
              <a:rPr lang="en-US" sz="2800" dirty="0">
                <a:solidFill>
                  <a:srgbClr val="002060"/>
                </a:solidFill>
                <a:effectLst>
                  <a:outerShdw blurRad="38100" dist="38100" dir="2700000" algn="tl">
                    <a:srgbClr val="000000">
                      <a:alpha val="43137"/>
                    </a:srgbClr>
                  </a:outerShdw>
                </a:effectLst>
              </a:rPr>
              <a:t>Acknowledgements:</a:t>
            </a:r>
          </a:p>
          <a:p>
            <a:pPr marL="0" indent="0">
              <a:buNone/>
            </a:pPr>
            <a:r>
              <a:rPr lang="en-US" sz="1200" dirty="0"/>
              <a:t>Clipart taken from </a:t>
            </a:r>
            <a:r>
              <a:rPr lang="en-US" sz="1200" dirty="0" err="1"/>
              <a:t>Clipart.email</a:t>
            </a:r>
            <a:r>
              <a:rPr lang="en-US" sz="1200" dirty="0"/>
              <a:t>, </a:t>
            </a:r>
            <a:r>
              <a:rPr lang="en-US" sz="1200" dirty="0" err="1"/>
              <a:t>Clipartpanda</a:t>
            </a:r>
            <a:r>
              <a:rPr lang="en-US" sz="1200" dirty="0"/>
              <a:t>, </a:t>
            </a:r>
            <a:r>
              <a:rPr lang="en-US" sz="1200" dirty="0" err="1"/>
              <a:t>Goodfreephotos</a:t>
            </a:r>
            <a:r>
              <a:rPr lang="en-US" sz="1200" dirty="0"/>
              <a:t>, </a:t>
            </a:r>
            <a:r>
              <a:rPr lang="en-US" sz="1200" dirty="0" err="1"/>
              <a:t>Phillipmartin</a:t>
            </a:r>
            <a:r>
              <a:rPr lang="en-US" sz="1200" dirty="0"/>
              <a:t>, Pickit, and Pixabay are  copyright-free and do not require permission or attributions.</a:t>
            </a:r>
            <a:endParaRPr lang="en-US" sz="1200" dirty="0">
              <a:solidFill>
                <a:srgbClr val="002060"/>
              </a:solidFill>
            </a:endParaRPr>
          </a:p>
        </p:txBody>
      </p:sp>
      <p:sp>
        <p:nvSpPr>
          <p:cNvPr id="4" name="Slide Number Placeholder 3"/>
          <p:cNvSpPr>
            <a:spLocks noGrp="1"/>
          </p:cNvSpPr>
          <p:nvPr>
            <p:ph type="sldNum" sz="quarter" idx="15"/>
          </p:nvPr>
        </p:nvSpPr>
        <p:spPr>
          <a:xfrm>
            <a:off x="8001000" y="4324350"/>
            <a:ext cx="609600" cy="390906"/>
          </a:xfrm>
        </p:spPr>
        <p:txBody>
          <a:bodyPr/>
          <a:lstStyle/>
          <a:p>
            <a:pPr algn="r"/>
            <a:fld id="{00000000-1234-1234-1234-123412341234}" type="slidenum">
              <a:rPr lang="en" smtClean="0">
                <a:solidFill>
                  <a:schemeClr val="bg1"/>
                </a:solidFill>
                <a:ea typeface="Lato"/>
                <a:sym typeface="Lato"/>
              </a:rPr>
              <a:pPr algn="r"/>
              <a:t>45</a:t>
            </a:fld>
            <a:endParaRPr lang="en" dirty="0">
              <a:solidFill>
                <a:schemeClr val="bg1"/>
              </a:solidFill>
              <a:ea typeface="Lato"/>
              <a:sym typeface="Lato"/>
            </a:endParaRPr>
          </a:p>
        </p:txBody>
      </p:sp>
      <p:sp>
        <p:nvSpPr>
          <p:cNvPr id="6" name="TextBox 5"/>
          <p:cNvSpPr txBox="1"/>
          <p:nvPr/>
        </p:nvSpPr>
        <p:spPr>
          <a:xfrm>
            <a:off x="304800" y="438150"/>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p>
        </p:txBody>
      </p:sp>
    </p:spTree>
    <p:extLst>
      <p:ext uri="{BB962C8B-B14F-4D97-AF65-F5344CB8AC3E}">
        <p14:creationId xmlns:p14="http://schemas.microsoft.com/office/powerpoint/2010/main" val="1828019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4294967295"/>
          </p:nvPr>
        </p:nvSpPr>
        <p:spPr>
          <a:xfrm>
            <a:off x="4038600" y="452056"/>
            <a:ext cx="4538575" cy="3292475"/>
          </a:xfrm>
        </p:spPr>
        <p:txBody>
          <a:bodyPr>
            <a:noAutofit/>
          </a:body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a:t>
            </a:r>
            <a:r>
              <a:rPr lang="en-US" sz="1800" dirty="0" err="1">
                <a:solidFill>
                  <a:srgbClr val="002060"/>
                </a:solidFill>
              </a:rPr>
              <a:t>Camarena</a:t>
            </a:r>
            <a:r>
              <a:rPr lang="en-US" sz="1800" dirty="0">
                <a:solidFill>
                  <a:srgbClr val="002060"/>
                </a:solidFill>
              </a:rPr>
              <a:t>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a:t>
            </a:r>
            <a:r>
              <a:rPr lang="en-US" sz="1800">
                <a:solidFill>
                  <a:srgbClr val="002060"/>
                </a:solidFill>
              </a:rPr>
              <a:t>Paul) </a:t>
            </a:r>
          </a:p>
          <a:p>
            <a:pPr>
              <a:spcBef>
                <a:spcPts val="400"/>
              </a:spcBef>
            </a:pPr>
            <a:r>
              <a:rPr lang="en-US" sz="1800">
                <a:solidFill>
                  <a:srgbClr val="002060"/>
                </a:solidFill>
              </a:rPr>
              <a:t>Laura </a:t>
            </a:r>
            <a:r>
              <a:rPr lang="en-US" sz="1800" dirty="0">
                <a:solidFill>
                  <a:srgbClr val="002060"/>
                </a:solidFill>
              </a:rPr>
              <a:t>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a:t>
            </a:r>
            <a:r>
              <a:rPr lang="en-US" sz="1800" dirty="0" err="1">
                <a:solidFill>
                  <a:srgbClr val="002060"/>
                </a:solidFill>
              </a:rPr>
              <a:t>Pastrana</a:t>
            </a:r>
            <a:r>
              <a:rPr lang="en-US" sz="1800" dirty="0">
                <a:solidFill>
                  <a:srgbClr val="002060"/>
                </a:solidFill>
              </a:rPr>
              <a:t>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8" name="TextBox 7"/>
          <p:cNvSpPr txBox="1"/>
          <p:nvPr/>
        </p:nvSpPr>
        <p:spPr>
          <a:xfrm>
            <a:off x="4031512" y="-58307"/>
            <a:ext cx="2034531"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Contributors</a:t>
            </a:r>
          </a:p>
        </p:txBody>
      </p:sp>
      <p:sp>
        <p:nvSpPr>
          <p:cNvPr id="2" name="Slide Number Placeholder 1"/>
          <p:cNvSpPr>
            <a:spLocks noGrp="1"/>
          </p:cNvSpPr>
          <p:nvPr>
            <p:ph type="sldNum" sz="quarter" idx="12"/>
          </p:nvPr>
        </p:nvSpPr>
        <p:spPr/>
        <p:txBody>
          <a:bodyPr/>
          <a:lstStyle/>
          <a:p>
            <a:fld id="{E59CB7E1-91DC-4272-BB44-E0360AD4D249}" type="slidenum">
              <a:rPr lang="en-US" smtClean="0"/>
              <a:t>46</a:t>
            </a:fld>
            <a:endParaRPr lang="en-US"/>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304800" y="514350"/>
            <a:ext cx="3981450" cy="3292475"/>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sz="2000" dirty="0">
                <a:solidFill>
                  <a:srgbClr val="002060"/>
                </a:solidFill>
              </a:rPr>
              <a:t>University of  Minnesota:</a:t>
            </a:r>
          </a:p>
          <a:p>
            <a:r>
              <a:rPr lang="en-US" dirty="0">
                <a:solidFill>
                  <a:srgbClr val="002060"/>
                </a:solidFill>
              </a:rPr>
              <a:t>Maureen Curran-Dorsano</a:t>
            </a:r>
          </a:p>
          <a:p>
            <a:r>
              <a:rPr lang="en-US" dirty="0">
                <a:solidFill>
                  <a:srgbClr val="002060"/>
                </a:solidFill>
              </a:rPr>
              <a:t>Diane J. </a:t>
            </a:r>
            <a:r>
              <a:rPr lang="en-US" dirty="0" err="1">
                <a:solidFill>
                  <a:srgbClr val="002060"/>
                </a:solidFill>
              </a:rPr>
              <a:t>Tedick</a:t>
            </a:r>
            <a:endParaRPr lang="en-US" dirty="0">
              <a:solidFill>
                <a:srgbClr val="002060"/>
              </a:solidFill>
            </a:endParaRPr>
          </a:p>
          <a:p>
            <a:r>
              <a:rPr lang="en-US" sz="1900" dirty="0">
                <a:solidFill>
                  <a:srgbClr val="002060"/>
                </a:solidFill>
              </a:rPr>
              <a:t>Corinne Mathieu</a:t>
            </a:r>
          </a:p>
          <a:p>
            <a:endParaRPr lang="en-US" sz="2000" dirty="0">
              <a:solidFill>
                <a:srgbClr val="002060"/>
              </a:solidFill>
            </a:endParaRPr>
          </a:p>
          <a:p>
            <a:pPr marL="0" indent="0">
              <a:buFont typeface="Wingdings"/>
              <a:buNone/>
            </a:pPr>
            <a:r>
              <a:rPr lang="en-US" sz="1900" dirty="0">
                <a:solidFill>
                  <a:srgbClr val="002060"/>
                </a:solidFill>
              </a:rPr>
              <a:t>Special thanks to our translator, Anselmo C. </a:t>
            </a:r>
            <a:r>
              <a:rPr lang="en-US" sz="1900" dirty="0" err="1">
                <a:solidFill>
                  <a:srgbClr val="002060"/>
                </a:solidFill>
              </a:rPr>
              <a:t>Castelán</a:t>
            </a:r>
            <a:endParaRPr lang="en-US" sz="1900" dirty="0">
              <a:solidFill>
                <a:srgbClr val="002060"/>
              </a:solidFill>
            </a:endParaRPr>
          </a:p>
          <a:p>
            <a:pPr marL="0" indent="0">
              <a:buFont typeface="Wingdings"/>
              <a:buNone/>
            </a:pPr>
            <a:r>
              <a:rPr lang="en-US" sz="1900" dirty="0">
                <a:solidFill>
                  <a:srgbClr val="002060"/>
                </a:solidFill>
              </a:rPr>
              <a:t>and to our external consultant,</a:t>
            </a:r>
            <a:br>
              <a:rPr lang="en-US" sz="1900" dirty="0">
                <a:solidFill>
                  <a:srgbClr val="002060"/>
                </a:solidFill>
              </a:rPr>
            </a:br>
            <a:r>
              <a:rPr lang="en-US" sz="1900" dirty="0">
                <a:solidFill>
                  <a:srgbClr val="002060"/>
                </a:solidFill>
              </a:rPr>
              <a:t>Edward M. </a:t>
            </a:r>
            <a:r>
              <a:rPr lang="en-US" sz="1900" dirty="0" err="1">
                <a:solidFill>
                  <a:srgbClr val="002060"/>
                </a:solidFill>
              </a:rPr>
              <a:t>Olivos</a:t>
            </a:r>
            <a:r>
              <a:rPr lang="en-US" sz="1900" dirty="0">
                <a:solidFill>
                  <a:srgbClr val="002060"/>
                </a:solidFill>
              </a:rPr>
              <a:t>,</a:t>
            </a:r>
            <a:br>
              <a:rPr lang="en-US" sz="1900" dirty="0">
                <a:solidFill>
                  <a:srgbClr val="002060"/>
                </a:solidFill>
              </a:rPr>
            </a:br>
            <a:r>
              <a:rPr lang="en-US" sz="1900" dirty="0">
                <a:solidFill>
                  <a:srgbClr val="002060"/>
                </a:solidFill>
              </a:rPr>
              <a:t>University of Oregon</a:t>
            </a:r>
          </a:p>
          <a:p>
            <a:pPr marL="0" indent="0">
              <a:buFont typeface="Wingdings"/>
              <a:buNone/>
            </a:pPr>
            <a:endParaRPr lang="en-US" sz="2000"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295940" y="-15506"/>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Tree>
    <p:extLst>
      <p:ext uri="{BB962C8B-B14F-4D97-AF65-F5344CB8AC3E}">
        <p14:creationId xmlns:p14="http://schemas.microsoft.com/office/powerpoint/2010/main" val="315851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153400" y="4324350"/>
            <a:ext cx="609600" cy="330993"/>
          </a:xfrm>
        </p:spPr>
        <p:txBody>
          <a:bodyPr>
            <a:normAutofit/>
          </a:bodyPr>
          <a:lstStyle/>
          <a:p>
            <a:pPr lvl="0" algn="ctr">
              <a:spcBef>
                <a:spcPts val="0"/>
              </a:spcBef>
              <a:buNone/>
            </a:pPr>
            <a:fld id="{00000000-1234-1234-1234-123412341234}" type="slidenum">
              <a:rPr lang="en" smtClean="0">
                <a:solidFill>
                  <a:schemeClr val="bg1"/>
                </a:solidFill>
              </a:rPr>
              <a:pPr lvl="0" algn="ctr">
                <a:spcBef>
                  <a:spcPts val="0"/>
                </a:spcBef>
                <a:buNone/>
              </a:pPr>
              <a:t>5</a:t>
            </a:fld>
            <a:endParaRPr lang="en" dirty="0">
              <a:solidFill>
                <a:schemeClr val="bg1"/>
              </a:solidFill>
            </a:endParaRPr>
          </a:p>
        </p:txBody>
      </p:sp>
      <p:sp>
        <p:nvSpPr>
          <p:cNvPr id="77" name="Shape 77"/>
          <p:cNvSpPr txBox="1">
            <a:spLocks noGrp="1"/>
          </p:cNvSpPr>
          <p:nvPr>
            <p:ph type="body" idx="4294967295"/>
          </p:nvPr>
        </p:nvSpPr>
        <p:spPr>
          <a:xfrm>
            <a:off x="990600" y="1581150"/>
            <a:ext cx="7045325" cy="2286000"/>
          </a:xfrm>
          <a:prstGeom prst="rect">
            <a:avLst/>
          </a:prstGeom>
          <a:solidFill>
            <a:schemeClr val="tx2">
              <a:lumMod val="20000"/>
              <a:lumOff val="80000"/>
            </a:schemeClr>
          </a:solidFill>
          <a:ln w="57150">
            <a:solidFill>
              <a:srgbClr val="002060"/>
            </a:solidFill>
          </a:ln>
        </p:spPr>
        <p:txBody>
          <a:bodyPr wrap="square" lIns="91425" tIns="91425" rIns="91425" bIns="91425" anchor="t" anchorCtr="0">
            <a:noAutofit/>
          </a:bodyPr>
          <a:lstStyle/>
          <a:p>
            <a:pPr marL="0" indent="0">
              <a:spcBef>
                <a:spcPts val="0"/>
              </a:spcBef>
              <a:buNone/>
            </a:pPr>
            <a:r>
              <a:rPr lang="en-US" dirty="0">
                <a:solidFill>
                  <a:schemeClr val="tx2">
                    <a:lumMod val="75000"/>
                  </a:schemeClr>
                </a:solidFill>
              </a:rPr>
              <a:t>I understand </a:t>
            </a:r>
          </a:p>
          <a:p>
            <a:pPr>
              <a:spcBef>
                <a:spcPts val="0"/>
              </a:spcBef>
              <a:buFont typeface="Wingdings" panose="05000000000000000000" pitchFamily="2" charset="2"/>
              <a:buChar char="Ø"/>
            </a:pPr>
            <a:r>
              <a:rPr lang="en-US" dirty="0">
                <a:solidFill>
                  <a:srgbClr val="002060"/>
                </a:solidFill>
              </a:rPr>
              <a:t>the</a:t>
            </a:r>
            <a:r>
              <a:rPr lang="en-US" b="1" dirty="0">
                <a:solidFill>
                  <a:srgbClr val="002060"/>
                </a:solidFill>
              </a:rPr>
              <a:t> </a:t>
            </a:r>
            <a:r>
              <a:rPr lang="en-US" dirty="0">
                <a:solidFill>
                  <a:srgbClr val="002060"/>
                </a:solidFill>
              </a:rPr>
              <a:t>challenges that students will face on the pathway to bilingualism and how parents can support  them;</a:t>
            </a:r>
          </a:p>
          <a:p>
            <a:pPr>
              <a:spcBef>
                <a:spcPts val="0"/>
              </a:spcBef>
              <a:buFont typeface="Wingdings" panose="05000000000000000000" pitchFamily="2" charset="2"/>
              <a:buChar char="Ø"/>
            </a:pPr>
            <a:r>
              <a:rPr lang="en-US" dirty="0">
                <a:solidFill>
                  <a:schemeClr val="tx2">
                    <a:lumMod val="75000"/>
                  </a:schemeClr>
                </a:solidFill>
              </a:rPr>
              <a:t>some common myths about students learning in two languages </a:t>
            </a:r>
            <a:r>
              <a:rPr lang="en" dirty="0">
                <a:solidFill>
                  <a:srgbClr val="002060"/>
                </a:solidFill>
              </a:rPr>
              <a:t>and how to respond to them</a:t>
            </a:r>
            <a:r>
              <a:rPr lang="en-US" dirty="0">
                <a:solidFill>
                  <a:schemeClr val="tx2">
                    <a:lumMod val="75000"/>
                  </a:schemeClr>
                </a:solidFill>
              </a:rPr>
              <a:t>.</a:t>
            </a:r>
          </a:p>
          <a:p>
            <a:pPr>
              <a:spcBef>
                <a:spcPts val="0"/>
              </a:spcBef>
              <a:buFont typeface="Wingdings" panose="05000000000000000000" pitchFamily="2" charset="2"/>
              <a:buChar char="Ø"/>
            </a:pPr>
            <a:endParaRPr lang="en-US" dirty="0">
              <a:solidFill>
                <a:srgbClr val="002060"/>
              </a:solidFill>
            </a:endParaRPr>
          </a:p>
          <a:p>
            <a:pPr>
              <a:spcBef>
                <a:spcPts val="0"/>
              </a:spcBef>
              <a:buFont typeface="Wingdings" panose="05000000000000000000" pitchFamily="2" charset="2"/>
              <a:buChar char="Ø"/>
            </a:pPr>
            <a:endParaRPr lang="en-US" dirty="0">
              <a:solidFill>
                <a:srgbClr val="002060"/>
              </a:solidFill>
            </a:endParaRPr>
          </a:p>
          <a:p>
            <a:pPr>
              <a:spcBef>
                <a:spcPts val="0"/>
              </a:spcBef>
              <a:buFont typeface="Wingdings" panose="05000000000000000000" pitchFamily="2" charset="2"/>
              <a:buChar char="Ø"/>
            </a:pPr>
            <a:endParaRPr lang="en" dirty="0"/>
          </a:p>
          <a:p>
            <a:pPr lvl="0">
              <a:spcBef>
                <a:spcPts val="0"/>
              </a:spcBef>
              <a:buNone/>
            </a:pPr>
            <a:endParaRPr lang="en-US" b="1" dirty="0">
              <a:solidFill>
                <a:schemeClr val="tx2">
                  <a:lumMod val="75000"/>
                </a:schemeClr>
              </a:solidFill>
            </a:endParaRPr>
          </a:p>
          <a:p>
            <a:pPr lvl="0">
              <a:spcBef>
                <a:spcPts val="0"/>
              </a:spcBef>
              <a:buNone/>
            </a:pPr>
            <a:endParaRPr lang="en-US" sz="1600" b="1" dirty="0">
              <a:solidFill>
                <a:schemeClr val="tx2">
                  <a:lumMod val="75000"/>
                </a:schemeClr>
              </a:solidFill>
            </a:endParaRPr>
          </a:p>
          <a:p>
            <a:pPr marL="228600" lvl="0" algn="ctr">
              <a:lnSpc>
                <a:spcPct val="100000"/>
              </a:lnSpc>
              <a:spcAft>
                <a:spcPts val="0"/>
              </a:spcAft>
              <a:buNone/>
            </a:pPr>
            <a:endParaRPr lang="en" dirty="0"/>
          </a:p>
        </p:txBody>
      </p:sp>
      <p:sp>
        <p:nvSpPr>
          <p:cNvPr id="4" name="TextBox 3"/>
          <p:cNvSpPr txBox="1"/>
          <p:nvPr/>
        </p:nvSpPr>
        <p:spPr>
          <a:xfrm>
            <a:off x="152400" y="361949"/>
            <a:ext cx="3645550"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Objectives</a:t>
            </a:r>
          </a:p>
        </p:txBody>
      </p:sp>
    </p:spTree>
    <p:extLst>
      <p:ext uri="{BB962C8B-B14F-4D97-AF65-F5344CB8AC3E}">
        <p14:creationId xmlns:p14="http://schemas.microsoft.com/office/powerpoint/2010/main" val="300340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85810" y="4397633"/>
            <a:ext cx="381000" cy="273844"/>
          </a:xfrm>
        </p:spPr>
        <p:txBody>
          <a:bodyPr/>
          <a:lstStyle/>
          <a:p>
            <a:pPr lvl="0">
              <a:spcBef>
                <a:spcPts val="0"/>
              </a:spcBef>
              <a:buNone/>
            </a:pPr>
            <a:fld id="{00000000-1234-1234-1234-123412341234}" type="slidenum">
              <a:rPr lang="en" sz="1400" smtClean="0">
                <a:solidFill>
                  <a:schemeClr val="bg1"/>
                </a:solidFill>
              </a:rPr>
              <a:t>6</a:t>
            </a:fld>
            <a:endParaRPr lang="en" sz="1400" dirty="0">
              <a:solidFill>
                <a:schemeClr val="bg1"/>
              </a:solidFill>
            </a:endParaRPr>
          </a:p>
        </p:txBody>
      </p:sp>
      <p:sp>
        <p:nvSpPr>
          <p:cNvPr id="6" name="TextBox 5"/>
          <p:cNvSpPr txBox="1"/>
          <p:nvPr/>
        </p:nvSpPr>
        <p:spPr>
          <a:xfrm>
            <a:off x="228600" y="3538086"/>
            <a:ext cx="8898980" cy="1200329"/>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The Power of English</a:t>
            </a:r>
          </a:p>
          <a:p>
            <a:pPr algn="ctr"/>
            <a:endParaRPr lang="en-US" sz="3600" dirty="0">
              <a:solidFill>
                <a:srgbClr val="C00000"/>
              </a:solidFill>
              <a:latin typeface="Broadway" panose="04040905080B02020502" pitchFamily="82" charset="0"/>
              <a:cs typeface="Calibri" panose="020F0502020204030204" pitchFamily="34" charset="0"/>
            </a:endParaRPr>
          </a:p>
        </p:txBody>
      </p:sp>
      <p:sp>
        <p:nvSpPr>
          <p:cNvPr id="5" name="TextBox 4"/>
          <p:cNvSpPr txBox="1"/>
          <p:nvPr/>
        </p:nvSpPr>
        <p:spPr>
          <a:xfrm>
            <a:off x="381000" y="4726354"/>
            <a:ext cx="1055097"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(Carter, 2018)</a:t>
            </a:r>
          </a:p>
        </p:txBody>
      </p:sp>
      <p:sp>
        <p:nvSpPr>
          <p:cNvPr id="4" name="Right Arrow 3">
            <a:hlinkClick r:id="rId3" action="ppaction://hlinksldjump"/>
          </p:cNvPr>
          <p:cNvSpPr/>
          <p:nvPr/>
        </p:nvSpPr>
        <p:spPr>
          <a:xfrm>
            <a:off x="7172134" y="369790"/>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1 </a:t>
            </a:r>
          </a:p>
          <a:p>
            <a:pPr algn="ctr"/>
            <a:endParaRPr lang="en-US" b="1" dirty="0">
              <a:latin typeface="Calibri" panose="020F0502020204030204" pitchFamily="34" charset="0"/>
            </a:endParaRPr>
          </a:p>
        </p:txBody>
      </p:sp>
      <p:sp>
        <p:nvSpPr>
          <p:cNvPr id="9" name="TextBox 8"/>
          <p:cNvSpPr txBox="1"/>
          <p:nvPr/>
        </p:nvSpPr>
        <p:spPr>
          <a:xfrm>
            <a:off x="152400" y="361949"/>
            <a:ext cx="2592376"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#1</a:t>
            </a:r>
          </a:p>
        </p:txBody>
      </p:sp>
      <p:grpSp>
        <p:nvGrpSpPr>
          <p:cNvPr id="10" name="Group 9">
            <a:extLst>
              <a:ext uri="{FF2B5EF4-FFF2-40B4-BE49-F238E27FC236}">
                <a16:creationId xmlns:a16="http://schemas.microsoft.com/office/drawing/2014/main" id="{EF58B8A3-7865-4B32-B690-5364930890BE}"/>
              </a:ext>
            </a:extLst>
          </p:cNvPr>
          <p:cNvGrpSpPr/>
          <p:nvPr/>
        </p:nvGrpSpPr>
        <p:grpSpPr>
          <a:xfrm>
            <a:off x="2744776" y="1091019"/>
            <a:ext cx="3449352" cy="2366795"/>
            <a:chOff x="2744776" y="1091019"/>
            <a:chExt cx="3449352" cy="2366795"/>
          </a:xfrm>
        </p:grpSpPr>
        <p:pic>
          <p:nvPicPr>
            <p:cNvPr id="11" name="Picture 10">
              <a:extLst>
                <a:ext uri="{FF2B5EF4-FFF2-40B4-BE49-F238E27FC236}">
                  <a16:creationId xmlns:a16="http://schemas.microsoft.com/office/drawing/2014/main" id="{5908CFDC-3AA6-43FC-9574-7493D701EA62}"/>
                </a:ext>
              </a:extLst>
            </p:cNvPr>
            <p:cNvPicPr>
              <a:picLocks noChangeAspect="1"/>
            </p:cNvPicPr>
            <p:nvPr/>
          </p:nvPicPr>
          <p:blipFill>
            <a:blip r:embed="rId4"/>
            <a:stretch>
              <a:fillRect/>
            </a:stretch>
          </p:blipFill>
          <p:spPr>
            <a:xfrm>
              <a:off x="2744776" y="1091019"/>
              <a:ext cx="3449352" cy="2253103"/>
            </a:xfrm>
            <a:prstGeom prst="rect">
              <a:avLst/>
            </a:prstGeom>
          </p:spPr>
        </p:pic>
        <p:sp>
          <p:nvSpPr>
            <p:cNvPr id="12" name="TextBox 11">
              <a:extLst>
                <a:ext uri="{FF2B5EF4-FFF2-40B4-BE49-F238E27FC236}">
                  <a16:creationId xmlns:a16="http://schemas.microsoft.com/office/drawing/2014/main" id="{2143A5D5-B911-45EC-8B8B-B25A18E616BC}"/>
                </a:ext>
              </a:extLst>
            </p:cNvPr>
            <p:cNvSpPr txBox="1"/>
            <p:nvPr/>
          </p:nvSpPr>
          <p:spPr>
            <a:xfrm>
              <a:off x="4678090" y="3273148"/>
              <a:ext cx="739305" cy="184666"/>
            </a:xfrm>
            <a:prstGeom prst="rect">
              <a:avLst/>
            </a:prstGeom>
            <a:noFill/>
          </p:spPr>
          <p:txBody>
            <a:bodyPr wrap="none" rtlCol="0">
              <a:spAutoFit/>
            </a:bodyPr>
            <a:lstStyle/>
            <a:p>
              <a:r>
                <a:rPr lang="en-US" sz="600" dirty="0" err="1"/>
                <a:t>Goodfreephotos</a:t>
              </a:r>
              <a:endParaRPr lang="en-US" sz="600" dirty="0"/>
            </a:p>
          </p:txBody>
        </p:sp>
      </p:grpSp>
    </p:spTree>
    <p:extLst>
      <p:ext uri="{BB962C8B-B14F-4D97-AF65-F5344CB8AC3E}">
        <p14:creationId xmlns:p14="http://schemas.microsoft.com/office/powerpoint/2010/main" val="343699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lstStyle/>
          <a:p>
            <a:pPr lvl="0">
              <a:spcBef>
                <a:spcPts val="0"/>
              </a:spcBef>
              <a:buNone/>
            </a:pPr>
            <a:fld id="{00000000-1234-1234-1234-123412341234}" type="slidenum">
              <a:rPr lang="en" sz="1400" smtClean="0">
                <a:solidFill>
                  <a:schemeClr val="bg1"/>
                </a:solidFill>
              </a:rPr>
              <a:t>7</a:t>
            </a:fld>
            <a:endParaRPr lang="en" sz="1400" dirty="0">
              <a:solidFill>
                <a:schemeClr val="bg1"/>
              </a:solidFill>
            </a:endParaRPr>
          </a:p>
        </p:txBody>
      </p:sp>
      <p:sp>
        <p:nvSpPr>
          <p:cNvPr id="5" name="TextBox 4"/>
          <p:cNvSpPr txBox="1"/>
          <p:nvPr/>
        </p:nvSpPr>
        <p:spPr>
          <a:xfrm>
            <a:off x="815125" y="975888"/>
            <a:ext cx="7885090" cy="101566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parent is visiting her child’s grade 5 DLI classroom during Spanish instructional time and is surprised to hear some students using English in small group work. What might be the explanation?</a:t>
            </a:r>
          </a:p>
        </p:txBody>
      </p:sp>
      <p:sp>
        <p:nvSpPr>
          <p:cNvPr id="8" name="TextBox 7"/>
          <p:cNvSpPr txBox="1"/>
          <p:nvPr/>
        </p:nvSpPr>
        <p:spPr>
          <a:xfrm>
            <a:off x="1725769" y="488729"/>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#1</a:t>
            </a:r>
          </a:p>
        </p:txBody>
      </p:sp>
      <p:sp>
        <p:nvSpPr>
          <p:cNvPr id="11" name="Right Arrow 10">
            <a:hlinkClick r:id="rId3" action="ppaction://hlinksldjump"/>
          </p:cNvPr>
          <p:cNvSpPr/>
          <p:nvPr/>
        </p:nvSpPr>
        <p:spPr>
          <a:xfrm>
            <a:off x="7279436" y="265936"/>
            <a:ext cx="13168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Scenario 2 </a:t>
            </a:r>
          </a:p>
          <a:p>
            <a:pPr algn="ctr"/>
            <a:endParaRPr lang="en-US" b="1" dirty="0">
              <a:latin typeface="Calibri" panose="020F0502020204030204" pitchFamily="34" charset="0"/>
            </a:endParaRPr>
          </a:p>
        </p:txBody>
      </p:sp>
      <p:pic>
        <p:nvPicPr>
          <p:cNvPr id="7" name="Picture 6">
            <a:extLst>
              <a:ext uri="{FF2B5EF4-FFF2-40B4-BE49-F238E27FC236}">
                <a16:creationId xmlns:a16="http://schemas.microsoft.com/office/drawing/2014/main" id="{D3975451-06A0-4C8D-A36D-838979019029}"/>
              </a:ext>
            </a:extLst>
          </p:cNvPr>
          <p:cNvPicPr>
            <a:picLocks noChangeAspect="1"/>
          </p:cNvPicPr>
          <p:nvPr/>
        </p:nvPicPr>
        <p:blipFill>
          <a:blip r:embed="rId4"/>
          <a:stretch>
            <a:fillRect/>
          </a:stretch>
        </p:blipFill>
        <p:spPr>
          <a:xfrm>
            <a:off x="666497" y="270372"/>
            <a:ext cx="1083084" cy="705516"/>
          </a:xfrm>
          <a:prstGeom prst="rect">
            <a:avLst/>
          </a:prstGeom>
        </p:spPr>
      </p:pic>
      <p:sp>
        <p:nvSpPr>
          <p:cNvPr id="3" name="Rectangle 2"/>
          <p:cNvSpPr/>
          <p:nvPr/>
        </p:nvSpPr>
        <p:spPr>
          <a:xfrm>
            <a:off x="832297" y="2196785"/>
            <a:ext cx="7764015" cy="707886"/>
          </a:xfrm>
          <a:prstGeom prst="rect">
            <a:avLst/>
          </a:prstGeom>
        </p:spPr>
        <p:txBody>
          <a:bodyPr wrap="square">
            <a:spAutoFit/>
          </a:bodyPr>
          <a:lstStyle/>
          <a:p>
            <a:pPr marL="342900" indent="-342900">
              <a:buAutoNum type="alphaLcPeriod"/>
            </a:pPr>
            <a:r>
              <a:rPr lang="en-US" sz="2000" dirty="0">
                <a:solidFill>
                  <a:srgbClr val="002060"/>
                </a:solidFill>
                <a:latin typeface="Calibri" panose="020F0502020204030204" pitchFamily="34" charset="0"/>
                <a:cs typeface="Calibri" panose="020F0502020204030204" pitchFamily="34" charset="0"/>
              </a:rPr>
              <a:t>An English-speaking student asked everyone to please speak English.</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838200" y="2730185"/>
            <a:ext cx="7484772" cy="707886"/>
          </a:xfrm>
          <a:prstGeom prst="rect">
            <a:avLst/>
          </a:prstGeom>
        </p:spPr>
        <p:txBody>
          <a:bodyPr wrap="square">
            <a:spAutoFit/>
          </a:bodyPr>
          <a:lstStyle/>
          <a:p>
            <a:pPr marL="347663" indent="-347663"/>
            <a:r>
              <a:rPr lang="en-US" sz="2000" dirty="0">
                <a:solidFill>
                  <a:srgbClr val="002060"/>
                </a:solidFill>
                <a:latin typeface="Calibri" panose="020F0502020204030204" pitchFamily="34" charset="0"/>
                <a:cs typeface="Calibri" panose="020F0502020204030204" pitchFamily="34" charset="0"/>
              </a:rPr>
              <a:t>b.</a:t>
            </a:r>
            <a:r>
              <a:rPr lang="en-US" sz="2000" dirty="0">
                <a:solidFill>
                  <a:srgbClr val="FF0000"/>
                </a:solidFill>
                <a:latin typeface="Calibri" panose="020F0502020204030204" pitchFamily="34" charset="0"/>
                <a:cs typeface="Calibri" panose="020F0502020204030204" pitchFamily="34" charset="0"/>
              </a:rPr>
              <a:t>  </a:t>
            </a:r>
            <a:r>
              <a:rPr lang="en-US" sz="2000" dirty="0">
                <a:solidFill>
                  <a:srgbClr val="002060"/>
                </a:solidFill>
                <a:latin typeface="Calibri" panose="020F0502020204030204" pitchFamily="34" charset="0"/>
                <a:cs typeface="Calibri" panose="020F0502020204030204" pitchFamily="34" charset="0"/>
              </a:rPr>
              <a:t>Research shows that all DLI students prefer English by grade 4 or 5, so they sometimes fall into English when working in groups.</a:t>
            </a:r>
          </a:p>
        </p:txBody>
      </p:sp>
      <p:sp>
        <p:nvSpPr>
          <p:cNvPr id="6" name="Rectangle 5"/>
          <p:cNvSpPr/>
          <p:nvPr/>
        </p:nvSpPr>
        <p:spPr>
          <a:xfrm>
            <a:off x="838200" y="3644585"/>
            <a:ext cx="7239000" cy="707886"/>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c.  In a dual immersion classroom, students can choose to speak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either language and this group chose English. </a:t>
            </a:r>
          </a:p>
        </p:txBody>
      </p:sp>
    </p:spTree>
    <p:extLst>
      <p:ext uri="{BB962C8B-B14F-4D97-AF65-F5344CB8AC3E}">
        <p14:creationId xmlns:p14="http://schemas.microsoft.com/office/powerpoint/2010/main" val="26858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lstStyle/>
          <a:p>
            <a:pPr lvl="0">
              <a:spcBef>
                <a:spcPts val="0"/>
              </a:spcBef>
              <a:buNone/>
            </a:pPr>
            <a:fld id="{00000000-1234-1234-1234-123412341234}" type="slidenum">
              <a:rPr lang="en" sz="1400" smtClean="0">
                <a:solidFill>
                  <a:schemeClr val="bg1"/>
                </a:solidFill>
              </a:rPr>
              <a:t>8</a:t>
            </a:fld>
            <a:endParaRPr lang="en" sz="1400" dirty="0">
              <a:solidFill>
                <a:schemeClr val="bg1"/>
              </a:solidFill>
            </a:endParaRPr>
          </a:p>
        </p:txBody>
      </p:sp>
      <p:sp>
        <p:nvSpPr>
          <p:cNvPr id="5" name="TextBox 4"/>
          <p:cNvSpPr txBox="1"/>
          <p:nvPr/>
        </p:nvSpPr>
        <p:spPr>
          <a:xfrm>
            <a:off x="533400" y="862799"/>
            <a:ext cx="7924800" cy="1323439"/>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Latina parent can’t understand why her son only wants to speak English at home, but she thinks he will be able to use Spanish with his grandparents when they come to visit next year from California.  What does the research say about this?  </a:t>
            </a:r>
            <a:endParaRPr lang="en-US"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533400" y="4751920"/>
            <a:ext cx="1055097"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(Carter, 2018)</a:t>
            </a:r>
          </a:p>
        </p:txBody>
      </p:sp>
      <p:sp>
        <p:nvSpPr>
          <p:cNvPr id="7" name="TextBox 6"/>
          <p:cNvSpPr txBox="1"/>
          <p:nvPr/>
        </p:nvSpPr>
        <p:spPr>
          <a:xfrm>
            <a:off x="1648195" y="273270"/>
            <a:ext cx="1636987" cy="461665"/>
          </a:xfrm>
          <a:prstGeom prst="rect">
            <a:avLst/>
          </a:prstGeom>
          <a:noFill/>
        </p:spPr>
        <p:txBody>
          <a:bodyPr wrap="none" rtlCol="0">
            <a:spAutoFit/>
          </a:bodyPr>
          <a:lstStyle/>
          <a:p>
            <a:r>
              <a:rPr lang="en-US" sz="2400" dirty="0">
                <a:solidFill>
                  <a:schemeClr val="tx2"/>
                </a:solidFill>
                <a:latin typeface="Calibri" panose="020F0502020204030204" pitchFamily="34" charset="0"/>
                <a:cs typeface="Calibri" panose="020F0502020204030204" pitchFamily="34" charset="0"/>
              </a:rPr>
              <a:t>Scenario #2</a:t>
            </a:r>
          </a:p>
        </p:txBody>
      </p:sp>
      <p:pic>
        <p:nvPicPr>
          <p:cNvPr id="9" name="Picture 8">
            <a:extLst>
              <a:ext uri="{FF2B5EF4-FFF2-40B4-BE49-F238E27FC236}">
                <a16:creationId xmlns:a16="http://schemas.microsoft.com/office/drawing/2014/main" id="{83191F10-605F-4B5F-8051-67C37A7DD0A3}"/>
              </a:ext>
            </a:extLst>
          </p:cNvPr>
          <p:cNvPicPr>
            <a:picLocks noChangeAspect="1"/>
          </p:cNvPicPr>
          <p:nvPr/>
        </p:nvPicPr>
        <p:blipFill>
          <a:blip r:embed="rId3"/>
          <a:stretch>
            <a:fillRect/>
          </a:stretch>
        </p:blipFill>
        <p:spPr>
          <a:xfrm>
            <a:off x="563543" y="254683"/>
            <a:ext cx="1083084" cy="705516"/>
          </a:xfrm>
          <a:prstGeom prst="rect">
            <a:avLst/>
          </a:prstGeom>
        </p:spPr>
      </p:pic>
      <p:sp>
        <p:nvSpPr>
          <p:cNvPr id="3" name="Rectangle 2"/>
          <p:cNvSpPr/>
          <p:nvPr/>
        </p:nvSpPr>
        <p:spPr>
          <a:xfrm>
            <a:off x="563543" y="2262257"/>
            <a:ext cx="7722939" cy="707886"/>
          </a:xfrm>
          <a:prstGeom prst="rect">
            <a:avLst/>
          </a:prstGeom>
        </p:spPr>
        <p:txBody>
          <a:bodyPr wrap="square">
            <a:spAutoFit/>
          </a:bodyPr>
          <a:lstStyle/>
          <a:p>
            <a:pPr marL="342900" lvl="0" indent="-342900">
              <a:buAutoNum type="alphaLcPeriod"/>
            </a:pPr>
            <a:r>
              <a:rPr lang="en-US" sz="2000" dirty="0">
                <a:solidFill>
                  <a:srgbClr val="002060"/>
                </a:solidFill>
                <a:latin typeface="Calibri" panose="020F0502020204030204" pitchFamily="34" charset="0"/>
                <a:cs typeface="Calibri" panose="020F0502020204030204" pitchFamily="34" charset="0"/>
              </a:rPr>
              <a:t>Once the child’s grandparents speak to him in Spanish, he will automatically respond in that language.</a:t>
            </a:r>
          </a:p>
        </p:txBody>
      </p:sp>
      <p:sp>
        <p:nvSpPr>
          <p:cNvPr id="4" name="Rectangle 3"/>
          <p:cNvSpPr/>
          <p:nvPr/>
        </p:nvSpPr>
        <p:spPr>
          <a:xfrm>
            <a:off x="563543" y="3038149"/>
            <a:ext cx="7722939" cy="1015663"/>
          </a:xfrm>
          <a:prstGeom prst="rect">
            <a:avLst/>
          </a:prstGeom>
        </p:spPr>
        <p:txBody>
          <a:bodyPr wrap="square">
            <a:spAutoFit/>
          </a:bodyPr>
          <a:lstStyle/>
          <a:p>
            <a:pPr marL="342900" lvl="0" indent="-342900">
              <a:buAutoNum type="alphaLcPeriod" startAt="2"/>
            </a:pPr>
            <a:r>
              <a:rPr lang="en-US" sz="2000" dirty="0">
                <a:solidFill>
                  <a:srgbClr val="002060"/>
                </a:solidFill>
                <a:latin typeface="Calibri" panose="020F0502020204030204" pitchFamily="34" charset="0"/>
                <a:cs typeface="Calibri" panose="020F0502020204030204" pitchFamily="34" charset="0"/>
              </a:rPr>
              <a:t>Her son is in a dual language program so will be able to speak</a:t>
            </a:r>
          </a:p>
          <a:p>
            <a:pPr lvl="0"/>
            <a:r>
              <a:rPr lang="en-US" sz="2000" dirty="0">
                <a:solidFill>
                  <a:srgbClr val="002060"/>
                </a:solidFill>
                <a:latin typeface="Calibri" panose="020F0502020204030204" pitchFamily="34" charset="0"/>
                <a:cs typeface="Calibri" panose="020F0502020204030204" pitchFamily="34" charset="0"/>
              </a:rPr>
              <a:t>      both languages equally well.</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p:txBody>
      </p:sp>
      <p:sp>
        <p:nvSpPr>
          <p:cNvPr id="6" name="Rectangle 5"/>
          <p:cNvSpPr/>
          <p:nvPr/>
        </p:nvSpPr>
        <p:spPr>
          <a:xfrm>
            <a:off x="587154" y="3943350"/>
            <a:ext cx="7722939" cy="707886"/>
          </a:xfrm>
          <a:prstGeom prst="rect">
            <a:avLst/>
          </a:prstGeom>
        </p:spPr>
        <p:txBody>
          <a:bodyPr wrap="square">
            <a:spAutoFit/>
          </a:bodyPr>
          <a:lstStyle/>
          <a:p>
            <a:pPr lvl="0"/>
            <a:r>
              <a:rPr lang="en-US" sz="2000" dirty="0">
                <a:solidFill>
                  <a:srgbClr val="002060"/>
                </a:solidFill>
                <a:latin typeface="Calibri" panose="020F0502020204030204" pitchFamily="34" charset="0"/>
                <a:cs typeface="Calibri" panose="020F0502020204030204" pitchFamily="34" charset="0"/>
              </a:rPr>
              <a:t>c.  By not speaking Spanish at home, her son risks not being able to</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communicate with his grandparents. </a:t>
            </a:r>
          </a:p>
        </p:txBody>
      </p:sp>
    </p:spTree>
    <p:extLst>
      <p:ext uri="{BB962C8B-B14F-4D97-AF65-F5344CB8AC3E}">
        <p14:creationId xmlns:p14="http://schemas.microsoft.com/office/powerpoint/2010/main" val="12023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9</a:t>
            </a:fld>
            <a:endParaRPr lang="en" dirty="0"/>
          </a:p>
        </p:txBody>
      </p:sp>
      <p:grpSp>
        <p:nvGrpSpPr>
          <p:cNvPr id="4" name="Group 3">
            <a:extLst>
              <a:ext uri="{FF2B5EF4-FFF2-40B4-BE49-F238E27FC236}">
                <a16:creationId xmlns:a16="http://schemas.microsoft.com/office/drawing/2014/main" id="{50105506-C3D8-471C-BCA4-2454476C6AAE}"/>
              </a:ext>
            </a:extLst>
          </p:cNvPr>
          <p:cNvGrpSpPr/>
          <p:nvPr/>
        </p:nvGrpSpPr>
        <p:grpSpPr>
          <a:xfrm>
            <a:off x="2619375" y="1047750"/>
            <a:ext cx="4014254" cy="3063389"/>
            <a:chOff x="2819400" y="1047750"/>
            <a:chExt cx="4014254" cy="3063389"/>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D4659268-757A-4A75-B5F2-266DC5ED39C2}"/>
                </a:ext>
              </a:extLst>
            </p:cNvPr>
            <p:cNvSpPr/>
            <p:nvPr/>
          </p:nvSpPr>
          <p:spPr>
            <a:xfrm>
              <a:off x="6079922" y="3926473"/>
              <a:ext cx="753732" cy="184666"/>
            </a:xfrm>
            <a:prstGeom prst="rect">
              <a:avLst/>
            </a:prstGeom>
            <a:ln>
              <a:solidFill>
                <a:schemeClr val="bg1"/>
              </a:solidFill>
            </a:ln>
          </p:spPr>
          <p:txBody>
            <a:bodyPr wrap="none">
              <a:spAutoFit/>
            </a:bodyPr>
            <a:lstStyle/>
            <a:p>
              <a:r>
                <a:rPr lang="en-US" sz="600" dirty="0">
                  <a:latin typeface="Arial" panose="020B0604020202020204" pitchFamily="34" charset="0"/>
                  <a:cs typeface="Arial" panose="020B0604020202020204" pitchFamily="34" charset="0"/>
                </a:rPr>
                <a:t>Phillipmartin.info</a:t>
              </a:r>
            </a:p>
          </p:txBody>
        </p:sp>
      </p:grpSp>
    </p:spTree>
    <p:extLst>
      <p:ext uri="{BB962C8B-B14F-4D97-AF65-F5344CB8AC3E}">
        <p14:creationId xmlns:p14="http://schemas.microsoft.com/office/powerpoint/2010/main" val="33071886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301EBC-5494-464D-8354-AA463FF0FA0C}">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Thermal</Template>
  <TotalTime>14069</TotalTime>
  <Words>5200</Words>
  <Application>Microsoft Macintosh PowerPoint</Application>
  <PresentationFormat>On-screen Show (16:9)</PresentationFormat>
  <Paragraphs>478</Paragraphs>
  <Slides>46</Slides>
  <Notes>42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Arial</vt:lpstr>
      <vt:lpstr>Baveuse</vt:lpstr>
      <vt:lpstr>Broadway</vt:lpstr>
      <vt:lpstr>Calibri</vt:lpstr>
      <vt:lpstr>Century Schoolbook</vt:lpstr>
      <vt:lpstr>Courier New</vt:lpstr>
      <vt:lpstr>Hurry Up</vt:lpstr>
      <vt:lpstr>Jokerman</vt:lpstr>
      <vt:lpstr>Tahoma</vt:lpstr>
      <vt:lpstr>Wingdings</vt:lpstr>
      <vt:lpstr>Wingdings 2</vt:lpstr>
      <vt:lpstr>Custom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Learner Differences</dc:title>
  <dc:creator>Maureen</dc:creator>
  <cp:lastModifiedBy>Diane J Tedick PhD</cp:lastModifiedBy>
  <cp:revision>577</cp:revision>
  <cp:lastPrinted>2019-03-26T21:10:51Z</cp:lastPrinted>
  <dcterms:modified xsi:type="dcterms:W3CDTF">2021-03-04T15:20:17Z</dcterms:modified>
</cp:coreProperties>
</file>