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5"/>
  </p:notesMasterIdLst>
  <p:sldIdLst>
    <p:sldId id="427" r:id="rId2"/>
    <p:sldId id="440" r:id="rId3"/>
    <p:sldId id="525" r:id="rId4"/>
    <p:sldId id="256" r:id="rId5"/>
    <p:sldId id="257" r:id="rId6"/>
    <p:sldId id="451" r:id="rId7"/>
    <p:sldId id="258" r:id="rId8"/>
    <p:sldId id="259" r:id="rId9"/>
    <p:sldId id="260" r:id="rId10"/>
    <p:sldId id="271" r:id="rId11"/>
    <p:sldId id="276" r:id="rId12"/>
    <p:sldId id="274" r:id="rId13"/>
    <p:sldId id="275" r:id="rId14"/>
    <p:sldId id="272" r:id="rId15"/>
    <p:sldId id="277" r:id="rId16"/>
    <p:sldId id="449" r:id="rId17"/>
    <p:sldId id="261" r:id="rId18"/>
    <p:sldId id="527" r:id="rId19"/>
    <p:sldId id="528" r:id="rId20"/>
    <p:sldId id="529" r:id="rId21"/>
    <p:sldId id="531" r:id="rId22"/>
    <p:sldId id="503" r:id="rId23"/>
    <p:sldId id="535" r:id="rId24"/>
    <p:sldId id="504" r:id="rId25"/>
    <p:sldId id="263" r:id="rId26"/>
    <p:sldId id="264" r:id="rId27"/>
    <p:sldId id="265" r:id="rId28"/>
    <p:sldId id="266" r:id="rId29"/>
    <p:sldId id="431" r:id="rId30"/>
    <p:sldId id="295" r:id="rId31"/>
    <p:sldId id="444" r:id="rId32"/>
    <p:sldId id="505" r:id="rId33"/>
    <p:sldId id="506" r:id="rId34"/>
    <p:sldId id="507" r:id="rId35"/>
    <p:sldId id="508" r:id="rId36"/>
    <p:sldId id="509" r:id="rId37"/>
    <p:sldId id="445" r:id="rId38"/>
    <p:sldId id="510" r:id="rId39"/>
    <p:sldId id="500" r:id="rId40"/>
    <p:sldId id="517" r:id="rId41"/>
    <p:sldId id="520" r:id="rId42"/>
    <p:sldId id="521" r:id="rId43"/>
    <p:sldId id="38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722"/>
    <a:srgbClr val="ECC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05" autoAdjust="0"/>
    <p:restoredTop sz="84383" autoAdjust="0"/>
  </p:normalViewPr>
  <p:slideViewPr>
    <p:cSldViewPr snapToGrid="0">
      <p:cViewPr varScale="1">
        <p:scale>
          <a:sx n="69" d="100"/>
          <a:sy n="69" d="100"/>
        </p:scale>
        <p:origin x="446" y="4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98C23A7C-E4E2-4A46-A5D3-8E461274400F}" type="datetimeFigureOut">
              <a:rPr lang="en-US" smtClean="0"/>
              <a:pPr/>
              <a:t>5/31/2021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565690D-B0C3-4BAB-A587-3EA5670B7A08}" type="slidenum">
              <a:rPr lang="en-US" smtClean="0"/>
              <a:pPr/>
              <a:t>‹#›</a:t>
            </a:fld>
            <a:endParaRPr lang="en-US" dirty="0"/>
          </a:p>
        </p:txBody>
      </p:sp>
    </p:spTree>
    <p:extLst>
      <p:ext uri="{BB962C8B-B14F-4D97-AF65-F5344CB8AC3E}">
        <p14:creationId xmlns:p14="http://schemas.microsoft.com/office/powerpoint/2010/main" val="422166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l01904869.schoolwires.net/Page/681"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time_continue=74&amp;v=xDUVP1Jdrn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400" i="1" baseline="0" dirty="0"/>
              <a:t>Notes to facilitators in italics.</a:t>
            </a:r>
          </a:p>
          <a:p>
            <a:pPr lvl="0">
              <a:spcBef>
                <a:spcPts val="0"/>
              </a:spcBef>
              <a:buNone/>
            </a:pPr>
            <a:endParaRPr lang="en" i="1" baseline="0" dirty="0"/>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Let participants know whether or not this is a possibility in your district.  </a:t>
            </a:r>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10</a:t>
            </a:fld>
            <a:endParaRPr lang="en-US"/>
          </a:p>
        </p:txBody>
      </p:sp>
    </p:spTree>
    <p:extLst>
      <p:ext uri="{BB962C8B-B14F-4D97-AF65-F5344CB8AC3E}">
        <p14:creationId xmlns:p14="http://schemas.microsoft.com/office/powerpoint/2010/main" val="405919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Let participants know whether or not this is a possibility in your district.  </a:t>
            </a:r>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12</a:t>
            </a:fld>
            <a:endParaRPr lang="en-US"/>
          </a:p>
        </p:txBody>
      </p:sp>
    </p:spTree>
    <p:extLst>
      <p:ext uri="{BB962C8B-B14F-4D97-AF65-F5344CB8AC3E}">
        <p14:creationId xmlns:p14="http://schemas.microsoft.com/office/powerpoint/2010/main" val="204437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Let participants know whether or not this is a possibility in your district.</a:t>
            </a: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13</a:t>
            </a:fld>
            <a:endParaRPr lang="en-US"/>
          </a:p>
        </p:txBody>
      </p:sp>
    </p:spTree>
    <p:extLst>
      <p:ext uri="{BB962C8B-B14F-4D97-AF65-F5344CB8AC3E}">
        <p14:creationId xmlns:p14="http://schemas.microsoft.com/office/powerpoint/2010/main" val="85224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Let participants know whether or not this is a possibility in your district.</a:t>
            </a:r>
          </a:p>
        </p:txBody>
      </p:sp>
      <p:sp>
        <p:nvSpPr>
          <p:cNvPr id="4" name="Slide Number Placeholder 3"/>
          <p:cNvSpPr>
            <a:spLocks noGrp="1"/>
          </p:cNvSpPr>
          <p:nvPr>
            <p:ph type="sldNum" sz="quarter" idx="5"/>
          </p:nvPr>
        </p:nvSpPr>
        <p:spPr/>
        <p:txBody>
          <a:bodyPr/>
          <a:lstStyle/>
          <a:p>
            <a:fld id="{A565690D-B0C3-4BAB-A587-3EA5670B7A08}" type="slidenum">
              <a:rPr lang="en-US" smtClean="0"/>
              <a:t>14</a:t>
            </a:fld>
            <a:endParaRPr lang="en-US"/>
          </a:p>
        </p:txBody>
      </p:sp>
    </p:spTree>
    <p:extLst>
      <p:ext uri="{BB962C8B-B14F-4D97-AF65-F5344CB8AC3E}">
        <p14:creationId xmlns:p14="http://schemas.microsoft.com/office/powerpoint/2010/main" val="3111154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next slide explains Level 6/Advanced Low </a:t>
            </a:r>
          </a:p>
        </p:txBody>
      </p:sp>
      <p:sp>
        <p:nvSpPr>
          <p:cNvPr id="4" name="Slide Number Placeholder 3"/>
          <p:cNvSpPr>
            <a:spLocks noGrp="1"/>
          </p:cNvSpPr>
          <p:nvPr>
            <p:ph type="sldNum" sz="quarter" idx="5"/>
          </p:nvPr>
        </p:nvSpPr>
        <p:spPr/>
        <p:txBody>
          <a:bodyPr/>
          <a:lstStyle/>
          <a:p>
            <a:fld id="{A565690D-B0C3-4BAB-A587-3EA5670B7A08}" type="slidenum">
              <a:rPr lang="en-US" smtClean="0"/>
              <a:t>15</a:t>
            </a:fld>
            <a:endParaRPr lang="en-US"/>
          </a:p>
        </p:txBody>
      </p:sp>
    </p:spTree>
    <p:extLst>
      <p:ext uri="{BB962C8B-B14F-4D97-AF65-F5344CB8AC3E}">
        <p14:creationId xmlns:p14="http://schemas.microsoft.com/office/powerpoint/2010/main" val="237874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pPr/>
              <a:t>16</a:t>
            </a:fld>
            <a:endParaRPr lang="en-US" dirty="0"/>
          </a:p>
        </p:txBody>
      </p:sp>
    </p:spTree>
    <p:extLst>
      <p:ext uri="{BB962C8B-B14F-4D97-AF65-F5344CB8AC3E}">
        <p14:creationId xmlns:p14="http://schemas.microsoft.com/office/powerpoint/2010/main" val="61253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A565690D-B0C3-4BAB-A587-3EA5670B7A08}" type="slidenum">
              <a:rPr lang="en-US" smtClean="0"/>
              <a:t>17</a:t>
            </a:fld>
            <a:endParaRPr lang="en-US"/>
          </a:p>
        </p:txBody>
      </p:sp>
    </p:spTree>
    <p:extLst>
      <p:ext uri="{BB962C8B-B14F-4D97-AF65-F5344CB8AC3E}">
        <p14:creationId xmlns:p14="http://schemas.microsoft.com/office/powerpoint/2010/main" val="280454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816" indent="-289816" eaLnBrk="1" hangingPunct="1">
              <a:spcBef>
                <a:spcPct val="0"/>
              </a:spcBef>
              <a:buFontTx/>
              <a:buChar char="•"/>
            </a:pPr>
            <a:endParaRPr lang="es-ES" altLang="en-US" sz="1100" dirty="0">
              <a:solidFill>
                <a:srgbClr val="000000"/>
              </a:solidFill>
              <a:latin typeface="Arial" panose="020B0604020202020204" pitchFamily="34" charset="0"/>
              <a:cs typeface="Arial" panose="020B0604020202020204" pitchFamily="34" charset="0"/>
            </a:endParaRPr>
          </a:p>
          <a:p>
            <a:pPr>
              <a:buNone/>
            </a:pPr>
            <a:endParaRPr lang="en-US" dirty="0"/>
          </a:p>
        </p:txBody>
      </p:sp>
    </p:spTree>
    <p:extLst>
      <p:ext uri="{BB962C8B-B14F-4D97-AF65-F5344CB8AC3E}">
        <p14:creationId xmlns:p14="http://schemas.microsoft.com/office/powerpoint/2010/main" val="377899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extLst>
      <p:ext uri="{BB962C8B-B14F-4D97-AF65-F5344CB8AC3E}">
        <p14:creationId xmlns:p14="http://schemas.microsoft.com/office/powerpoint/2010/main" val="429167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extLst>
      <p:ext uri="{BB962C8B-B14F-4D97-AF65-F5344CB8AC3E}">
        <p14:creationId xmlns:p14="http://schemas.microsoft.com/office/powerpoint/2010/main" val="90849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150" baseline="0" dirty="0"/>
          </a:p>
        </p:txBody>
      </p:sp>
    </p:spTree>
    <p:extLst>
      <p:ext uri="{BB962C8B-B14F-4D97-AF65-F5344CB8AC3E}">
        <p14:creationId xmlns:p14="http://schemas.microsoft.com/office/powerpoint/2010/main" val="1049378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kern="1200" dirty="0">
                <a:solidFill>
                  <a:schemeClr val="tx1"/>
                </a:solidFill>
                <a:effectLst/>
                <a:latin typeface="+mn-lt"/>
                <a:ea typeface="+mn-ea"/>
                <a:cs typeface="+mn-cs"/>
              </a:rPr>
              <a:t>C</a:t>
            </a:r>
            <a:r>
              <a:rPr lang="en-US" sz="1100" i="1" kern="1200" dirty="0">
                <a:solidFill>
                  <a:schemeClr val="tx1"/>
                </a:solidFill>
                <a:effectLst/>
                <a:latin typeface="+mn-lt"/>
                <a:ea typeface="+mn-ea"/>
                <a:cs typeface="+mn-cs"/>
              </a:rPr>
              <a:t>lick on each of the two pictures on the left to see the videos or on the video icon to take you to the home page</a:t>
            </a:r>
            <a:r>
              <a:rPr lang="en-US" sz="1100" kern="1200" dirty="0">
                <a:solidFill>
                  <a:schemeClr val="tx1"/>
                </a:solidFill>
                <a:effectLst/>
                <a:latin typeface="+mn-lt"/>
                <a:ea typeface="+mn-ea"/>
                <a:cs typeface="+mn-cs"/>
              </a:rPr>
              <a:t>:  </a:t>
            </a:r>
            <a:r>
              <a:rPr lang="en-US" sz="1100" i="1" u="sng" kern="1200" dirty="0">
                <a:solidFill>
                  <a:schemeClr val="tx1"/>
                </a:solidFill>
                <a:effectLst/>
                <a:latin typeface="+mn-lt"/>
                <a:ea typeface="+mn-ea"/>
                <a:cs typeface="+mn-cs"/>
                <a:hlinkClick r:id="rId3"/>
              </a:rPr>
              <a:t>https://il01904869.schoolwires.net/Page/681</a:t>
            </a:r>
            <a:r>
              <a:rPr lang="en-US" sz="1100" i="1" kern="1200" dirty="0">
                <a:solidFill>
                  <a:schemeClr val="tx1"/>
                </a:solidFill>
                <a:effectLst/>
                <a:latin typeface="+mn-lt"/>
                <a:ea typeface="+mn-ea"/>
                <a:cs typeface="+mn-cs"/>
              </a:rPr>
              <a:t> The home page includes all of the videos.  You could just use that, but just in case their site links don’t work, here are the YouTube URLs:</a:t>
            </a:r>
            <a:br>
              <a:rPr lang="en-US" sz="1100" i="1" kern="1200" dirty="0">
                <a:solidFill>
                  <a:schemeClr val="tx1"/>
                </a:solidFill>
                <a:effectLst/>
                <a:latin typeface="+mn-lt"/>
                <a:ea typeface="+mn-ea"/>
                <a:cs typeface="+mn-cs"/>
              </a:rPr>
            </a:br>
            <a:r>
              <a:rPr lang="en-US" sz="1100" i="1" u="sng" kern="1200" dirty="0">
                <a:solidFill>
                  <a:schemeClr val="tx1"/>
                </a:solidFill>
                <a:effectLst/>
                <a:latin typeface="+mn-lt"/>
                <a:ea typeface="+mn-ea"/>
                <a:cs typeface="+mn-cs"/>
                <a:hlinkClick r:id="rId4"/>
              </a:rPr>
              <a:t>https://www.youtube.com/watch?time_continue=74&amp;v=xDUVP1Jdrn0</a:t>
            </a:r>
            <a:br>
              <a:rPr lang="en-US" sz="1100" i="1" kern="1200" dirty="0">
                <a:solidFill>
                  <a:schemeClr val="tx1"/>
                </a:solidFill>
                <a:effectLst/>
                <a:latin typeface="+mn-lt"/>
                <a:ea typeface="+mn-ea"/>
                <a:cs typeface="+mn-cs"/>
              </a:rPr>
            </a:br>
            <a:r>
              <a:rPr lang="en-US" sz="1100" i="1" kern="1200" dirty="0">
                <a:solidFill>
                  <a:schemeClr val="tx1"/>
                </a:solidFill>
                <a:effectLst/>
                <a:latin typeface="+mn-lt"/>
                <a:ea typeface="+mn-ea"/>
                <a:cs typeface="+mn-cs"/>
              </a:rPr>
              <a:t>https://www.youtube.com/watch?time_continue=2&amp;v=plSHKr9bpVI</a:t>
            </a:r>
          </a:p>
          <a:p>
            <a:pPr>
              <a:buNone/>
            </a:pPr>
            <a:endParaRPr lang="en-US" sz="1100" i="1" kern="1200" dirty="0">
              <a:solidFill>
                <a:schemeClr val="tx1"/>
              </a:solidFill>
              <a:effectLst/>
              <a:latin typeface="+mn-lt"/>
              <a:ea typeface="+mn-ea"/>
              <a:cs typeface="+mn-cs"/>
            </a:endParaRPr>
          </a:p>
          <a:p>
            <a:pPr>
              <a:buNone/>
            </a:pPr>
            <a:endParaRPr lang="en-US" sz="1100" i="1" kern="1200" dirty="0">
              <a:solidFill>
                <a:schemeClr val="tx1"/>
              </a:solidFill>
              <a:effectLst/>
              <a:latin typeface="+mn-lt"/>
              <a:ea typeface="+mn-ea"/>
              <a:cs typeface="+mn-cs"/>
            </a:endParaRPr>
          </a:p>
          <a:p>
            <a:pPr>
              <a:buNone/>
            </a:pPr>
            <a:endParaRPr lang="en-US" sz="1100" i="1"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Click on the video icon on the right for the second video.  This one is all in English, but it does show an English and a Chinese home language (or heritage?) speaker as well as Spanish speakers. You can stop at 2:06. </a:t>
            </a:r>
          </a:p>
          <a:p>
            <a:pPr>
              <a:buNone/>
            </a:pPr>
            <a:r>
              <a:rPr lang="en-US" sz="1100" i="1" kern="1200" dirty="0">
                <a:solidFill>
                  <a:schemeClr val="tx1"/>
                </a:solidFill>
                <a:effectLst/>
                <a:latin typeface="+mn-lt"/>
                <a:ea typeface="+mn-ea"/>
                <a:cs typeface="+mn-cs"/>
              </a:rPr>
              <a:t>https://www.youtube.com/watch?v=8uBStCM9Fw8</a:t>
            </a:r>
          </a:p>
          <a:p>
            <a:pPr>
              <a:buNone/>
            </a:pPr>
            <a:endParaRPr lang="en-US" sz="1100"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It's unfortunate that most of these students are Spanish home language speakers.  You should add that many seals have been awarded to English speaking students who have learned Spanish (and other languages) as a second language.</a:t>
            </a:r>
            <a:endParaRPr lang="en-US" sz="11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70119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6529C17-051B-4EAF-85C7-9865EAA2BA8E}" type="slidenum">
              <a:rPr lang="en-US" smtClean="0"/>
              <a:t>23</a:t>
            </a:fld>
            <a:endParaRPr lang="en-US"/>
          </a:p>
        </p:txBody>
      </p:sp>
    </p:spTree>
    <p:extLst>
      <p:ext uri="{BB962C8B-B14F-4D97-AF65-F5344CB8AC3E}">
        <p14:creationId xmlns:p14="http://schemas.microsoft.com/office/powerpoint/2010/main" val="3010320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3147164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panose="020F0502020204030204" pitchFamily="34" charset="0"/>
              </a:rPr>
              <a:t>Cuando los estudiantes ven que sus padres valoran su idioma y cultura, es más probable que ellos adopten esos valores para sí mismos y estén más motivados para utilizar el español y continuar en el programa DLI hasta el 12º grado.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i="1" dirty="0"/>
              <a:t>Take a few minutes to elicit some suggestions for how Spanish language speakers can use their language outside the classroom.</a:t>
            </a:r>
          </a:p>
        </p:txBody>
      </p:sp>
      <p:sp>
        <p:nvSpPr>
          <p:cNvPr id="4" name="Slide Number Placeholder 3"/>
          <p:cNvSpPr>
            <a:spLocks noGrp="1"/>
          </p:cNvSpPr>
          <p:nvPr>
            <p:ph type="sldNum" sz="quarter" idx="5"/>
          </p:nvPr>
        </p:nvSpPr>
        <p:spPr/>
        <p:txBody>
          <a:bodyPr/>
          <a:lstStyle/>
          <a:p>
            <a:fld id="{A565690D-B0C3-4BAB-A587-3EA5670B7A08}" type="slidenum">
              <a:rPr lang="en-US" smtClean="0"/>
              <a:t>25</a:t>
            </a:fld>
            <a:endParaRPr lang="en-US"/>
          </a:p>
        </p:txBody>
      </p:sp>
    </p:spTree>
    <p:extLst>
      <p:ext uri="{BB962C8B-B14F-4D97-AF65-F5344CB8AC3E}">
        <p14:creationId xmlns:p14="http://schemas.microsoft.com/office/powerpoint/2010/main" val="1166588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panose="020F0502020204030204" pitchFamily="34" charset="0"/>
                <a:ea typeface="Calibri" panose="020F0502020204030204" pitchFamily="34" charset="0"/>
                <a:cs typeface="Times New Roman" panose="02020603050405020304" pitchFamily="18" charset="0"/>
              </a:rPr>
              <a:t>Los estudiantes entre más usen su idioma en contextos culturalmente auténticos,  más verán un futuro para ellos como bilingües y más motivados estarán para continuar estudios avanzados de idiomas en educación superior.</a:t>
            </a:r>
            <a:endParaRPr lang="en-US" sz="1200" dirty="0">
              <a:latin typeface="Calibri" panose="020F0502020204030204" pitchFamily="34" charset="0"/>
            </a:endParaRPr>
          </a:p>
          <a:p>
            <a:endParaRPr lang="en-US" i="1" dirty="0"/>
          </a:p>
          <a:p>
            <a:r>
              <a:rPr lang="en-US" i="1" dirty="0"/>
              <a:t>Take a few moments to elicit some suggestions for how English home language speakers can develop their Spanish outside the classroom.</a:t>
            </a:r>
          </a:p>
        </p:txBody>
      </p:sp>
      <p:sp>
        <p:nvSpPr>
          <p:cNvPr id="4" name="Slide Number Placeholder 3"/>
          <p:cNvSpPr>
            <a:spLocks noGrp="1"/>
          </p:cNvSpPr>
          <p:nvPr>
            <p:ph type="sldNum" sz="quarter" idx="5"/>
          </p:nvPr>
        </p:nvSpPr>
        <p:spPr/>
        <p:txBody>
          <a:bodyPr/>
          <a:lstStyle/>
          <a:p>
            <a:fld id="{A565690D-B0C3-4BAB-A587-3EA5670B7A08}" type="slidenum">
              <a:rPr lang="en-US" smtClean="0"/>
              <a:t>26</a:t>
            </a:fld>
            <a:endParaRPr lang="en-US"/>
          </a:p>
        </p:txBody>
      </p:sp>
    </p:spTree>
    <p:extLst>
      <p:ext uri="{BB962C8B-B14F-4D97-AF65-F5344CB8AC3E}">
        <p14:creationId xmlns:p14="http://schemas.microsoft.com/office/powerpoint/2010/main" val="78397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800"/>
              </a:spcAft>
            </a:pPr>
            <a:r>
              <a:rPr lang="en-US" sz="1200" i="1" dirty="0">
                <a:ea typeface="Calibri" panose="020F0502020204030204" pitchFamily="34" charset="0"/>
                <a:cs typeface="Calibri" panose="020F0502020204030204" pitchFamily="34" charset="0"/>
              </a:rPr>
              <a:t>Using index cards, participants write down how they think their child would respond and,  on the back side, one thing they can do to encourage and motivate their child to stick with DLI through high school.</a:t>
            </a:r>
            <a:r>
              <a:rPr lang="en-US" sz="1200" i="1" dirty="0">
                <a:effectLst/>
                <a:ea typeface="Calibri" panose="020F0502020204030204" pitchFamily="34" charset="0"/>
                <a:cs typeface="Times New Roman" panose="02020603050405020304" pitchFamily="18" charset="0"/>
              </a:rPr>
              <a:t>   Share out a few ideas.</a:t>
            </a: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27</a:t>
            </a:fld>
            <a:endParaRPr lang="en-US"/>
          </a:p>
        </p:txBody>
      </p:sp>
    </p:spTree>
    <p:extLst>
      <p:ext uri="{BB962C8B-B14F-4D97-AF65-F5344CB8AC3E}">
        <p14:creationId xmlns:p14="http://schemas.microsoft.com/office/powerpoint/2010/main" val="2415425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28</a:t>
            </a:fld>
            <a:endParaRPr lang="en-US"/>
          </a:p>
        </p:txBody>
      </p:sp>
    </p:spTree>
    <p:extLst>
      <p:ext uri="{BB962C8B-B14F-4D97-AF65-F5344CB8AC3E}">
        <p14:creationId xmlns:p14="http://schemas.microsoft.com/office/powerpoint/2010/main" val="1572533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s-ES" sz="1100" kern="1200" dirty="0">
                <a:solidFill>
                  <a:schemeClr val="tx1"/>
                </a:solidFill>
                <a:effectLst/>
                <a:latin typeface="+mn-lt"/>
                <a:ea typeface="+mn-ea"/>
                <a:cs typeface="+mn-cs"/>
              </a:rPr>
              <a:t>Una experiencia K-12 en un programa DLI no es suficiente para adquirir el nivel de aptitud que se necesita en la mayoría de las carreras demandantes, tales como médico o abogado bilingüe, pero coloca a su hijo en un camino muy sólido hacia ese objetivo de gran aptitud. Virtualmente todos los estudiantes que se inscriben desde muy temprana edad in programas de inmersión tienen éxito para alcanzar niveles de aptitud intermedios del ACTFL al finalizar la preparatoria. En estos niveles, los alumnos tienen la capacidad de manejar satisfactoriamente conversaciones cotidianas en el lenguaje seleccionado. Muchos alumnos de inmersión, de hecho, alcanzan el nivel avanzado de dominio en </a:t>
            </a:r>
            <a:r>
              <a:rPr lang="es-ES" sz="1100" b="1" kern="1200" dirty="0">
                <a:solidFill>
                  <a:schemeClr val="tx1"/>
                </a:solidFill>
                <a:effectLst/>
                <a:latin typeface="+mn-lt"/>
                <a:ea typeface="+mn-ea"/>
                <a:cs typeface="+mn-cs"/>
              </a:rPr>
              <a:t>el 12avo grado</a:t>
            </a:r>
            <a:r>
              <a:rPr lang="es-ES" sz="1100" kern="1200" dirty="0">
                <a:solidFill>
                  <a:schemeClr val="tx1"/>
                </a:solidFill>
                <a:effectLst/>
                <a:latin typeface="+mn-lt"/>
                <a:ea typeface="+mn-ea"/>
                <a:cs typeface="+mn-cs"/>
              </a:rPr>
              <a:t>. </a:t>
            </a:r>
            <a:r>
              <a:rPr lang="es-ES" sz="1100" i="1" kern="1200" dirty="0">
                <a:solidFill>
                  <a:schemeClr val="tx1"/>
                </a:solidFill>
                <a:effectLst/>
                <a:latin typeface="+mn-lt"/>
                <a:ea typeface="+mn-ea"/>
                <a:cs typeface="+mn-cs"/>
              </a:rPr>
              <a:t>(Enfatice en el 12avo grado). </a:t>
            </a:r>
            <a:r>
              <a:rPr lang="es-ES" dirty="0"/>
              <a:t>Este gráfico muestra algunas carreras tradicionales para bilingües. Habrá muchas otras carreras para los bilingües en el futuro que no existen hoy.</a:t>
            </a:r>
            <a:endParaRPr lang="es-ES" sz="1100" i="1" kern="1200" dirty="0">
              <a:solidFill>
                <a:schemeClr val="tx1"/>
              </a:solidFill>
              <a:effectLst/>
              <a:latin typeface="+mn-lt"/>
              <a:ea typeface="+mn-ea"/>
              <a:cs typeface="+mn-cs"/>
            </a:endParaRPr>
          </a:p>
          <a:p>
            <a:pPr marL="0" indent="0">
              <a:buNone/>
            </a:pPr>
            <a:endParaRPr lang="es-ES" sz="11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12096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After reading bullet points add</a:t>
            </a:r>
            <a:r>
              <a:rPr lang="is-IS" i="1" dirty="0"/>
              <a:t>…</a:t>
            </a:r>
            <a:endParaRPr lang="en-US" i="1" dirty="0"/>
          </a:p>
          <a:p>
            <a:pPr>
              <a:buNone/>
            </a:pPr>
            <a:endParaRPr lang="en-US" baseline="0" dirty="0"/>
          </a:p>
          <a:p>
            <a:pPr>
              <a:buNone/>
            </a:pPr>
            <a:r>
              <a:rPr lang="es-MX" sz="1200" kern="1200" dirty="0">
                <a:solidFill>
                  <a:schemeClr val="tx1"/>
                </a:solidFill>
                <a:effectLst/>
                <a:ea typeface="+mn-ea"/>
                <a:cs typeface="+mn-cs"/>
              </a:rPr>
              <a:t>De hecho, una investigación en Bélgica encontró que los bilingües equilibrados (o sea, con competencias similares en los dos idiomas) ganan aproximadamente $5,200 más cada año que los monolingües al principio de sus carreras. Encontraron los mismos resultados para distintos idiomas. Así que si una persona pierde la lengua materna hay una pérdida sustancial de ganancias con el tiempo.</a:t>
            </a:r>
            <a:endParaRPr lang="en-US" dirty="0"/>
          </a:p>
        </p:txBody>
      </p:sp>
    </p:spTree>
    <p:extLst>
      <p:ext uri="{BB962C8B-B14F-4D97-AF65-F5344CB8AC3E}">
        <p14:creationId xmlns:p14="http://schemas.microsoft.com/office/powerpoint/2010/main" val="132387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Calibri" panose="020F0502020204030204" pitchFamily="34" charset="0"/>
                <a:ea typeface="+mn-ea"/>
                <a:cs typeface="+mn-cs"/>
              </a:rPr>
              <a:t>Reintroduce yourself.  Encourage participants to sit with new people tonight.  Make sure they are sitting in mixed language groups with at least one bilingual at each table who can give linguistic support as needed.</a:t>
            </a:r>
            <a:r>
              <a:rPr lang="en-US" sz="1200" b="1" i="1" kern="1200" dirty="0">
                <a:solidFill>
                  <a:schemeClr val="tx1"/>
                </a:solidFill>
                <a:effectLst/>
                <a:latin typeface="Calibri" panose="020F0502020204030204" pitchFamily="34" charset="0"/>
                <a:ea typeface="+mn-ea"/>
                <a:cs typeface="+mn-cs"/>
              </a:rPr>
              <a:t> </a:t>
            </a:r>
            <a:endParaRPr lang="en-US" sz="1400" i="1" dirty="0"/>
          </a:p>
          <a:p>
            <a:pPr>
              <a:buNone/>
            </a:pPr>
            <a:r>
              <a:rPr lang="en-US" i="1" dirty="0"/>
              <a:t>.</a:t>
            </a:r>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ea typeface="+mn-ea"/>
                <a:cs typeface="+mn-cs"/>
              </a:rPr>
              <a:t>Esta actividad le ayudará a hacer la conexión entre competencia lingüística y carreras actuales.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ea typeface="+mn-ea"/>
                <a:cs typeface="+mn-cs"/>
              </a:rPr>
              <a:t>Cinco recién graduados de educación superior están asistiendo a una Feria del Trabajo. Todos asistieron a programas DLI de niños y adolescentes. ¿Podrías relacionarlos con las posibilidades de sus futuras carreras? </a:t>
            </a:r>
            <a:endParaRPr lang="en-US" sz="1200" kern="1200" dirty="0">
              <a:solidFill>
                <a:schemeClr val="tx1"/>
              </a:solidFill>
              <a:effectLst/>
              <a:ea typeface="+mn-ea"/>
              <a:cs typeface="+mn-cs"/>
            </a:endParaRPr>
          </a:p>
          <a:p>
            <a:pPr>
              <a:buNone/>
            </a:pPr>
            <a:r>
              <a:rPr lang="en-US" i="1" dirty="0"/>
              <a:t>Descriptions of each graduate are included in the session handout.  Introduce each of the five job seekers by reading the first three columns of slides 34-38.  Participants will read the fourth column at</a:t>
            </a:r>
            <a:r>
              <a:rPr lang="en-US" i="1" baseline="0" dirty="0"/>
              <a:t> their table, then</a:t>
            </a:r>
            <a:r>
              <a:rPr lang="en-US" i="1" dirty="0"/>
              <a:t> try to put the five candidates in order according to their language proficiency.  This will be based on language spoken at home, formal schooling, other language experiences and the description of their proficiency.  When they have ordered</a:t>
            </a:r>
            <a:r>
              <a:rPr lang="en-US" i="1" baseline="0" dirty="0"/>
              <a:t> the five from highest to lowest proficiency, show</a:t>
            </a:r>
            <a:r>
              <a:rPr lang="en-US" i="1" dirty="0"/>
              <a:t> slide</a:t>
            </a:r>
            <a:r>
              <a:rPr lang="en-US" i="1" baseline="0" dirty="0"/>
              <a:t> 39. </a:t>
            </a:r>
            <a:endParaRPr lang="en-US" i="1" dirty="0"/>
          </a:p>
          <a:p>
            <a:pPr>
              <a:buNone/>
            </a:pPr>
            <a:endParaRPr lang="en-US" i="0" dirty="0"/>
          </a:p>
        </p:txBody>
      </p:sp>
    </p:spTree>
    <p:extLst>
      <p:ext uri="{BB962C8B-B14F-4D97-AF65-F5344CB8AC3E}">
        <p14:creationId xmlns:p14="http://schemas.microsoft.com/office/powerpoint/2010/main" val="290830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2757355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768504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dirty="0"/>
          </a:p>
        </p:txBody>
      </p:sp>
    </p:spTree>
    <p:extLst>
      <p:ext uri="{BB962C8B-B14F-4D97-AF65-F5344CB8AC3E}">
        <p14:creationId xmlns:p14="http://schemas.microsoft.com/office/powerpoint/2010/main" val="2757355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dirty="0"/>
          </a:p>
        </p:txBody>
      </p:sp>
    </p:spTree>
    <p:extLst>
      <p:ext uri="{BB962C8B-B14F-4D97-AF65-F5344CB8AC3E}">
        <p14:creationId xmlns:p14="http://schemas.microsoft.com/office/powerpoint/2010/main" val="1121463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0" dirty="0"/>
          </a:p>
        </p:txBody>
      </p:sp>
    </p:spTree>
    <p:extLst>
      <p:ext uri="{BB962C8B-B14F-4D97-AF65-F5344CB8AC3E}">
        <p14:creationId xmlns:p14="http://schemas.microsoft.com/office/powerpoint/2010/main" val="2757355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i="1" dirty="0"/>
              <a:t>Debrief placement of candidates by pointing out: </a:t>
            </a:r>
          </a:p>
          <a:p>
            <a:r>
              <a:rPr lang="es-ES" sz="1200" kern="1200" dirty="0">
                <a:solidFill>
                  <a:schemeClr val="tx1"/>
                </a:solidFill>
                <a:effectLst/>
                <a:ea typeface="+mn-ea"/>
                <a:cs typeface="+mn-cs"/>
              </a:rPr>
              <a:t>Hablantes de lengua materna español como Manuel quien, en casa, sigue hablando español, pasa períodos largos de tiempo en un ambiente de español y continúa sus estudios superiores en español tienen una alta probabilidad de alcanzar niveles altos de dominio del idioma. </a:t>
            </a:r>
            <a:endParaRPr lang="en-US" sz="1200" kern="1200" dirty="0">
              <a:solidFill>
                <a:schemeClr val="tx1"/>
              </a:solidFill>
              <a:effectLst/>
              <a:ea typeface="+mn-ea"/>
              <a:cs typeface="+mn-cs"/>
            </a:endParaRPr>
          </a:p>
          <a:p>
            <a:r>
              <a:rPr lang="es-ES" sz="1200" kern="1200" dirty="0">
                <a:solidFill>
                  <a:schemeClr val="tx1"/>
                </a:solidFill>
                <a:effectLst/>
                <a:ea typeface="+mn-ea"/>
                <a:cs typeface="+mn-cs"/>
              </a:rPr>
              <a:t>Hablantes de inglés, como Maya, necesitan cuatro años de español avanzado en estudios superiores y una estancia prolongada en un país de habla española si quieren alcanzar niveles altos de dominio del idioma y conocimientos culturales para una carrera bilingüe.</a:t>
            </a:r>
            <a:endParaRPr lang="en-US" sz="1200" kern="1200" dirty="0">
              <a:solidFill>
                <a:schemeClr val="tx1"/>
              </a:solidFill>
              <a:effectLst/>
              <a:ea typeface="+mn-ea"/>
              <a:cs typeface="+mn-cs"/>
            </a:endParaRPr>
          </a:p>
          <a:p>
            <a:r>
              <a:rPr lang="es-ES" sz="1200" kern="1200" dirty="0">
                <a:solidFill>
                  <a:schemeClr val="tx1"/>
                </a:solidFill>
                <a:effectLst/>
                <a:ea typeface="+mn-ea"/>
                <a:cs typeface="+mn-cs"/>
              </a:rPr>
              <a:t>Estudiantes, como María, podrían tener habilidades en el habla, pero todavía necesitan estudios avanzados del idioma en estudios superiores para obtener las habilidades académicas necesarias en idioma y escritura que se requieren en carreras de niveles más altos.</a:t>
            </a:r>
            <a:endParaRPr lang="en-US" sz="1200" kern="1200" dirty="0">
              <a:solidFill>
                <a:schemeClr val="tx1"/>
              </a:solidFill>
              <a:effectLst/>
              <a:ea typeface="+mn-ea"/>
              <a:cs typeface="+mn-cs"/>
            </a:endParaRPr>
          </a:p>
          <a:p>
            <a:r>
              <a:rPr lang="es-ES" sz="1200" kern="1200" dirty="0">
                <a:solidFill>
                  <a:schemeClr val="tx1"/>
                </a:solidFill>
                <a:effectLst/>
                <a:ea typeface="+mn-ea"/>
                <a:cs typeface="+mn-cs"/>
              </a:rPr>
              <a:t>Estudiantes de nivel Intermedio-Medio, como Jessica, podrían tener la capacidad de expresarse oralmente si la tarea asignada no es demasiada compleja, pero están limitados en el uso del idioma y su nivel tendría baja capacidad de aceptación </a:t>
            </a:r>
            <a:r>
              <a:rPr lang="es-ES" sz="1200" b="0" kern="1200" dirty="0">
                <a:solidFill>
                  <a:srgbClr val="FF0000"/>
                </a:solidFill>
                <a:effectLst/>
                <a:ea typeface="+mn-ea"/>
                <a:cs typeface="+mn-cs"/>
              </a:rPr>
              <a:t>(y menos oportunidades de empleo bilingüe)</a:t>
            </a:r>
            <a:r>
              <a:rPr lang="es-ES" sz="1200" b="0" kern="1200" dirty="0">
                <a:solidFill>
                  <a:schemeClr val="tx1"/>
                </a:solidFill>
                <a:effectLst/>
                <a:ea typeface="+mn-ea"/>
                <a:cs typeface="+mn-cs"/>
              </a:rPr>
              <a:t>.</a:t>
            </a:r>
            <a:endParaRPr lang="en-US" sz="1200" b="0" kern="1200" dirty="0">
              <a:solidFill>
                <a:schemeClr val="tx1"/>
              </a:solidFill>
              <a:effectLst/>
              <a:ea typeface="+mn-ea"/>
              <a:cs typeface="+mn-cs"/>
            </a:endParaRPr>
          </a:p>
          <a:p>
            <a:r>
              <a:rPr lang="es-ES" sz="1200" kern="1200" dirty="0">
                <a:solidFill>
                  <a:schemeClr val="tx1"/>
                </a:solidFill>
                <a:effectLst/>
                <a:ea typeface="+mn-ea"/>
                <a:cs typeface="+mn-cs"/>
              </a:rPr>
              <a:t>Estudiantes como Peter, ¡no tienen suerte! Permanecer en el programa durante la preparatoria es el requerimiento mínimo, aún para empleos de nivel bajo.</a:t>
            </a:r>
            <a:endParaRPr lang="en-US" sz="1200" kern="1200" dirty="0">
              <a:solidFill>
                <a:schemeClr val="tx1"/>
              </a:solidFill>
              <a:effectLst/>
              <a:ea typeface="+mn-ea"/>
              <a:cs typeface="+mn-cs"/>
            </a:endParaRPr>
          </a:p>
          <a:p>
            <a:r>
              <a:rPr lang="es-ES" sz="1200" kern="1200" dirty="0">
                <a:solidFill>
                  <a:schemeClr val="tx1"/>
                </a:solidFill>
                <a:effectLst/>
                <a:ea typeface="+mn-ea"/>
                <a:cs typeface="+mn-cs"/>
              </a:rPr>
              <a:t>Todos los candidatos pueden mejorar sus habilidades utilizando el idioma diariamente en casa, en el trabajo, viajando, leyendo o viendo TV o películas en español, etc. Pero si no hacen nada para mantener y continuar desarrollando su habilidades del lenguaje durante sus cuatro años de estudios superiores, la mayoría del dominio ganado durante la educación DLI desde preescolar hasta el 12º grado la perderán cuando ya estén por iniciar su vida laboral. </a:t>
            </a:r>
            <a:endParaRPr lang="en-US" sz="12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pPr/>
              <a:t>37</a:t>
            </a:fld>
            <a:endParaRPr lang="en-US" dirty="0"/>
          </a:p>
        </p:txBody>
      </p:sp>
    </p:spTree>
    <p:extLst>
      <p:ext uri="{BB962C8B-B14F-4D97-AF65-F5344CB8AC3E}">
        <p14:creationId xmlns:p14="http://schemas.microsoft.com/office/powerpoint/2010/main" val="909071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Ask parents to write down one goal – one thing they will do, starting now, to help their child prepare for college and a career as a bilingual.  Share out some ideas.</a:t>
            </a:r>
          </a:p>
        </p:txBody>
      </p:sp>
      <p:sp>
        <p:nvSpPr>
          <p:cNvPr id="4" name="Slide Number Placeholder 3"/>
          <p:cNvSpPr>
            <a:spLocks noGrp="1"/>
          </p:cNvSpPr>
          <p:nvPr>
            <p:ph type="sldNum" sz="quarter" idx="5"/>
          </p:nvPr>
        </p:nvSpPr>
        <p:spPr/>
        <p:txBody>
          <a:bodyPr/>
          <a:lstStyle/>
          <a:p>
            <a:fld id="{A565690D-B0C3-4BAB-A587-3EA5670B7A08}" type="slidenum">
              <a:rPr lang="en-US" smtClean="0"/>
              <a:t>38</a:t>
            </a:fld>
            <a:endParaRPr lang="en-US"/>
          </a:p>
        </p:txBody>
      </p:sp>
    </p:spTree>
    <p:extLst>
      <p:ext uri="{BB962C8B-B14F-4D97-AF65-F5344CB8AC3E}">
        <p14:creationId xmlns:p14="http://schemas.microsoft.com/office/powerpoint/2010/main" val="2788591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Distribute</a:t>
            </a:r>
            <a:r>
              <a:rPr lang="en-US" i="1" baseline="0" dirty="0"/>
              <a:t> surveys, have them write responses. Tell them you’ll ask for the surveys when they leave. If individuals are not comfortable writing, facilitators can have them share their responses orally while facilitator writes for them.</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pPr/>
              <a:t>40</a:t>
            </a:fld>
            <a:endParaRPr lang="en-US" dirty="0"/>
          </a:p>
        </p:txBody>
      </p:sp>
    </p:spTree>
    <p:extLst>
      <p:ext uri="{BB962C8B-B14F-4D97-AF65-F5344CB8AC3E}">
        <p14:creationId xmlns:p14="http://schemas.microsoft.com/office/powerpoint/2010/main" val="365389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5"/>
          </p:nvPr>
        </p:nvSpPr>
        <p:spPr/>
        <p:txBody>
          <a:bodyPr/>
          <a:lstStyle/>
          <a:p>
            <a:fld id="{26529C17-051B-4EAF-85C7-9865EAA2BA8E}" type="slidenum">
              <a:rPr lang="en-US" smtClean="0"/>
              <a:t>4</a:t>
            </a:fld>
            <a:endParaRPr lang="en-US"/>
          </a:p>
        </p:txBody>
      </p:sp>
    </p:spTree>
    <p:extLst>
      <p:ext uri="{BB962C8B-B14F-4D97-AF65-F5344CB8AC3E}">
        <p14:creationId xmlns:p14="http://schemas.microsoft.com/office/powerpoint/2010/main" val="1144224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0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ea typeface="+mn-ea"/>
                <a:cs typeface="+mn-cs"/>
              </a:rPr>
              <a:t>La participación de los padres en cualquier nivel de un programa DLI puede ser desafiante. Para hablantes de español, hay que superar con frecuencia barreras lingüísticas y culturales, mientras que los hablantes de inglés están inseguros de su desempeño si no hablan español. Sin embargo, en la primaria, las familias normalmente apoyan con tareas, toman su almuerzo en la escuela, son voluntarios como tutores de lectura, facilitan la comunicación entre padres y maestro(a), son acompañantes de excursión o apoyan en el salón de clases. La participación en nivel secundaria, sin embargo, se ve muy diferente.</a:t>
            </a:r>
            <a:endParaRPr lang="en-US" sz="1400" baseline="0" dirty="0"/>
          </a:p>
        </p:txBody>
      </p:sp>
      <p:sp>
        <p:nvSpPr>
          <p:cNvPr id="4" name="Slide Number Placeholder 3"/>
          <p:cNvSpPr>
            <a:spLocks noGrp="1"/>
          </p:cNvSpPr>
          <p:nvPr>
            <p:ph type="sldNum" sz="quarter" idx="5"/>
          </p:nvPr>
        </p:nvSpPr>
        <p:spPr/>
        <p:txBody>
          <a:bodyPr/>
          <a:lstStyle/>
          <a:p>
            <a:fld id="{A565690D-B0C3-4BAB-A587-3EA5670B7A08}" type="slidenum">
              <a:rPr lang="en-US" smtClean="0"/>
              <a:t>5</a:t>
            </a:fld>
            <a:endParaRPr lang="en-US"/>
          </a:p>
        </p:txBody>
      </p:sp>
    </p:spTree>
    <p:extLst>
      <p:ext uri="{BB962C8B-B14F-4D97-AF65-F5344CB8AC3E}">
        <p14:creationId xmlns:p14="http://schemas.microsoft.com/office/powerpoint/2010/main" val="341443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Este tipo de apoyo puede ser abrumador, especialmente para familias que no han pasado ellas mismas por la preparación de exámenes y el proceso de planeación de universidad. </a:t>
            </a:r>
            <a:endParaRPr lang="en-US" sz="12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6</a:t>
            </a:fld>
            <a:endParaRPr lang="en-US"/>
          </a:p>
        </p:txBody>
      </p:sp>
    </p:spTree>
    <p:extLst>
      <p:ext uri="{BB962C8B-B14F-4D97-AF65-F5344CB8AC3E}">
        <p14:creationId xmlns:p14="http://schemas.microsoft.com/office/powerpoint/2010/main" val="3285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a typeface="Calibri" panose="020F0502020204030204" pitchFamily="34" charset="0"/>
                <a:cs typeface="Calibri" panose="020F0502020204030204" pitchFamily="34" charset="0"/>
              </a:rPr>
              <a:t>Using index cards, participants write down one challenge they have faced or are facing when it comes to helping/guiding/supporting their child in middle or high school.  Have them share what they wrote at their table.  </a:t>
            </a:r>
            <a:r>
              <a:rPr lang="en-US" sz="1200" i="1" kern="1200" dirty="0">
                <a:solidFill>
                  <a:schemeClr val="tx1"/>
                </a:solidFill>
                <a:effectLst/>
                <a:ea typeface="+mn-ea"/>
                <a:cs typeface="+mn-cs"/>
              </a:rPr>
              <a:t>Whole group:  Ask tables if there were any similar challenges discussed.  Then share out 2 or 3 examples of challenges and possible solutions.  If, for example, parents say they don’t understand the college admissions process, be prepared to tell them where they could go for help.  (Just as for Objective 1, you can probably anticipate some of the challenges that will be mentioned, so it would be a good idea to have a district-specific FAQ sheet to hand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7</a:t>
            </a:fld>
            <a:endParaRPr lang="en-US"/>
          </a:p>
        </p:txBody>
      </p:sp>
    </p:spTree>
    <p:extLst>
      <p:ext uri="{BB962C8B-B14F-4D97-AF65-F5344CB8AC3E}">
        <p14:creationId xmlns:p14="http://schemas.microsoft.com/office/powerpoint/2010/main" val="386307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ea typeface="+mn-ea"/>
                <a:cs typeface="+mn-cs"/>
              </a:rPr>
              <a:t>Enfatizar:</a:t>
            </a:r>
            <a:r>
              <a:rPr lang="es-ES" sz="1200" kern="1200" dirty="0">
                <a:solidFill>
                  <a:schemeClr val="tx1"/>
                </a:solidFill>
                <a:effectLst/>
                <a:ea typeface="+mn-ea"/>
                <a:cs typeface="+mn-cs"/>
              </a:rPr>
              <a:t> Los primeros cuatro puntos son cosas que todos los padres pueden hacer, ahora mismo.</a:t>
            </a:r>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8</a:t>
            </a:fld>
            <a:endParaRPr lang="en-US"/>
          </a:p>
        </p:txBody>
      </p:sp>
    </p:spTree>
    <p:extLst>
      <p:ext uri="{BB962C8B-B14F-4D97-AF65-F5344CB8AC3E}">
        <p14:creationId xmlns:p14="http://schemas.microsoft.com/office/powerpoint/2010/main" val="127912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i="1" kern="1200" dirty="0">
                <a:solidFill>
                  <a:schemeClr val="tx1"/>
                </a:solidFill>
                <a:effectLst/>
                <a:ea typeface="+mn-ea"/>
                <a:cs typeface="+mn-cs"/>
              </a:rPr>
              <a:t>Explicar: </a:t>
            </a:r>
            <a:r>
              <a:rPr lang="es-ES" sz="1200" kern="1200" dirty="0">
                <a:solidFill>
                  <a:schemeClr val="tx1"/>
                </a:solidFill>
                <a:effectLst/>
                <a:ea typeface="+mn-ea"/>
                <a:cs typeface="+mn-cs"/>
              </a:rPr>
              <a:t>Un semestre GPA es un promedio de calificaciones que el alumno recibe en un semestre cursado. Un GPA acumulable es un promedio de las calificaciones que un alumno habrá recibido de todos los cursos durante la preparatoria.</a:t>
            </a:r>
            <a:endParaRPr lang="en-US" sz="1200" kern="1200" dirty="0">
              <a:solidFill>
                <a:schemeClr val="tx1"/>
              </a:solidFill>
              <a:effectLst/>
              <a:ea typeface="+mn-ea"/>
              <a:cs typeface="+mn-cs"/>
            </a:endParaRPr>
          </a:p>
          <a:p>
            <a:r>
              <a:rPr lang="es-ES" sz="1200" kern="1200" dirty="0">
                <a:solidFill>
                  <a:schemeClr val="tx1"/>
                </a:solidFill>
                <a:effectLst/>
                <a:ea typeface="+mn-ea"/>
                <a:cs typeface="+mn-cs"/>
              </a:rPr>
              <a:t>Es importante que usted motive a su hijo(a) para que se inscriba en clases de matemáticas avanzadas y en cursos para créditos universitarios. Hay muchas formas para que los estudiantes puedan ganar créditos en preparatoria y universidad al mismo tiempo.</a:t>
            </a:r>
            <a:endParaRPr lang="en-US" dirty="0"/>
          </a:p>
        </p:txBody>
      </p:sp>
      <p:sp>
        <p:nvSpPr>
          <p:cNvPr id="4" name="Slide Number Placeholder 3"/>
          <p:cNvSpPr>
            <a:spLocks noGrp="1"/>
          </p:cNvSpPr>
          <p:nvPr>
            <p:ph type="sldNum" sz="quarter" idx="5"/>
          </p:nvPr>
        </p:nvSpPr>
        <p:spPr/>
        <p:txBody>
          <a:bodyPr/>
          <a:lstStyle/>
          <a:p>
            <a:fld id="{A565690D-B0C3-4BAB-A587-3EA5670B7A08}" type="slidenum">
              <a:rPr lang="en-US" smtClean="0"/>
              <a:t>9</a:t>
            </a:fld>
            <a:endParaRPr lang="en-US"/>
          </a:p>
        </p:txBody>
      </p:sp>
    </p:spTree>
    <p:extLst>
      <p:ext uri="{BB962C8B-B14F-4D97-AF65-F5344CB8AC3E}">
        <p14:creationId xmlns:p14="http://schemas.microsoft.com/office/powerpoint/2010/main" val="276515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0991CC-78A1-453F-88AA-E6D459767784}"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8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065AAC-94E1-4F2D-B6B9-62FAAA257C96}"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387388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B700A-0261-43EC-ACC1-89BF6164CE19}"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282158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415600" y="521800"/>
            <a:ext cx="11360800" cy="834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11320333" y="6241345"/>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99455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A3A57-4F7A-4A93-9C2E-B01CE8AF2047}"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346997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A8A9B-B092-479B-B44C-FAD59E652371}" type="datetime1">
              <a:rPr lang="en-US" smtClean="0"/>
              <a:t>5/31/2021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E70-B3F6-4AC7-8377-301945A914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1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3E4A16-D7B5-4A32-868E-4438F3D0AC2B}" type="datetime1">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138900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2CC7B-D96A-4368-9C20-09983DE85D69}" type="datetime1">
              <a:rPr lang="en-US" smtClean="0"/>
              <a:t>5/31/2021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339129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4A2F4B-A3E4-4A71-BD44-395E64D3D1E5}" type="datetime1">
              <a:rPr lang="en-US" smtClean="0"/>
              <a:t>5/31/2021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237334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E3D63E-6366-43D5-B15D-3B1028ED9D2A}" type="datetime1">
              <a:rPr lang="en-US" smtClean="0"/>
              <a:t>5/31/2021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lvl1pPr>
              <a:defRPr sz="2000"/>
            </a:lvl1pPr>
          </a:lstStyle>
          <a:p>
            <a:fld id="{5ACA6E70-B3F6-4AC7-8377-301945A91482}" type="slidenum">
              <a:rPr lang="en-US" smtClean="0"/>
              <a:pPr/>
              <a:t>‹#›</a:t>
            </a:fld>
            <a:endParaRPr lang="en-US" dirty="0"/>
          </a:p>
        </p:txBody>
      </p:sp>
    </p:spTree>
    <p:extLst>
      <p:ext uri="{BB962C8B-B14F-4D97-AF65-F5344CB8AC3E}">
        <p14:creationId xmlns:p14="http://schemas.microsoft.com/office/powerpoint/2010/main" val="253957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1F6A266-E49C-4EC6-9520-C4A7855C8332}" type="datetime1">
              <a:rPr lang="en-US" smtClean="0"/>
              <a:t>5/31/2021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ACA6E70-B3F6-4AC7-8377-301945A91482}" type="slidenum">
              <a:rPr lang="en-US" smtClean="0"/>
              <a:t>‹#›</a:t>
            </a:fld>
            <a:endParaRPr lang="en-US"/>
          </a:p>
        </p:txBody>
      </p:sp>
    </p:spTree>
    <p:extLst>
      <p:ext uri="{BB962C8B-B14F-4D97-AF65-F5344CB8AC3E}">
        <p14:creationId xmlns:p14="http://schemas.microsoft.com/office/powerpoint/2010/main" val="291889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81CFFA-69F9-40F3-963B-3D423D83E187}" type="datetime1">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E70-B3F6-4AC7-8377-301945A91482}" type="slidenum">
              <a:rPr lang="en-US" smtClean="0"/>
              <a:t>‹#›</a:t>
            </a:fld>
            <a:endParaRPr lang="en-US"/>
          </a:p>
        </p:txBody>
      </p:sp>
    </p:spTree>
    <p:extLst>
      <p:ext uri="{BB962C8B-B14F-4D97-AF65-F5344CB8AC3E}">
        <p14:creationId xmlns:p14="http://schemas.microsoft.com/office/powerpoint/2010/main" val="193002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04EF6C-BE24-4F50-8CBD-4D2D4343F2E5}" type="datetime1">
              <a:rPr lang="en-US" smtClean="0"/>
              <a:t>5/31/2021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ACA6E70-B3F6-4AC7-8377-301945A9148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457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ohe.state.mn.us/dPg.cfm?pageID=106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ohe.state.mn.us/mPg.cfm?pageID=79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ohe.state.mn.us/mPg.cfm?pageID=79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ohe.state.mn.us/mPg.cfm?pageID=79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heglobalseal.com/ib-test-state-seal-of-biliteracy-resourc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collegeinhighschool.org/" TargetMode="External"/><Relationship Id="rId4" Type="http://schemas.openxmlformats.org/officeDocument/2006/relationships/hyperlink" Target="https://www.freepik.com/free-vector/university-student-cap-mortar-board-diploma_1311234.htm#page=1&amp;query=school%20success&amp;position=4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xDUVP1Jdrn0" TargetMode="External"/><Relationship Id="rId7" Type="http://schemas.openxmlformats.org/officeDocument/2006/relationships/hyperlink" Target="https://il01904869.schoolwires.net/Page/681"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s://www.youtube.com/watch?time_continue=2&amp;v=plSHKr9bpVI"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line.17qq.com/articles/wqssnfgsy_p3.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clipart-library.com/search2/?q=success#gsc.tab=1&amp;gsc.q=success&amp;gsc.page=5"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gif"/><Relationship Id="rId7" Type="http://schemas.openxmlformats.org/officeDocument/2006/relationships/image" Target="../media/image29.gi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28.gi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9.gif"/><Relationship Id="rId4" Type="http://schemas.openxmlformats.org/officeDocument/2006/relationships/image" Target="../media/image25.gif"/></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actfl.org/publications/guidelines-and-manuals/actfl-proficiency-guidelines-2012" TargetMode="External"/><Relationship Id="rId7" Type="http://schemas.openxmlformats.org/officeDocument/2006/relationships/hyperlink" Target="https://il01904869.schoolwires.net/Page/681"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www.collegeinhighschool.org/" TargetMode="External"/><Relationship Id="rId5" Type="http://schemas.openxmlformats.org/officeDocument/2006/relationships/hyperlink" Target="https://www.actfl.org/resources/ncssfl-actfl-can-do-statements" TargetMode="External"/><Relationship Id="rId4" Type="http://schemas.openxmlformats.org/officeDocument/2006/relationships/hyperlink" Target="https://www.actfl.org/sites/default/files/pdfs/TLE_pdf/OralProficiencyWorkplacePoster.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heglobalseal.com/ib-test-state-seal-of-biliteracy-resources" TargetMode="External"/><Relationship Id="rId7" Type="http://schemas.openxmlformats.org/officeDocument/2006/relationships/hyperlink" Target="https://www.ohe.state.mn.us/mPg.cfm?pageID=797" TargetMode="External"/><Relationship Id="rId2" Type="http://schemas.openxmlformats.org/officeDocument/2006/relationships/hyperlink" Target="https://sedl.org/connections/resources/rb/rb3-Secondary.pdf" TargetMode="External"/><Relationship Id="rId1" Type="http://schemas.openxmlformats.org/officeDocument/2006/relationships/slideLayout" Target="../slideLayouts/slideLayout7.xml"/><Relationship Id="rId6" Type="http://schemas.openxmlformats.org/officeDocument/2006/relationships/hyperlink" Target="https://www.ohe.state.mn.us/dPg.cfm?pageID=1068" TargetMode="External"/><Relationship Id="rId5" Type="http://schemas.openxmlformats.org/officeDocument/2006/relationships/hyperlink" Target="https://education.mn.gov/MDE/dse/stds/world/seals/index.htm" TargetMode="External"/><Relationship Id="rId4" Type="http://schemas.openxmlformats.org/officeDocument/2006/relationships/hyperlink" Target="https://www.thoughtco.com/foreign-language-requirement-college-admissions-78884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sedl.org/connections/resources/rb/rb3-Secondary.pdf" TargetMode="External"/><Relationship Id="rId4" Type="http://schemas.openxmlformats.org/officeDocument/2006/relationships/hyperlink" Target="https://www.pngitem.com/middle/iToiJmo_volunteer-clipart-hd-png-downloa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sedl.org/connections/resources/rb/rb3-Secondary.pdf" TargetMode="External"/><Relationship Id="rId4" Type="http://schemas.openxmlformats.org/officeDocument/2006/relationships/hyperlink" Target="https://www.freepik.com/premium-vector/confusion-uncertainty-doubt-concept_6762252.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sedl.org/connections/resources/rb/rb3-Secondary.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all-free-download.com/free-vector/download/learning-design-elements-colorful-objects-icons-cartoon-sketch_6844247.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 name="TextBox 5"/>
          <p:cNvSpPr txBox="1"/>
          <p:nvPr/>
        </p:nvSpPr>
        <p:spPr>
          <a:xfrm>
            <a:off x="1877597" y="3161046"/>
            <a:ext cx="184731" cy="995209"/>
          </a:xfrm>
          <a:prstGeom prst="rect">
            <a:avLst/>
          </a:prstGeom>
          <a:noFill/>
        </p:spPr>
        <p:txBody>
          <a:bodyPr wrap="none" rtlCol="0">
            <a:spAutoFit/>
          </a:bodyPr>
          <a:lstStyle/>
          <a:p>
            <a:endParaRPr lang="en-US" sz="5867" b="1" dirty="0">
              <a:solidFill>
                <a:srgbClr val="00B0F0"/>
              </a:solidFill>
              <a:latin typeface="Amienne" panose="04000508060000020003" pitchFamily="8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597" y="381000"/>
            <a:ext cx="8661400" cy="6477000"/>
          </a:xfrm>
          <a:prstGeom prst="rect">
            <a:avLst/>
          </a:prstGeom>
        </p:spPr>
      </p:pic>
      <p:sp>
        <p:nvSpPr>
          <p:cNvPr id="3" name="Slide Number Placeholder 2">
            <a:extLst>
              <a:ext uri="{FF2B5EF4-FFF2-40B4-BE49-F238E27FC236}">
                <a16:creationId xmlns:a16="http://schemas.microsoft.com/office/drawing/2014/main" id="{15A0A15A-782C-422F-B303-CE779934B2F6}"/>
              </a:ext>
            </a:extLst>
          </p:cNvPr>
          <p:cNvSpPr>
            <a:spLocks noGrp="1"/>
          </p:cNvSpPr>
          <p:nvPr>
            <p:ph type="sldNum" sz="quarter" idx="12"/>
          </p:nvPr>
        </p:nvSpPr>
        <p:spPr/>
        <p:txBody>
          <a:bodyPr/>
          <a:lstStyle/>
          <a:p>
            <a:fld id="{5ACA6E70-B3F6-4AC7-8377-301945A91482}" type="slidenum">
              <a:rPr lang="en-US" smtClean="0"/>
              <a:pPr/>
              <a:t>1</a:t>
            </a:fld>
            <a:endParaRPr lang="en-US" dirty="0"/>
          </a:p>
        </p:txBody>
      </p:sp>
    </p:spTree>
    <p:extLst>
      <p:ext uri="{BB962C8B-B14F-4D97-AF65-F5344CB8AC3E}">
        <p14:creationId xmlns:p14="http://schemas.microsoft.com/office/powerpoint/2010/main" val="238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6CC28-164C-44DA-9998-79E5FB854B10}"/>
              </a:ext>
            </a:extLst>
          </p:cNvPr>
          <p:cNvSpPr/>
          <p:nvPr/>
        </p:nvSpPr>
        <p:spPr>
          <a:xfrm>
            <a:off x="68827" y="483065"/>
            <a:ext cx="12123173" cy="5909310"/>
          </a:xfrm>
          <a:prstGeom prst="rect">
            <a:avLst/>
          </a:prstGeom>
        </p:spPr>
        <p:txBody>
          <a:bodyPr wrap="square">
            <a:spAutoFit/>
          </a:bodyPr>
          <a:lstStyle/>
          <a:p>
            <a:r>
              <a:rPr lang="es-ES" sz="2800" i="1" dirty="0">
                <a:latin typeface="Calibri" panose="020F0502020204030204" pitchFamily="34" charset="0"/>
              </a:rPr>
              <a:t>¿Cuáles son las opciones para los cursos de créditos universitarios en preparatoria?</a:t>
            </a:r>
            <a:endParaRPr lang="en-US" sz="2800" i="1" dirty="0">
              <a:latin typeface="Calibri" panose="020F0502020204030204" pitchFamily="34" charset="0"/>
            </a:endParaRPr>
          </a:p>
          <a:p>
            <a:endParaRPr lang="en-US" sz="2800" i="1" dirty="0">
              <a:latin typeface="Calibri" panose="020F0502020204030204" pitchFamily="34" charset="0"/>
            </a:endParaRPr>
          </a:p>
          <a:p>
            <a:pPr lvl="2"/>
            <a:r>
              <a:rPr lang="en-US" sz="2800" dirty="0">
                <a:latin typeface="Calibri" panose="020F0502020204030204" pitchFamily="34" charset="0"/>
              </a:rPr>
              <a:t>	      	</a:t>
            </a:r>
            <a:r>
              <a:rPr lang="en-US" sz="3200" b="1" dirty="0">
                <a:latin typeface="Calibri" panose="020F0502020204030204" pitchFamily="34" charset="0"/>
              </a:rPr>
              <a:t>El</a:t>
            </a:r>
            <a:r>
              <a:rPr lang="en-US" sz="3200" dirty="0">
                <a:latin typeface="Calibri" panose="020F0502020204030204" pitchFamily="34" charset="0"/>
              </a:rPr>
              <a:t>  </a:t>
            </a:r>
            <a:r>
              <a:rPr lang="es-ES" sz="3200" b="1" dirty="0">
                <a:latin typeface="Calibri" panose="020F0502020204030204" pitchFamily="34" charset="0"/>
              </a:rPr>
              <a:t>Programa de Ubicación Avanzada</a:t>
            </a:r>
          </a:p>
          <a:p>
            <a:pPr lvl="2"/>
            <a:endParaRPr lang="es-ES" sz="3200" b="1" dirty="0">
              <a:latin typeface="Calibri" panose="020F0502020204030204" pitchFamily="34" charset="0"/>
            </a:endParaRPr>
          </a:p>
          <a:p>
            <a:pPr lvl="2"/>
            <a:endParaRPr lang="en-US" sz="10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es una colaboración educativa entre escuelas secundarias, de educación superior y universidades;</a:t>
            </a:r>
            <a:br>
              <a:rPr lang="es-ES" sz="3200" dirty="0">
                <a:latin typeface="Calibri" panose="020F0502020204030204" pitchFamily="34" charset="0"/>
              </a:rPr>
            </a:br>
            <a:endParaRPr lang="en-US" sz="32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otorga a los estudiantes de preparatoria la oportunidad de tomar cursos de estudios superiores en un entorno de preparatoria</a:t>
            </a:r>
            <a:br>
              <a:rPr lang="es-ES" sz="3200" dirty="0">
                <a:latin typeface="Calibri" panose="020F0502020204030204" pitchFamily="34" charset="0"/>
              </a:rPr>
            </a:br>
            <a:endParaRPr lang="en-US" sz="3200" dirty="0">
              <a:latin typeface="Calibri" panose="020F0502020204030204" pitchFamily="34" charset="0"/>
            </a:endParaRPr>
          </a:p>
          <a:p>
            <a:pPr lvl="0"/>
            <a:endParaRPr lang="en-US" sz="2800" dirty="0">
              <a:latin typeface="Calibri" panose="020F0502020204030204" pitchFamily="34" charset="0"/>
            </a:endParaRPr>
          </a:p>
          <a:p>
            <a:pPr lvl="0">
              <a:spcBef>
                <a:spcPts val="0"/>
              </a:spcBef>
              <a:buNone/>
            </a:pPr>
            <a:endParaRPr lang="en" sz="2800" i="1" dirty="0">
              <a:latin typeface="Calibri" panose="020F0502020204030204" pitchFamily="34" charset="0"/>
            </a:endParaRPr>
          </a:p>
        </p:txBody>
      </p:sp>
      <p:sp>
        <p:nvSpPr>
          <p:cNvPr id="5" name="TextBox 4">
            <a:extLst>
              <a:ext uri="{FF2B5EF4-FFF2-40B4-BE49-F238E27FC236}">
                <a16:creationId xmlns:a16="http://schemas.microsoft.com/office/drawing/2014/main" id="{D3A8B840-8F29-497F-B7FE-9627DB5FD8ED}"/>
              </a:ext>
            </a:extLst>
          </p:cNvPr>
          <p:cNvSpPr txBox="1"/>
          <p:nvPr/>
        </p:nvSpPr>
        <p:spPr>
          <a:xfrm>
            <a:off x="735724" y="221455"/>
            <a:ext cx="184731" cy="523220"/>
          </a:xfrm>
          <a:prstGeom prst="rect">
            <a:avLst/>
          </a:prstGeom>
          <a:noFill/>
        </p:spPr>
        <p:txBody>
          <a:bodyPr wrap="none" rtlCol="0">
            <a:spAutoFit/>
          </a:bodyPr>
          <a:lstStyle/>
          <a:p>
            <a:endParaRPr lang="en-US" sz="2800" dirty="0">
              <a:latin typeface="Calibri" panose="020F0502020204030204" pitchFamily="34" charset="0"/>
            </a:endParaRPr>
          </a:p>
        </p:txBody>
      </p:sp>
      <p:pic>
        <p:nvPicPr>
          <p:cNvPr id="7" name="Picture 2" descr="Image result for advanced placement logo">
            <a:extLst>
              <a:ext uri="{FF2B5EF4-FFF2-40B4-BE49-F238E27FC236}">
                <a16:creationId xmlns:a16="http://schemas.microsoft.com/office/drawing/2014/main" id="{DEED8EB0-D018-4F74-AF0F-DA03104FB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27" y="1231307"/>
            <a:ext cx="2076450" cy="66191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6AFF32-7C02-0443-9469-75FC0BC35B39}"/>
              </a:ext>
            </a:extLst>
          </p:cNvPr>
          <p:cNvSpPr txBox="1"/>
          <p:nvPr/>
        </p:nvSpPr>
        <p:spPr>
          <a:xfrm>
            <a:off x="149902" y="6448648"/>
            <a:ext cx="8769246" cy="307777"/>
          </a:xfrm>
          <a:prstGeom prst="rect">
            <a:avLst/>
          </a:prstGeom>
          <a:noFill/>
        </p:spPr>
        <p:txBody>
          <a:bodyPr wrap="square" rtlCol="0">
            <a:spAutoFit/>
          </a:bodyPr>
          <a:lstStyle/>
          <a:p>
            <a:r>
              <a:rPr lang="en-US" sz="1400" dirty="0"/>
              <a:t>(Minnesota Office of Higher Education, 2017a; </a:t>
            </a:r>
            <a:r>
              <a:rPr lang="en-US" sz="1400" dirty="0">
                <a:latin typeface="Calibri" panose="020F0502020204030204" pitchFamily="34" charset="0"/>
                <a:hlinkClick r:id="rId4">
                  <a:extLst>
                    <a:ext uri="{A12FA001-AC4F-418D-AE19-62706E023703}">
                      <ahyp:hlinkClr xmlns:ahyp="http://schemas.microsoft.com/office/drawing/2018/hyperlinkcolor" val="tx"/>
                    </a:ext>
                  </a:extLst>
                </a:hlinkClick>
              </a:rPr>
              <a:t>https://www.ohe.state.mn.us/dPg.cfm?pageID=1068</a:t>
            </a:r>
            <a:r>
              <a:rPr lang="en-US" sz="1400" dirty="0">
                <a:latin typeface="Calibri" panose="020F0502020204030204" pitchFamily="34" charset="0"/>
              </a:rPr>
              <a:t>)</a:t>
            </a:r>
            <a:r>
              <a:rPr lang="en-US" sz="1400" dirty="0"/>
              <a:t> </a:t>
            </a:r>
          </a:p>
        </p:txBody>
      </p:sp>
      <p:sp>
        <p:nvSpPr>
          <p:cNvPr id="3" name="Slide Number Placeholder 2">
            <a:extLst>
              <a:ext uri="{FF2B5EF4-FFF2-40B4-BE49-F238E27FC236}">
                <a16:creationId xmlns:a16="http://schemas.microsoft.com/office/drawing/2014/main" id="{A9263474-A3B1-43EA-96DD-624B8D732B88}"/>
              </a:ext>
            </a:extLst>
          </p:cNvPr>
          <p:cNvSpPr>
            <a:spLocks noGrp="1"/>
          </p:cNvSpPr>
          <p:nvPr>
            <p:ph type="sldNum" sz="quarter" idx="12"/>
          </p:nvPr>
        </p:nvSpPr>
        <p:spPr/>
        <p:txBody>
          <a:bodyPr/>
          <a:lstStyle/>
          <a:p>
            <a:fld id="{5ACA6E70-B3F6-4AC7-8377-301945A91482}" type="slidenum">
              <a:rPr lang="en-US" smtClean="0"/>
              <a:pPr/>
              <a:t>10</a:t>
            </a:fld>
            <a:endParaRPr lang="en-US" dirty="0"/>
          </a:p>
        </p:txBody>
      </p:sp>
    </p:spTree>
    <p:extLst>
      <p:ext uri="{BB962C8B-B14F-4D97-AF65-F5344CB8AC3E}">
        <p14:creationId xmlns:p14="http://schemas.microsoft.com/office/powerpoint/2010/main" val="18373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4AB34-309B-4A2D-9410-ADCE60C53E44}"/>
              </a:ext>
            </a:extLst>
          </p:cNvPr>
          <p:cNvSpPr txBox="1"/>
          <p:nvPr/>
        </p:nvSpPr>
        <p:spPr>
          <a:xfrm>
            <a:off x="788019" y="446752"/>
            <a:ext cx="10615961" cy="5139869"/>
          </a:xfrm>
          <a:prstGeom prst="rect">
            <a:avLst/>
          </a:prstGeom>
          <a:noFill/>
        </p:spPr>
        <p:txBody>
          <a:bodyPr wrap="square" rtlCol="0">
            <a:spAutoFit/>
          </a:bodyPr>
          <a:lstStyle/>
          <a:p>
            <a:r>
              <a:rPr lang="es-ES" sz="3200" dirty="0">
                <a:latin typeface="Calibri" panose="020F0502020204030204" pitchFamily="34" charset="0"/>
              </a:rPr>
              <a:t>Beneficios y oportunidades adicionales para los estudiantes de DLI:</a:t>
            </a:r>
          </a:p>
          <a:p>
            <a:endParaRPr lang="en-US" sz="20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Cursos avanzados en lenguaje y literatura se ofrecen en español.</a:t>
            </a:r>
            <a:br>
              <a:rPr lang="es-ES" sz="3200" dirty="0">
                <a:latin typeface="Calibri" panose="020F0502020204030204" pitchFamily="34" charset="0"/>
              </a:rPr>
            </a:br>
            <a:endParaRPr lang="en-US" sz="20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La mayoría de escuelas superiores y universidades en toda la nación ofrecen créditos para escuelas superiores (para satisfacer los requerimientos del idioma), ubicación avanzada (para estudios más extensos del idioma), o ambos, para puntaje de calificación en exámenes AP.</a:t>
            </a:r>
            <a:endParaRPr lang="en-US" sz="320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3771AC78-DF8A-48EC-9012-E9E1C6EA252B}"/>
              </a:ext>
            </a:extLst>
          </p:cNvPr>
          <p:cNvSpPr>
            <a:spLocks noGrp="1"/>
          </p:cNvSpPr>
          <p:nvPr>
            <p:ph type="sldNum" sz="quarter" idx="12"/>
          </p:nvPr>
        </p:nvSpPr>
        <p:spPr/>
        <p:txBody>
          <a:bodyPr/>
          <a:lstStyle/>
          <a:p>
            <a:fld id="{5ACA6E70-B3F6-4AC7-8377-301945A91482}" type="slidenum">
              <a:rPr lang="en-US" smtClean="0"/>
              <a:pPr/>
              <a:t>11</a:t>
            </a:fld>
            <a:endParaRPr lang="en-US" dirty="0"/>
          </a:p>
        </p:txBody>
      </p:sp>
    </p:spTree>
    <p:extLst>
      <p:ext uri="{BB962C8B-B14F-4D97-AF65-F5344CB8AC3E}">
        <p14:creationId xmlns:p14="http://schemas.microsoft.com/office/powerpoint/2010/main" val="23485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1EE0D-FF89-461E-AC71-D3732D9109A5}"/>
              </a:ext>
            </a:extLst>
          </p:cNvPr>
          <p:cNvSpPr/>
          <p:nvPr/>
        </p:nvSpPr>
        <p:spPr>
          <a:xfrm>
            <a:off x="348155" y="683379"/>
            <a:ext cx="11289278" cy="6063198"/>
          </a:xfrm>
          <a:prstGeom prst="rect">
            <a:avLst/>
          </a:prstGeom>
        </p:spPr>
        <p:txBody>
          <a:bodyPr wrap="square">
            <a:spAutoFit/>
          </a:bodyPr>
          <a:lstStyle/>
          <a:p>
            <a:r>
              <a:rPr lang="en-US" sz="2400" b="1" dirty="0">
                <a:latin typeface="Calibri" panose="020F0502020204030204" pitchFamily="34" charset="0"/>
              </a:rPr>
              <a:t>                   </a:t>
            </a:r>
            <a:r>
              <a:rPr lang="en-US" sz="2800" b="1" dirty="0">
                <a:latin typeface="Calibri" panose="020F0502020204030204" pitchFamily="34" charset="0"/>
              </a:rPr>
              <a:t>    </a:t>
            </a:r>
            <a:r>
              <a:rPr lang="en-US" sz="3200" b="1" dirty="0">
                <a:latin typeface="Calibri" panose="020F0502020204030204" pitchFamily="34" charset="0"/>
              </a:rPr>
              <a:t>El </a:t>
            </a:r>
            <a:r>
              <a:rPr lang="es-ES" sz="3200" b="1" dirty="0">
                <a:latin typeface="Calibri" panose="020F0502020204030204" pitchFamily="34" charset="0"/>
              </a:rPr>
              <a:t>Programa de Opciones de Inscripción Post-Secundaria</a:t>
            </a:r>
            <a:br>
              <a:rPr lang="es-ES" sz="3200" b="1" dirty="0">
                <a:latin typeface="Calibri" panose="020F0502020204030204" pitchFamily="34" charset="0"/>
              </a:rPr>
            </a:br>
            <a:r>
              <a:rPr lang="es-ES" sz="3200" b="1" dirty="0">
                <a:latin typeface="Calibri" panose="020F0502020204030204" pitchFamily="34" charset="0"/>
              </a:rPr>
              <a:t>                    (PSEO)</a:t>
            </a:r>
          </a:p>
          <a:p>
            <a:endParaRPr lang="en-US" sz="2000" dirty="0">
              <a:latin typeface="Calibri" panose="020F0502020204030204" pitchFamily="34" charset="0"/>
            </a:endParaRPr>
          </a:p>
          <a:p>
            <a:pPr marL="457200" lvl="0" indent="-457200">
              <a:buFont typeface="Wingdings" panose="05000000000000000000" pitchFamily="2" charset="2"/>
              <a:buChar char="§"/>
            </a:pPr>
            <a:r>
              <a:rPr lang="es-ES" sz="3200" dirty="0">
                <a:latin typeface="Calibri" panose="020F0502020204030204" pitchFamily="34" charset="0"/>
              </a:rPr>
              <a:t>permite a los estudiantes de preparatoria inscribirse en cursos impartidos por instructores de educación superior en campus de educación superior;</a:t>
            </a:r>
            <a:br>
              <a:rPr lang="es-ES" sz="3200" dirty="0">
                <a:latin typeface="Calibri" panose="020F0502020204030204" pitchFamily="34" charset="0"/>
              </a:rPr>
            </a:br>
            <a:endParaRPr lang="en-US" sz="2000" dirty="0">
              <a:latin typeface="Calibri" panose="020F0502020204030204" pitchFamily="34" charset="0"/>
            </a:endParaRPr>
          </a:p>
          <a:p>
            <a:pPr marL="457200" indent="-457200">
              <a:buFont typeface="Wingdings" panose="05000000000000000000" pitchFamily="2" charset="2"/>
              <a:buChar char="§"/>
            </a:pPr>
            <a:r>
              <a:rPr lang="es-ES" sz="3200" dirty="0">
                <a:latin typeface="Calibri" panose="020F0502020204030204" pitchFamily="34" charset="0"/>
              </a:rPr>
              <a:t>ofrece a los estudiantes de preparatoria la oportunidad de ganar créditos de educación superior sin costo y, después de graduarse de la preparatoria, potencialmente ingresar a instituciones superiores con algunos de los requerimientos de los cursos ya conocidos.</a:t>
            </a:r>
            <a:endParaRPr lang="en-US" sz="3200" dirty="0">
              <a:latin typeface="Calibri" panose="020F0502020204030204" pitchFamily="34" charset="0"/>
            </a:endParaRPr>
          </a:p>
          <a:p>
            <a:pPr marL="457200" indent="-457200">
              <a:buFont typeface="Wingdings" panose="05000000000000000000" pitchFamily="2" charset="2"/>
              <a:buChar char="§"/>
            </a:pPr>
            <a:endParaRPr lang="en-US" sz="2800" dirty="0">
              <a:latin typeface="Calibri" panose="020F0502020204030204" pitchFamily="34" charset="0"/>
            </a:endParaRPr>
          </a:p>
        </p:txBody>
      </p:sp>
      <p:pic>
        <p:nvPicPr>
          <p:cNvPr id="2" name="Picture 1">
            <a:extLst>
              <a:ext uri="{FF2B5EF4-FFF2-40B4-BE49-F238E27FC236}">
                <a16:creationId xmlns:a16="http://schemas.microsoft.com/office/drawing/2014/main" id="{AB236580-6465-4276-AFFF-E453D6D3B35A}"/>
              </a:ext>
            </a:extLst>
          </p:cNvPr>
          <p:cNvPicPr>
            <a:picLocks noChangeAspect="1"/>
          </p:cNvPicPr>
          <p:nvPr/>
        </p:nvPicPr>
        <p:blipFill>
          <a:blip r:embed="rId3"/>
          <a:stretch>
            <a:fillRect/>
          </a:stretch>
        </p:blipFill>
        <p:spPr>
          <a:xfrm>
            <a:off x="348155" y="683379"/>
            <a:ext cx="1509713" cy="876608"/>
          </a:xfrm>
          <a:prstGeom prst="rect">
            <a:avLst/>
          </a:prstGeom>
          <a:ln w="12700">
            <a:solidFill>
              <a:schemeClr val="tx1"/>
            </a:solidFill>
          </a:ln>
        </p:spPr>
      </p:pic>
      <p:sp>
        <p:nvSpPr>
          <p:cNvPr id="5" name="TextBox 4">
            <a:extLst>
              <a:ext uri="{FF2B5EF4-FFF2-40B4-BE49-F238E27FC236}">
                <a16:creationId xmlns:a16="http://schemas.microsoft.com/office/drawing/2014/main" id="{74D88C94-217E-0C45-A9A7-3A59E78014F6}"/>
              </a:ext>
            </a:extLst>
          </p:cNvPr>
          <p:cNvSpPr txBox="1"/>
          <p:nvPr/>
        </p:nvSpPr>
        <p:spPr>
          <a:xfrm>
            <a:off x="119921" y="6430780"/>
            <a:ext cx="8769246" cy="307777"/>
          </a:xfrm>
          <a:prstGeom prst="rect">
            <a:avLst/>
          </a:prstGeom>
          <a:noFill/>
        </p:spPr>
        <p:txBody>
          <a:bodyPr wrap="square" rtlCol="0">
            <a:spAutoFit/>
          </a:bodyPr>
          <a:lstStyle/>
          <a:p>
            <a:r>
              <a:rPr lang="en-US" sz="1400" dirty="0"/>
              <a:t>(Minnesota Office of Higher Education, 2017b; </a:t>
            </a:r>
            <a:r>
              <a:rPr lang="en-US" sz="1400" dirty="0">
                <a:latin typeface="Calibri" panose="020F0502020204030204" pitchFamily="34" charset="0"/>
                <a:hlinkClick r:id="rId4">
                  <a:extLst>
                    <a:ext uri="{A12FA001-AC4F-418D-AE19-62706E023703}">
                      <ahyp:hlinkClr xmlns:ahyp="http://schemas.microsoft.com/office/drawing/2018/hyperlinkcolor" val="tx"/>
                    </a:ext>
                  </a:extLst>
                </a:hlinkClick>
              </a:rPr>
              <a:t>https://www.ohe.state.mn.us/mPg.cfm?pageID=797</a:t>
            </a:r>
            <a:r>
              <a:rPr lang="en-US" sz="1400" dirty="0">
                <a:latin typeface="Calibri" panose="020F0502020204030204" pitchFamily="34" charset="0"/>
              </a:rPr>
              <a:t>)</a:t>
            </a:r>
            <a:r>
              <a:rPr lang="en-US" sz="1400" dirty="0"/>
              <a:t> </a:t>
            </a:r>
          </a:p>
        </p:txBody>
      </p:sp>
      <p:sp>
        <p:nvSpPr>
          <p:cNvPr id="4" name="Slide Number Placeholder 3">
            <a:extLst>
              <a:ext uri="{FF2B5EF4-FFF2-40B4-BE49-F238E27FC236}">
                <a16:creationId xmlns:a16="http://schemas.microsoft.com/office/drawing/2014/main" id="{0420D30C-AB0B-4C1C-BABD-3CF8567BF13B}"/>
              </a:ext>
            </a:extLst>
          </p:cNvPr>
          <p:cNvSpPr>
            <a:spLocks noGrp="1"/>
          </p:cNvSpPr>
          <p:nvPr>
            <p:ph type="sldNum" sz="quarter" idx="12"/>
          </p:nvPr>
        </p:nvSpPr>
        <p:spPr/>
        <p:txBody>
          <a:bodyPr/>
          <a:lstStyle/>
          <a:p>
            <a:fld id="{5ACA6E70-B3F6-4AC7-8377-301945A91482}" type="slidenum">
              <a:rPr lang="en-US" smtClean="0"/>
              <a:pPr/>
              <a:t>12</a:t>
            </a:fld>
            <a:endParaRPr lang="en-US" dirty="0"/>
          </a:p>
        </p:txBody>
      </p:sp>
    </p:spTree>
    <p:extLst>
      <p:ext uri="{BB962C8B-B14F-4D97-AF65-F5344CB8AC3E}">
        <p14:creationId xmlns:p14="http://schemas.microsoft.com/office/powerpoint/2010/main" val="30760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13479-0FE3-4CCB-BFAC-CFAADB29F9A3}"/>
              </a:ext>
            </a:extLst>
          </p:cNvPr>
          <p:cNvSpPr/>
          <p:nvPr/>
        </p:nvSpPr>
        <p:spPr>
          <a:xfrm>
            <a:off x="483476" y="1028343"/>
            <a:ext cx="11035862" cy="461665"/>
          </a:xfrm>
          <a:prstGeom prst="rect">
            <a:avLst/>
          </a:prstGeom>
        </p:spPr>
        <p:txBody>
          <a:bodyPr wrap="square">
            <a:spAutoFit/>
          </a:bodyPr>
          <a:lstStyle/>
          <a:p>
            <a:r>
              <a:rPr lang="en-US" sz="2400" b="1" dirty="0">
                <a:latin typeface="Calibri" panose="020F0502020204030204" pitchFamily="34" charset="0"/>
              </a:rPr>
              <a:t>                       </a:t>
            </a:r>
            <a:endParaRPr lang="en-US" sz="2400" dirty="0">
              <a:latin typeface="Calibri" panose="020F0502020204030204" pitchFamily="34" charset="0"/>
            </a:endParaRPr>
          </a:p>
        </p:txBody>
      </p:sp>
      <p:pic>
        <p:nvPicPr>
          <p:cNvPr id="5" name="Picture 4" descr="Logo, company name&#10;&#10;Description automatically generated">
            <a:extLst>
              <a:ext uri="{FF2B5EF4-FFF2-40B4-BE49-F238E27FC236}">
                <a16:creationId xmlns:a16="http://schemas.microsoft.com/office/drawing/2014/main" id="{6C63D955-CE05-48FE-81B4-233E3F28B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48" y="813542"/>
            <a:ext cx="1276350" cy="1352931"/>
          </a:xfrm>
          <a:prstGeom prst="rect">
            <a:avLst/>
          </a:prstGeom>
          <a:ln w="19050">
            <a:solidFill>
              <a:schemeClr val="tx1"/>
            </a:solidFill>
          </a:ln>
        </p:spPr>
      </p:pic>
      <p:sp>
        <p:nvSpPr>
          <p:cNvPr id="4" name="TextBox 3">
            <a:extLst>
              <a:ext uri="{FF2B5EF4-FFF2-40B4-BE49-F238E27FC236}">
                <a16:creationId xmlns:a16="http://schemas.microsoft.com/office/drawing/2014/main" id="{FEF547D3-3C5B-4CCF-827F-8D5A4354E4C3}"/>
              </a:ext>
            </a:extLst>
          </p:cNvPr>
          <p:cNvSpPr txBox="1"/>
          <p:nvPr/>
        </p:nvSpPr>
        <p:spPr>
          <a:xfrm>
            <a:off x="928748" y="1326007"/>
            <a:ext cx="10853098" cy="4308872"/>
          </a:xfrm>
          <a:prstGeom prst="rect">
            <a:avLst/>
          </a:prstGeom>
          <a:noFill/>
        </p:spPr>
        <p:txBody>
          <a:bodyPr wrap="square" rtlCol="0">
            <a:spAutoFit/>
          </a:bodyPr>
          <a:lstStyle/>
          <a:p>
            <a:pPr lvl="3"/>
            <a:r>
              <a:rPr lang="es-ES" sz="3200" b="1" dirty="0">
                <a:latin typeface="Calibri" panose="020F0502020204030204" pitchFamily="34" charset="0"/>
              </a:rPr>
              <a:t>El Programa de Inscripción Simultánea </a:t>
            </a:r>
            <a:br>
              <a:rPr lang="es-ES" sz="3200" b="1" dirty="0">
                <a:latin typeface="Calibri" panose="020F0502020204030204" pitchFamily="34" charset="0"/>
              </a:rPr>
            </a:br>
            <a:endParaRPr lang="en-US" sz="4000" dirty="0">
              <a:latin typeface="Calibri" panose="020F0502020204030204" pitchFamily="34" charset="0"/>
            </a:endParaRPr>
          </a:p>
          <a:p>
            <a:pPr marL="457200" lvl="0" indent="-457200">
              <a:buFont typeface="Wingdings" panose="05000000000000000000" pitchFamily="2" charset="2"/>
              <a:buChar char="§"/>
            </a:pPr>
            <a:r>
              <a:rPr lang="es-ES" sz="3200" dirty="0">
                <a:latin typeface="Calibri" panose="020F0502020204030204" pitchFamily="34" charset="0"/>
              </a:rPr>
              <a:t>proporciona a los estudiantes de preparatoria pública inscripción en un curso de nivel superior impartido en la preparatoria durante un día regular de clases;</a:t>
            </a:r>
            <a:br>
              <a:rPr lang="es-ES" sz="3200" dirty="0">
                <a:latin typeface="Calibri" panose="020F0502020204030204" pitchFamily="34" charset="0"/>
              </a:rPr>
            </a:br>
            <a:endParaRPr lang="en-US" sz="3200" dirty="0">
              <a:latin typeface="Calibri" panose="020F0502020204030204" pitchFamily="34" charset="0"/>
            </a:endParaRPr>
          </a:p>
          <a:p>
            <a:pPr marL="457200" lvl="0" indent="-457200">
              <a:buFont typeface="Wingdings" panose="05000000000000000000" pitchFamily="2" charset="2"/>
              <a:buChar char="§"/>
            </a:pPr>
            <a:r>
              <a:rPr lang="es-ES" sz="3200" dirty="0">
                <a:latin typeface="Calibri" panose="020F0502020204030204" pitchFamily="34" charset="0"/>
              </a:rPr>
              <a:t>permite a los estudiantes obtener créditos de preparatoria y educación superior al mismo tiempo.</a:t>
            </a:r>
            <a:br>
              <a:rPr lang="es-ES" sz="2800" dirty="0">
                <a:latin typeface="Calibri" panose="020F0502020204030204" pitchFamily="34" charset="0"/>
              </a:rPr>
            </a:br>
            <a:endParaRPr lang="en-US" sz="1000" dirty="0">
              <a:latin typeface="Calibri" panose="020F0502020204030204" pitchFamily="34" charset="0"/>
            </a:endParaRPr>
          </a:p>
        </p:txBody>
      </p:sp>
      <p:sp>
        <p:nvSpPr>
          <p:cNvPr id="6" name="TextBox 5">
            <a:extLst>
              <a:ext uri="{FF2B5EF4-FFF2-40B4-BE49-F238E27FC236}">
                <a16:creationId xmlns:a16="http://schemas.microsoft.com/office/drawing/2014/main" id="{C433B069-09FF-1442-A5F9-0E61EF07F2E5}"/>
              </a:ext>
            </a:extLst>
          </p:cNvPr>
          <p:cNvSpPr txBox="1"/>
          <p:nvPr/>
        </p:nvSpPr>
        <p:spPr>
          <a:xfrm>
            <a:off x="119921" y="6430780"/>
            <a:ext cx="8769246" cy="307777"/>
          </a:xfrm>
          <a:prstGeom prst="rect">
            <a:avLst/>
          </a:prstGeom>
          <a:noFill/>
        </p:spPr>
        <p:txBody>
          <a:bodyPr wrap="square" rtlCol="0">
            <a:spAutoFit/>
          </a:bodyPr>
          <a:lstStyle/>
          <a:p>
            <a:r>
              <a:rPr lang="en-US" sz="1400" dirty="0"/>
              <a:t>(Minnesota Office of Higher Education, 2017b; </a:t>
            </a:r>
            <a:r>
              <a:rPr lang="en-US" sz="1400" dirty="0">
                <a:latin typeface="Calibri" panose="020F0502020204030204" pitchFamily="34" charset="0"/>
                <a:hlinkClick r:id="rId4">
                  <a:extLst>
                    <a:ext uri="{A12FA001-AC4F-418D-AE19-62706E023703}">
                      <ahyp:hlinkClr xmlns:ahyp="http://schemas.microsoft.com/office/drawing/2018/hyperlinkcolor" val="tx"/>
                    </a:ext>
                  </a:extLst>
                </a:hlinkClick>
              </a:rPr>
              <a:t>https://www.ohe.state.mn.us/mPg.cfm?pageID=797</a:t>
            </a:r>
            <a:r>
              <a:rPr lang="en-US" sz="1400" dirty="0">
                <a:latin typeface="Calibri" panose="020F0502020204030204" pitchFamily="34" charset="0"/>
              </a:rPr>
              <a:t>)</a:t>
            </a:r>
            <a:r>
              <a:rPr lang="en-US" sz="1400" dirty="0"/>
              <a:t> </a:t>
            </a:r>
          </a:p>
        </p:txBody>
      </p:sp>
      <p:sp>
        <p:nvSpPr>
          <p:cNvPr id="3" name="Slide Number Placeholder 2">
            <a:extLst>
              <a:ext uri="{FF2B5EF4-FFF2-40B4-BE49-F238E27FC236}">
                <a16:creationId xmlns:a16="http://schemas.microsoft.com/office/drawing/2014/main" id="{EE0FAF3A-F8ED-40E7-8946-97620D745D27}"/>
              </a:ext>
            </a:extLst>
          </p:cNvPr>
          <p:cNvSpPr>
            <a:spLocks noGrp="1"/>
          </p:cNvSpPr>
          <p:nvPr>
            <p:ph type="sldNum" sz="quarter" idx="12"/>
          </p:nvPr>
        </p:nvSpPr>
        <p:spPr/>
        <p:txBody>
          <a:bodyPr/>
          <a:lstStyle/>
          <a:p>
            <a:fld id="{5ACA6E70-B3F6-4AC7-8377-301945A91482}" type="slidenum">
              <a:rPr lang="en-US" smtClean="0"/>
              <a:pPr/>
              <a:t>13</a:t>
            </a:fld>
            <a:endParaRPr lang="en-US" dirty="0"/>
          </a:p>
        </p:txBody>
      </p:sp>
    </p:spTree>
    <p:extLst>
      <p:ext uri="{BB962C8B-B14F-4D97-AF65-F5344CB8AC3E}">
        <p14:creationId xmlns:p14="http://schemas.microsoft.com/office/powerpoint/2010/main" val="18344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 result for international baccalaureate logo">
            <a:extLst>
              <a:ext uri="{FF2B5EF4-FFF2-40B4-BE49-F238E27FC236}">
                <a16:creationId xmlns:a16="http://schemas.microsoft.com/office/drawing/2014/main" id="{3F1EF517-D60B-47C4-97D5-01B91AB2C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673535"/>
            <a:ext cx="1888331" cy="84486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F4A4B6-F82B-4873-BD47-B6969CA1D550}"/>
              </a:ext>
            </a:extLst>
          </p:cNvPr>
          <p:cNvSpPr/>
          <p:nvPr/>
        </p:nvSpPr>
        <p:spPr>
          <a:xfrm>
            <a:off x="835741" y="579950"/>
            <a:ext cx="10923639" cy="5343642"/>
          </a:xfrm>
          <a:prstGeom prst="rect">
            <a:avLst/>
          </a:prstGeom>
        </p:spPr>
        <p:txBody>
          <a:bodyPr wrap="square">
            <a:spAutoFit/>
          </a:bodyPr>
          <a:lstStyle/>
          <a:p>
            <a:pPr marL="2063750" lvl="5">
              <a:lnSpc>
                <a:spcPct val="107000"/>
              </a:lnSpc>
              <a:spcAft>
                <a:spcPts val="800"/>
              </a:spcAft>
            </a:pPr>
            <a:r>
              <a:rPr lang="es-ES" sz="3000" b="1" dirty="0">
                <a:latin typeface="Calibri" panose="020F0502020204030204" pitchFamily="34" charset="0"/>
                <a:ea typeface="Calibri" panose="020F0502020204030204" pitchFamily="34" charset="0"/>
                <a:cs typeface="Times New Roman" panose="02020603050405020304" pitchFamily="18" charset="0"/>
              </a:rPr>
              <a:t>El Programa para obtener Diploma de la Organización de Bachillerato Internacional (programa completo)</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600"/>
              </a:spcBef>
              <a:buFont typeface="Wingdings" panose="05000000000000000000" pitchFamily="2" charset="2"/>
              <a:buChar char="§"/>
            </a:pPr>
            <a:r>
              <a:rPr lang="es-ES" sz="3000" dirty="0">
                <a:latin typeface="Calibri" panose="020F0502020204030204" pitchFamily="34" charset="0"/>
                <a:ea typeface="Calibri" panose="020F0502020204030204" pitchFamily="34" charset="0"/>
                <a:cs typeface="Times New Roman" panose="02020603050405020304" pitchFamily="18" charset="0"/>
              </a:rPr>
              <a:t>es un plan de estudios internacionales de dos años ofrecido en preparatoria para estudiantes entre 16-19 años de edad;</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600"/>
              </a:spcBef>
              <a:buFont typeface="Wingdings" panose="05000000000000000000" pitchFamily="2" charset="2"/>
              <a:buChar char="§"/>
            </a:pPr>
            <a:r>
              <a:rPr lang="es-ES" sz="3000" dirty="0">
                <a:latin typeface="Calibri" panose="020F0502020204030204" pitchFamily="34" charset="0"/>
                <a:ea typeface="Calibri" panose="020F0502020204030204" pitchFamily="34" charset="0"/>
                <a:cs typeface="Times New Roman" panose="02020603050405020304" pitchFamily="18" charset="0"/>
              </a:rPr>
              <a:t>requiere que los estudiantes estudien y pasen los exámenes en seis materias académicas diferentes, incluido un idioma que no sea inglés; y</a:t>
            </a:r>
          </a:p>
          <a:p>
            <a:pPr marL="457200" marR="0" lvl="0" indent="-457200">
              <a:lnSpc>
                <a:spcPct val="107000"/>
              </a:lnSpc>
              <a:spcBef>
                <a:spcPts val="600"/>
              </a:spcBef>
              <a:buFont typeface="Wingdings" panose="05000000000000000000" pitchFamily="2" charset="2"/>
              <a:buChar char="§"/>
            </a:pPr>
            <a:r>
              <a:rPr lang="es-ES" sz="3000" dirty="0">
                <a:latin typeface="Calibri" panose="020F0502020204030204" pitchFamily="34" charset="0"/>
              </a:rPr>
              <a:t>es aceptada como credencial de admisión en más de 1,000 escuelas de educación superior en Norte América y en más de 100 países.</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9D8F3B4-1DA8-0642-ACE8-354FD683C593}"/>
              </a:ext>
            </a:extLst>
          </p:cNvPr>
          <p:cNvSpPr txBox="1"/>
          <p:nvPr/>
        </p:nvSpPr>
        <p:spPr>
          <a:xfrm>
            <a:off x="0" y="6476233"/>
            <a:ext cx="8769246" cy="307777"/>
          </a:xfrm>
          <a:prstGeom prst="rect">
            <a:avLst/>
          </a:prstGeom>
          <a:noFill/>
        </p:spPr>
        <p:txBody>
          <a:bodyPr wrap="square" rtlCol="0">
            <a:spAutoFit/>
          </a:bodyPr>
          <a:lstStyle/>
          <a:p>
            <a:r>
              <a:rPr lang="en-US" sz="1400" dirty="0"/>
              <a:t>(Minnesota Office of Higher Education, 2017c; </a:t>
            </a:r>
            <a:r>
              <a:rPr lang="en-US" sz="1400" dirty="0">
                <a:latin typeface="Calibri" panose="020F0502020204030204" pitchFamily="34" charset="0"/>
                <a:hlinkClick r:id="rId4">
                  <a:extLst>
                    <a:ext uri="{A12FA001-AC4F-418D-AE19-62706E023703}">
                      <ahyp:hlinkClr xmlns:ahyp="http://schemas.microsoft.com/office/drawing/2018/hyperlinkcolor" val="tx"/>
                    </a:ext>
                  </a:extLst>
                </a:hlinkClick>
              </a:rPr>
              <a:t>https://www.ohe.state.mn.us/mPg.cfm?pageID=797</a:t>
            </a:r>
            <a:r>
              <a:rPr lang="en-US" sz="1400" dirty="0">
                <a:latin typeface="Calibri" panose="020F0502020204030204" pitchFamily="34" charset="0"/>
              </a:rPr>
              <a:t>)</a:t>
            </a:r>
            <a:r>
              <a:rPr lang="en-US" sz="1400" dirty="0"/>
              <a:t> </a:t>
            </a:r>
          </a:p>
        </p:txBody>
      </p:sp>
      <p:sp>
        <p:nvSpPr>
          <p:cNvPr id="2" name="Slide Number Placeholder 1">
            <a:extLst>
              <a:ext uri="{FF2B5EF4-FFF2-40B4-BE49-F238E27FC236}">
                <a16:creationId xmlns:a16="http://schemas.microsoft.com/office/drawing/2014/main" id="{B66B1272-4351-462B-8C9B-26088EA7E1D1}"/>
              </a:ext>
            </a:extLst>
          </p:cNvPr>
          <p:cNvSpPr>
            <a:spLocks noGrp="1"/>
          </p:cNvSpPr>
          <p:nvPr>
            <p:ph type="sldNum" sz="quarter" idx="12"/>
          </p:nvPr>
        </p:nvSpPr>
        <p:spPr/>
        <p:txBody>
          <a:bodyPr/>
          <a:lstStyle/>
          <a:p>
            <a:fld id="{5ACA6E70-B3F6-4AC7-8377-301945A91482}" type="slidenum">
              <a:rPr lang="en-US" smtClean="0"/>
              <a:pPr/>
              <a:t>14</a:t>
            </a:fld>
            <a:endParaRPr lang="en-US" dirty="0"/>
          </a:p>
        </p:txBody>
      </p:sp>
    </p:spTree>
    <p:extLst>
      <p:ext uri="{BB962C8B-B14F-4D97-AF65-F5344CB8AC3E}">
        <p14:creationId xmlns:p14="http://schemas.microsoft.com/office/powerpoint/2010/main" val="165363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3698FD-DF89-47FF-8845-5FA5BDE24716}"/>
              </a:ext>
            </a:extLst>
          </p:cNvPr>
          <p:cNvSpPr/>
          <p:nvPr/>
        </p:nvSpPr>
        <p:spPr>
          <a:xfrm>
            <a:off x="230327" y="253410"/>
            <a:ext cx="11782320" cy="6528390"/>
          </a:xfrm>
          <a:prstGeom prst="rect">
            <a:avLst/>
          </a:prstGeom>
        </p:spPr>
        <p:txBody>
          <a:bodyPr wrap="square">
            <a:spAutoFit/>
          </a:bodyPr>
          <a:lstStyle/>
          <a:p>
            <a:r>
              <a:rPr lang="es-ES" sz="3200" dirty="0">
                <a:latin typeface="Calibri" panose="020F0502020204030204" pitchFamily="34" charset="0"/>
              </a:rPr>
              <a:t>Beneficios y oportunidades adicionales para los estudiantes de DLI:</a:t>
            </a:r>
          </a:p>
          <a:p>
            <a:endParaRPr lang="es-ES" sz="2000" dirty="0">
              <a:latin typeface="Calibri" panose="020F0502020204030204" pitchFamily="34" charset="0"/>
            </a:endParaRPr>
          </a:p>
          <a:p>
            <a:pPr marL="914400" lvl="1" indent="-457200">
              <a:lnSpc>
                <a:spcPct val="107000"/>
              </a:lnSpc>
              <a:spcAft>
                <a:spcPts val="800"/>
              </a:spcAft>
              <a:buFont typeface="Wingdings" panose="05000000000000000000" pitchFamily="2" charset="2"/>
              <a:buChar char="§"/>
            </a:pPr>
            <a:r>
              <a:rPr lang="es-ES" sz="3200" dirty="0">
                <a:latin typeface="Calibri" panose="020F0502020204030204" pitchFamily="34" charset="0"/>
                <a:ea typeface="Calibri" panose="020F0502020204030204" pitchFamily="34" charset="0"/>
                <a:cs typeface="Times New Roman" panose="02020603050405020304" pitchFamily="18" charset="0"/>
              </a:rPr>
              <a:t>Los estudiantes que no obtengan el título de IB todavía son elegibles para créditos de educación superior. Sin embargo, los estudiantes que obtienen el título de IB reciben más créditos que aquéllos que no lo tienen.</a:t>
            </a:r>
          </a:p>
          <a:p>
            <a:pPr marL="914400" lvl="1" indent="-457200">
              <a:lnSpc>
                <a:spcPct val="107000"/>
              </a:lnSpc>
              <a:spcAft>
                <a:spcPts val="800"/>
              </a:spcAft>
              <a:buFont typeface="Wingdings" panose="05000000000000000000" pitchFamily="2" charset="2"/>
              <a:buChar char="§"/>
            </a:pPr>
            <a:r>
              <a:rPr lang="es-ES" sz="3200" dirty="0">
                <a:latin typeface="Calibri" panose="020F0502020204030204" pitchFamily="34" charset="0"/>
              </a:rPr>
              <a:t>Para conocer los requerimientos de Idioma para obtener el título IB, los estudiantes deben estar en Nivel 6, que es el equivalente de Avanzado Bajo en Las Guías de Capacidad Lingüística de ACTFL. Muchos estudiantes DLI alcanzan este nivel al término del 12º grado.</a:t>
            </a:r>
            <a:endParaRPr lang="en-US" sz="3200" dirty="0">
              <a:latin typeface="Calibri" panose="020F0502020204030204" pitchFamily="34" charset="0"/>
            </a:endParaRPr>
          </a:p>
          <a:p>
            <a:pPr marL="457200" marR="0" lvl="0" indent="-457200">
              <a:lnSpc>
                <a:spcPct val="107000"/>
              </a:lnSpc>
              <a:spcBef>
                <a:spcPts val="0"/>
              </a:spcBef>
              <a:spcAft>
                <a:spcPts val="800"/>
              </a:spcAft>
              <a:buFont typeface="Wingdings" panose="05000000000000000000" pitchFamily="2"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B0089B-71A3-6540-B919-145E1682F0A4}"/>
              </a:ext>
            </a:extLst>
          </p:cNvPr>
          <p:cNvSpPr txBox="1"/>
          <p:nvPr/>
        </p:nvSpPr>
        <p:spPr>
          <a:xfrm>
            <a:off x="0" y="6475273"/>
            <a:ext cx="8769246" cy="307777"/>
          </a:xfrm>
          <a:prstGeom prst="rect">
            <a:avLst/>
          </a:prstGeom>
          <a:noFill/>
        </p:spPr>
        <p:txBody>
          <a:bodyPr wrap="square" rtlCol="0">
            <a:spAutoFit/>
          </a:bodyPr>
          <a:lstStyle/>
          <a:p>
            <a:r>
              <a:rPr lang="en-US" sz="1400" dirty="0"/>
              <a:t>(Global Seal of Biliteracy; </a:t>
            </a:r>
            <a:r>
              <a:rPr lang="en-US" sz="1400" dirty="0">
                <a:hlinkClick r:id="rId3">
                  <a:extLst>
                    <a:ext uri="{A12FA001-AC4F-418D-AE19-62706E023703}">
                      <ahyp:hlinkClr xmlns:ahyp="http://schemas.microsoft.com/office/drawing/2018/hyperlinkcolor" val="tx"/>
                    </a:ext>
                  </a:extLst>
                </a:hlinkClick>
              </a:rPr>
              <a:t>https://theglobalseal.com/ib-test-state-seal-of-biliteracy-resources</a:t>
            </a:r>
            <a:r>
              <a:rPr lang="en-US" sz="1400" dirty="0"/>
              <a:t>) </a:t>
            </a:r>
          </a:p>
        </p:txBody>
      </p:sp>
      <p:sp>
        <p:nvSpPr>
          <p:cNvPr id="2" name="Slide Number Placeholder 1">
            <a:extLst>
              <a:ext uri="{FF2B5EF4-FFF2-40B4-BE49-F238E27FC236}">
                <a16:creationId xmlns:a16="http://schemas.microsoft.com/office/drawing/2014/main" id="{7B207B05-F776-4256-B4D0-91C96E18A476}"/>
              </a:ext>
            </a:extLst>
          </p:cNvPr>
          <p:cNvSpPr>
            <a:spLocks noGrp="1"/>
          </p:cNvSpPr>
          <p:nvPr>
            <p:ph type="sldNum" sz="quarter" idx="12"/>
          </p:nvPr>
        </p:nvSpPr>
        <p:spPr/>
        <p:txBody>
          <a:bodyPr/>
          <a:lstStyle/>
          <a:p>
            <a:fld id="{5ACA6E70-B3F6-4AC7-8377-301945A91482}" type="slidenum">
              <a:rPr lang="en-US" smtClean="0"/>
              <a:pPr/>
              <a:t>15</a:t>
            </a:fld>
            <a:endParaRPr lang="en-US" dirty="0"/>
          </a:p>
        </p:txBody>
      </p:sp>
    </p:spTree>
    <p:extLst>
      <p:ext uri="{BB962C8B-B14F-4D97-AF65-F5344CB8AC3E}">
        <p14:creationId xmlns:p14="http://schemas.microsoft.com/office/powerpoint/2010/main" val="82653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B8064-285A-4312-BBD1-675F0762E3B1}"/>
              </a:ext>
            </a:extLst>
          </p:cNvPr>
          <p:cNvSpPr txBox="1"/>
          <p:nvPr/>
        </p:nvSpPr>
        <p:spPr>
          <a:xfrm>
            <a:off x="1358900" y="1066429"/>
            <a:ext cx="9880600" cy="4524315"/>
          </a:xfrm>
          <a:prstGeom prst="rect">
            <a:avLst/>
          </a:prstGeom>
          <a:noFill/>
        </p:spPr>
        <p:txBody>
          <a:bodyPr wrap="square" rtlCol="0">
            <a:spAutoFit/>
          </a:bodyPr>
          <a:lstStyle/>
          <a:p>
            <a:pPr lvl="4"/>
            <a:r>
              <a:rPr lang="es-ES" sz="3200" dirty="0">
                <a:latin typeface="Calibri" panose="020F0502020204030204" pitchFamily="34" charset="0"/>
              </a:rPr>
              <a:t>Los hablantes de nivel Avanzado Bajo pueden</a:t>
            </a:r>
          </a:p>
          <a:p>
            <a:pPr lvl="4"/>
            <a:endParaRPr lang="en-US" sz="32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comunicarse con hablantes nativos en una variedad de temas familiares y generales;</a:t>
            </a:r>
            <a:endParaRPr lang="en-US" sz="32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leer y entender una variedad de textos de ficción y no ficción si no son demasiado complejos; y</a:t>
            </a:r>
            <a:endParaRPr lang="en-US" sz="32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presentar información escrita, aun cuando su lenguaje académico es débil.</a:t>
            </a:r>
            <a:endParaRPr lang="en-US" sz="3200" dirty="0">
              <a:latin typeface="Calibri" panose="020F0502020204030204" pitchFamily="34" charset="0"/>
            </a:endParaRPr>
          </a:p>
          <a:p>
            <a:endParaRPr lang="en-US" sz="3200" dirty="0">
              <a:latin typeface="Calibri" panose="020F050202020403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6929CD1B-3CD7-4D0D-A1E1-800E988DB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758" y="1164752"/>
            <a:ext cx="1478740" cy="754823"/>
          </a:xfrm>
          <a:prstGeom prst="rect">
            <a:avLst/>
          </a:prstGeom>
        </p:spPr>
      </p:pic>
      <p:sp>
        <p:nvSpPr>
          <p:cNvPr id="4" name="Rectangle 3">
            <a:extLst>
              <a:ext uri="{FF2B5EF4-FFF2-40B4-BE49-F238E27FC236}">
                <a16:creationId xmlns:a16="http://schemas.microsoft.com/office/drawing/2014/main" id="{FB8B57FB-2CBC-F040-BA82-6842C49818BE}"/>
              </a:ext>
            </a:extLst>
          </p:cNvPr>
          <p:cNvSpPr/>
          <p:nvPr/>
        </p:nvSpPr>
        <p:spPr>
          <a:xfrm>
            <a:off x="21926" y="6475988"/>
            <a:ext cx="6213106" cy="307777"/>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(ACTFL, 2017 https://</a:t>
            </a:r>
            <a:r>
              <a:rPr lang="en-US" sz="1400" dirty="0" err="1">
                <a:latin typeface="Calibri" panose="020F0502020204030204" pitchFamily="34" charset="0"/>
                <a:cs typeface="Calibri" panose="020F0502020204030204" pitchFamily="34" charset="0"/>
              </a:rPr>
              <a:t>www.actfl.org</a:t>
            </a:r>
            <a:r>
              <a:rPr lang="en-US" sz="1400" dirty="0">
                <a:latin typeface="Calibri" panose="020F0502020204030204" pitchFamily="34" charset="0"/>
                <a:cs typeface="Calibri" panose="020F0502020204030204" pitchFamily="34" charset="0"/>
              </a:rPr>
              <a:t>/resources/</a:t>
            </a:r>
            <a:r>
              <a:rPr lang="en-US" sz="1400" dirty="0" err="1">
                <a:latin typeface="Calibri" panose="020F0502020204030204" pitchFamily="34" charset="0"/>
                <a:cs typeface="Calibri" panose="020F0502020204030204" pitchFamily="34" charset="0"/>
              </a:rPr>
              <a:t>ncssfl</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actfl</a:t>
            </a:r>
            <a:r>
              <a:rPr lang="en-US" sz="1400" dirty="0">
                <a:latin typeface="Calibri" panose="020F0502020204030204" pitchFamily="34" charset="0"/>
                <a:cs typeface="Calibri" panose="020F0502020204030204" pitchFamily="34" charset="0"/>
              </a:rPr>
              <a:t>-can-do-statements)</a:t>
            </a:r>
          </a:p>
        </p:txBody>
      </p:sp>
      <p:sp>
        <p:nvSpPr>
          <p:cNvPr id="5" name="Slide Number Placeholder 4">
            <a:extLst>
              <a:ext uri="{FF2B5EF4-FFF2-40B4-BE49-F238E27FC236}">
                <a16:creationId xmlns:a16="http://schemas.microsoft.com/office/drawing/2014/main" id="{F918D6F9-383B-4251-8CE7-A17BC5D66CD2}"/>
              </a:ext>
            </a:extLst>
          </p:cNvPr>
          <p:cNvSpPr>
            <a:spLocks noGrp="1"/>
          </p:cNvSpPr>
          <p:nvPr>
            <p:ph type="sldNum" sz="quarter" idx="12"/>
          </p:nvPr>
        </p:nvSpPr>
        <p:spPr/>
        <p:txBody>
          <a:bodyPr/>
          <a:lstStyle/>
          <a:p>
            <a:fld id="{5ACA6E70-B3F6-4AC7-8377-301945A91482}" type="slidenum">
              <a:rPr lang="en-US" smtClean="0"/>
              <a:pPr/>
              <a:t>16</a:t>
            </a:fld>
            <a:endParaRPr lang="en-US" dirty="0"/>
          </a:p>
        </p:txBody>
      </p:sp>
    </p:spTree>
    <p:extLst>
      <p:ext uri="{BB962C8B-B14F-4D97-AF65-F5344CB8AC3E}">
        <p14:creationId xmlns:p14="http://schemas.microsoft.com/office/powerpoint/2010/main" val="41269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FF1CCE-4144-41C5-B91B-021A20DDA748}"/>
              </a:ext>
            </a:extLst>
          </p:cNvPr>
          <p:cNvSpPr/>
          <p:nvPr/>
        </p:nvSpPr>
        <p:spPr>
          <a:xfrm>
            <a:off x="408703" y="-7981"/>
            <a:ext cx="11713102" cy="6395084"/>
          </a:xfrm>
          <a:prstGeom prst="rect">
            <a:avLst/>
          </a:prstGeom>
        </p:spPr>
        <p:txBody>
          <a:bodyPr wrap="square">
            <a:spAutoFit/>
          </a:bodyPr>
          <a:lstStyle/>
          <a:p>
            <a:pPr lvl="3">
              <a:lnSpc>
                <a:spcPct val="107000"/>
              </a:lnSpc>
              <a:spcAft>
                <a:spcPts val="800"/>
              </a:spcAft>
            </a:pPr>
            <a:r>
              <a:rPr lang="es-ES" sz="3200" i="1" dirty="0">
                <a:latin typeface="Calibri" panose="020F0502020204030204" pitchFamily="34" charset="0"/>
                <a:ea typeface="Calibri" panose="020F0502020204030204" pitchFamily="34" charset="0"/>
                <a:cs typeface="Times New Roman" panose="02020603050405020304" pitchFamily="18" charset="0"/>
              </a:rPr>
              <a:t>                               </a:t>
            </a:r>
            <a:br>
              <a:rPr lang="es-ES" sz="3200" i="1" dirty="0">
                <a:latin typeface="Calibri" panose="020F0502020204030204" pitchFamily="34" charset="0"/>
                <a:ea typeface="Calibri" panose="020F0502020204030204" pitchFamily="34" charset="0"/>
                <a:cs typeface="Times New Roman" panose="02020603050405020304" pitchFamily="18" charset="0"/>
              </a:rPr>
            </a:br>
            <a:r>
              <a:rPr lang="es-ES" sz="3200" i="1" dirty="0">
                <a:latin typeface="Calibri" panose="020F0502020204030204" pitchFamily="34" charset="0"/>
                <a:ea typeface="Calibri" panose="020F0502020204030204" pitchFamily="34" charset="0"/>
                <a:cs typeface="Times New Roman" panose="02020603050405020304" pitchFamily="18" charset="0"/>
              </a:rPr>
              <a:t> ¿Por qué es tan importante la inscripción en cursos para</a:t>
            </a:r>
            <a:br>
              <a:rPr lang="es-ES" sz="3200" i="1" dirty="0">
                <a:latin typeface="Calibri" panose="020F0502020204030204" pitchFamily="34" charset="0"/>
                <a:ea typeface="Calibri" panose="020F0502020204030204" pitchFamily="34" charset="0"/>
                <a:cs typeface="Times New Roman" panose="02020603050405020304" pitchFamily="18" charset="0"/>
              </a:rPr>
            </a:br>
            <a:r>
              <a:rPr lang="es-ES" sz="3200" i="1" dirty="0">
                <a:latin typeface="Calibri" panose="020F0502020204030204" pitchFamily="34" charset="0"/>
                <a:ea typeface="Calibri" panose="020F0502020204030204" pitchFamily="34" charset="0"/>
                <a:cs typeface="Times New Roman" panose="02020603050405020304" pitchFamily="18" charset="0"/>
              </a:rPr>
              <a:t> obtener créditos de educación superior?</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s-ES" sz="3200" dirty="0">
                <a:latin typeface="Calibri" panose="020F0502020204030204" pitchFamily="34" charset="0"/>
                <a:ea typeface="Calibri" panose="020F0502020204030204" pitchFamily="34" charset="0"/>
                <a:cs typeface="Times New Roman" panose="02020603050405020304" pitchFamily="18" charset="0"/>
              </a:rPr>
            </a:br>
            <a:r>
              <a:rPr lang="es-ES" sz="3000" dirty="0">
                <a:latin typeface="Calibri" panose="020F0502020204030204" pitchFamily="34" charset="0"/>
                <a:ea typeface="Calibri" panose="020F0502020204030204" pitchFamily="34" charset="0"/>
                <a:cs typeface="Times New Roman" panose="02020603050405020304" pitchFamily="18" charset="0"/>
              </a:rPr>
              <a:t>Los estudiantes que se inscriben en cursos de créditos para educación superior:</a:t>
            </a:r>
          </a:p>
          <a:p>
            <a:pPr marL="457200" indent="-457200">
              <a:lnSpc>
                <a:spcPct val="107000"/>
              </a:lnSpc>
              <a:buFont typeface="Wingdings" panose="05000000000000000000" pitchFamily="2" charset="2"/>
              <a:buChar char="§"/>
            </a:pPr>
            <a:r>
              <a:rPr lang="es-ES" sz="3000" dirty="0">
                <a:latin typeface="Calibri" panose="020F0502020204030204" pitchFamily="34" charset="0"/>
                <a:ea typeface="Calibri" panose="020F0502020204030204" pitchFamily="34" charset="0"/>
                <a:cs typeface="Times New Roman" panose="02020603050405020304" pitchFamily="18" charset="0"/>
              </a:rPr>
              <a:t>tienen más probabilidades de inscribirse inmediatamente y quedarse en educación superior que sus pares;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s-ES" sz="3000" dirty="0">
                <a:latin typeface="Calibri" panose="020F0502020204030204" pitchFamily="34" charset="0"/>
                <a:ea typeface="Calibri" panose="020F0502020204030204" pitchFamily="34" charset="0"/>
                <a:cs typeface="Times New Roman" panose="02020603050405020304" pitchFamily="18" charset="0"/>
              </a:rPr>
              <a:t>tienen una flexibilidad significativa para adaptar sus programas académicos a sus necesidades específicas; y</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
            </a:pPr>
            <a:r>
              <a:rPr lang="es-ES" sz="3000" dirty="0">
                <a:latin typeface="Calibri" panose="020F0502020204030204" pitchFamily="34" charset="0"/>
                <a:ea typeface="Calibri" panose="020F0502020204030204" pitchFamily="34" charset="0"/>
                <a:cs typeface="Times New Roman" panose="02020603050405020304" pitchFamily="18" charset="0"/>
              </a:rPr>
              <a:t>reducen tiempo y costo para conseguir títulos e introducirse en el mundo laboral.</a:t>
            </a:r>
            <a:endParaRPr lang="en-US" sz="3000" dirty="0">
              <a:latin typeface="Calibri" panose="020F0502020204030204" pitchFamily="34" charset="0"/>
            </a:endParaRPr>
          </a:p>
        </p:txBody>
      </p:sp>
      <p:sp>
        <p:nvSpPr>
          <p:cNvPr id="2" name="Rectangle 1">
            <a:extLst>
              <a:ext uri="{FF2B5EF4-FFF2-40B4-BE49-F238E27FC236}">
                <a16:creationId xmlns:a16="http://schemas.microsoft.com/office/drawing/2014/main" id="{96023824-8494-44D7-9064-FAE6D25C903A}"/>
              </a:ext>
            </a:extLst>
          </p:cNvPr>
          <p:cNvSpPr/>
          <p:nvPr/>
        </p:nvSpPr>
        <p:spPr>
          <a:xfrm>
            <a:off x="762000" y="841957"/>
            <a:ext cx="10853195" cy="523220"/>
          </a:xfrm>
          <a:prstGeom prst="rect">
            <a:avLst/>
          </a:prstGeom>
        </p:spPr>
        <p:txBody>
          <a:bodyPr wrap="square">
            <a:spAutoFit/>
          </a:bodyPr>
          <a:lstStyle/>
          <a:p>
            <a:pPr lvl="0">
              <a:defRPr/>
            </a:pPr>
            <a:r>
              <a:rPr lang="en-US" sz="2800" dirty="0">
                <a:latin typeface="Calibri" panose="020F0502020204030204" pitchFamily="34" charset="0"/>
                <a:ea typeface="Calibri" panose="020F0502020204030204" pitchFamily="34" charset="0"/>
                <a:cs typeface="Calibri" panose="020F0502020204030204" pitchFamily="34" charset="0"/>
              </a:rPr>
              <a:t>    </a:t>
            </a:r>
          </a:p>
        </p:txBody>
      </p:sp>
      <p:grpSp>
        <p:nvGrpSpPr>
          <p:cNvPr id="4" name="Group 3">
            <a:extLst>
              <a:ext uri="{FF2B5EF4-FFF2-40B4-BE49-F238E27FC236}">
                <a16:creationId xmlns:a16="http://schemas.microsoft.com/office/drawing/2014/main" id="{59D0A306-3310-45CF-AA16-2648CF3B9EFC}"/>
              </a:ext>
            </a:extLst>
          </p:cNvPr>
          <p:cNvGrpSpPr/>
          <p:nvPr/>
        </p:nvGrpSpPr>
        <p:grpSpPr>
          <a:xfrm>
            <a:off x="466899" y="390071"/>
            <a:ext cx="1468016" cy="1605411"/>
            <a:chOff x="1343025" y="3209925"/>
            <a:chExt cx="1838325" cy="1967868"/>
          </a:xfrm>
        </p:grpSpPr>
        <p:pic>
          <p:nvPicPr>
            <p:cNvPr id="5" name="Picture 4" descr="Diagram&#10;&#10;Description automatically generated">
              <a:extLst>
                <a:ext uri="{FF2B5EF4-FFF2-40B4-BE49-F238E27FC236}">
                  <a16:creationId xmlns:a16="http://schemas.microsoft.com/office/drawing/2014/main" id="{F75FEDCA-625A-47A5-9374-639A369E1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3209925"/>
              <a:ext cx="1771650" cy="1771650"/>
            </a:xfrm>
            <a:prstGeom prst="rect">
              <a:avLst/>
            </a:prstGeom>
          </p:spPr>
        </p:pic>
        <p:sp>
          <p:nvSpPr>
            <p:cNvPr id="6" name="TextBox 5">
              <a:extLst>
                <a:ext uri="{FF2B5EF4-FFF2-40B4-BE49-F238E27FC236}">
                  <a16:creationId xmlns:a16="http://schemas.microsoft.com/office/drawing/2014/main" id="{421D3913-D97A-4456-8808-980CE4C8B490}"/>
                </a:ext>
              </a:extLst>
            </p:cNvPr>
            <p:cNvSpPr txBox="1"/>
            <p:nvPr/>
          </p:nvSpPr>
          <p:spPr>
            <a:xfrm>
              <a:off x="1343025" y="4913708"/>
              <a:ext cx="618670" cy="264085"/>
            </a:xfrm>
            <a:prstGeom prst="rect">
              <a:avLst/>
            </a:prstGeom>
            <a:noFill/>
          </p:spPr>
          <p:txBody>
            <a:bodyPr wrap="none" rtlCol="0">
              <a:spAutoFit/>
            </a:bodyPr>
            <a:lstStyle/>
            <a:p>
              <a:r>
                <a:rPr lang="en-US" sz="800" dirty="0" err="1">
                  <a:latin typeface="Calibri" panose="020F0502020204030204" pitchFamily="34" charset="0"/>
                  <a:hlinkClick r:id="rId4"/>
                </a:rPr>
                <a:t>Freepik</a:t>
              </a:r>
              <a:endParaRPr lang="en-US" sz="800" dirty="0">
                <a:latin typeface="Calibri" panose="020F0502020204030204" pitchFamily="34" charset="0"/>
              </a:endParaRPr>
            </a:p>
          </p:txBody>
        </p:sp>
      </p:grpSp>
      <p:sp>
        <p:nvSpPr>
          <p:cNvPr id="8" name="TextBox 7">
            <a:extLst>
              <a:ext uri="{FF2B5EF4-FFF2-40B4-BE49-F238E27FC236}">
                <a16:creationId xmlns:a16="http://schemas.microsoft.com/office/drawing/2014/main" id="{CD8B61C2-9F75-1A4A-B56A-834734352487}"/>
              </a:ext>
            </a:extLst>
          </p:cNvPr>
          <p:cNvSpPr txBox="1"/>
          <p:nvPr/>
        </p:nvSpPr>
        <p:spPr>
          <a:xfrm>
            <a:off x="164892" y="6511343"/>
            <a:ext cx="7495082" cy="307777"/>
          </a:xfrm>
          <a:prstGeom prst="rect">
            <a:avLst/>
          </a:prstGeom>
          <a:noFill/>
        </p:spPr>
        <p:txBody>
          <a:bodyPr wrap="square" rtlCol="0">
            <a:spAutoFit/>
          </a:bodyPr>
          <a:lstStyle/>
          <a:p>
            <a:r>
              <a:rPr lang="en-US" sz="1400" dirty="0"/>
              <a:t>(College in High School Alliance, 2020; </a:t>
            </a:r>
            <a:r>
              <a:rPr lang="en-US" sz="1400" dirty="0">
                <a:hlinkClick r:id="rId5">
                  <a:extLst>
                    <a:ext uri="{A12FA001-AC4F-418D-AE19-62706E023703}">
                      <ahyp:hlinkClr xmlns:ahyp="http://schemas.microsoft.com/office/drawing/2018/hyperlinkcolor" val="tx"/>
                    </a:ext>
                  </a:extLst>
                </a:hlinkClick>
              </a:rPr>
              <a:t>https://www.collegeinhighschool.org/</a:t>
            </a:r>
            <a:r>
              <a:rPr lang="en-US" sz="1400" dirty="0"/>
              <a:t>)</a:t>
            </a:r>
          </a:p>
        </p:txBody>
      </p:sp>
      <p:sp>
        <p:nvSpPr>
          <p:cNvPr id="3" name="Slide Number Placeholder 2">
            <a:extLst>
              <a:ext uri="{FF2B5EF4-FFF2-40B4-BE49-F238E27FC236}">
                <a16:creationId xmlns:a16="http://schemas.microsoft.com/office/drawing/2014/main" id="{C843732E-C071-4990-BEA6-6DD9931E4006}"/>
              </a:ext>
            </a:extLst>
          </p:cNvPr>
          <p:cNvSpPr>
            <a:spLocks noGrp="1"/>
          </p:cNvSpPr>
          <p:nvPr>
            <p:ph type="sldNum" sz="quarter" idx="12"/>
          </p:nvPr>
        </p:nvSpPr>
        <p:spPr/>
        <p:txBody>
          <a:bodyPr/>
          <a:lstStyle/>
          <a:p>
            <a:fld id="{5ACA6E70-B3F6-4AC7-8377-301945A91482}" type="slidenum">
              <a:rPr lang="en-US" smtClean="0"/>
              <a:pPr/>
              <a:t>17</a:t>
            </a:fld>
            <a:endParaRPr lang="en-US" dirty="0"/>
          </a:p>
        </p:txBody>
      </p:sp>
    </p:spTree>
    <p:extLst>
      <p:ext uri="{BB962C8B-B14F-4D97-AF65-F5344CB8AC3E}">
        <p14:creationId xmlns:p14="http://schemas.microsoft.com/office/powerpoint/2010/main" val="36075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AAB390-3392-4F0A-AE46-193EBF54CECB}"/>
              </a:ext>
            </a:extLst>
          </p:cNvPr>
          <p:cNvSpPr txBox="1"/>
          <p:nvPr/>
        </p:nvSpPr>
        <p:spPr>
          <a:xfrm>
            <a:off x="304800" y="370380"/>
            <a:ext cx="11582400" cy="1077218"/>
          </a:xfrm>
          <a:prstGeom prst="rect">
            <a:avLst/>
          </a:prstGeom>
          <a:noFill/>
        </p:spPr>
        <p:txBody>
          <a:bodyPr wrap="square" rtlCol="0">
            <a:spAutoFit/>
          </a:bodyPr>
          <a:lstStyle/>
          <a:p>
            <a:pPr algn="ctr"/>
            <a:r>
              <a:rPr lang="en-US" altLang="en-US" sz="3200" b="1" dirty="0" err="1">
                <a:solidFill>
                  <a:srgbClr val="000000"/>
                </a:solidFill>
                <a:latin typeface="Calibri" panose="020F0502020204030204" pitchFamily="34" charset="0"/>
                <a:cs typeface="Calibri" panose="020F0502020204030204" pitchFamily="34" charset="0"/>
              </a:rPr>
              <a:t>Otro</a:t>
            </a:r>
            <a:r>
              <a:rPr lang="en-US" altLang="en-US" sz="3200" b="1" dirty="0">
                <a:solidFill>
                  <a:srgbClr val="000000"/>
                </a:solidFill>
                <a:latin typeface="Calibri" panose="020F0502020204030204" pitchFamily="34" charset="0"/>
                <a:cs typeface="Calibri" panose="020F0502020204030204" pitchFamily="34" charset="0"/>
              </a:rPr>
              <a:t> </a:t>
            </a:r>
            <a:r>
              <a:rPr lang="en-US" altLang="en-US" sz="3200" b="1" dirty="0" err="1">
                <a:solidFill>
                  <a:srgbClr val="000000"/>
                </a:solidFill>
                <a:latin typeface="Calibri" panose="020F0502020204030204" pitchFamily="34" charset="0"/>
                <a:cs typeface="Calibri" panose="020F0502020204030204" pitchFamily="34" charset="0"/>
              </a:rPr>
              <a:t>beneficio</a:t>
            </a:r>
            <a:r>
              <a:rPr lang="en-US" altLang="en-US" sz="3200" b="1" dirty="0">
                <a:solidFill>
                  <a:srgbClr val="000000"/>
                </a:solidFill>
                <a:latin typeface="Calibri" panose="020F0502020204030204" pitchFamily="34" charset="0"/>
                <a:cs typeface="Calibri" panose="020F0502020204030204" pitchFamily="34" charset="0"/>
              </a:rPr>
              <a:t> para los </a:t>
            </a:r>
            <a:r>
              <a:rPr lang="en-US" altLang="en-US" sz="3200" b="1" dirty="0" err="1">
                <a:solidFill>
                  <a:srgbClr val="000000"/>
                </a:solidFill>
                <a:latin typeface="Calibri" panose="020F0502020204030204" pitchFamily="34" charset="0"/>
                <a:cs typeface="Calibri" panose="020F0502020204030204" pitchFamily="34" charset="0"/>
              </a:rPr>
              <a:t>estudiantes</a:t>
            </a:r>
            <a:r>
              <a:rPr lang="en-US" altLang="en-US" sz="3200" b="1" dirty="0">
                <a:solidFill>
                  <a:srgbClr val="000000"/>
                </a:solidFill>
                <a:latin typeface="Calibri" panose="020F0502020204030204" pitchFamily="34" charset="0"/>
                <a:cs typeface="Calibri" panose="020F0502020204030204" pitchFamily="34" charset="0"/>
              </a:rPr>
              <a:t> DLI: </a:t>
            </a:r>
            <a:r>
              <a:rPr lang="es-ES" altLang="en-US" sz="3200" b="1" dirty="0">
                <a:solidFill>
                  <a:srgbClr val="000000"/>
                </a:solidFill>
                <a:latin typeface="Calibri" panose="020F0502020204030204" pitchFamily="34" charset="0"/>
                <a:cs typeface="Arial" panose="020B0604020202020204" pitchFamily="34" charset="0"/>
              </a:rPr>
              <a:t>El Sello de alfabetización bilingüe y el </a:t>
            </a:r>
            <a:r>
              <a:rPr lang="en-US" sz="3200" b="1" dirty="0" err="1">
                <a:latin typeface="Calibri" panose="020F0502020204030204" pitchFamily="34" charset="0"/>
                <a:cs typeface="Calibri" panose="020F0502020204030204" pitchFamily="34" charset="0"/>
              </a:rPr>
              <a:t>Certificado</a:t>
            </a:r>
            <a:r>
              <a:rPr lang="en-US" sz="3200" b="1" dirty="0">
                <a:latin typeface="Calibri" panose="020F0502020204030204" pitchFamily="34" charset="0"/>
                <a:cs typeface="Calibri" panose="020F0502020204030204" pitchFamily="34" charset="0"/>
              </a:rPr>
              <a:t> de </a:t>
            </a:r>
            <a:r>
              <a:rPr lang="en-US" sz="3200" b="1" dirty="0" err="1">
                <a:latin typeface="Calibri" panose="020F0502020204030204" pitchFamily="34" charset="0"/>
                <a:cs typeface="Calibri" panose="020F0502020204030204" pitchFamily="34" charset="0"/>
              </a:rPr>
              <a:t>Competencia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Lingüística</a:t>
            </a:r>
            <a:r>
              <a:rPr lang="es-ES" altLang="en-US" sz="3200" b="1" dirty="0">
                <a:solidFill>
                  <a:srgbClr val="000000"/>
                </a:solidFill>
                <a:latin typeface="Calibri" panose="020F0502020204030204" pitchFamily="34" charset="0"/>
                <a:cs typeface="Arial" panose="020B0604020202020204" pitchFamily="34" charset="0"/>
              </a:rPr>
              <a:t> </a:t>
            </a:r>
            <a:endParaRPr lang="en-US" sz="32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60DB56B-6789-4045-B8C2-8AC217C0CC92}"/>
              </a:ext>
            </a:extLst>
          </p:cNvPr>
          <p:cNvSpPr txBox="1"/>
          <p:nvPr/>
        </p:nvSpPr>
        <p:spPr>
          <a:xfrm>
            <a:off x="241577" y="6538912"/>
            <a:ext cx="1993623"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(Seal of Biliteracy, 2020)</a:t>
            </a:r>
          </a:p>
        </p:txBody>
      </p:sp>
      <p:pic>
        <p:nvPicPr>
          <p:cNvPr id="6" name="Picture 5">
            <a:extLst>
              <a:ext uri="{FF2B5EF4-FFF2-40B4-BE49-F238E27FC236}">
                <a16:creationId xmlns:a16="http://schemas.microsoft.com/office/drawing/2014/main" id="{A5E05C29-1673-49FB-AC46-38EEA3FDEC43}"/>
              </a:ext>
            </a:extLst>
          </p:cNvPr>
          <p:cNvPicPr>
            <a:picLocks noChangeAspect="1"/>
          </p:cNvPicPr>
          <p:nvPr/>
        </p:nvPicPr>
        <p:blipFill>
          <a:blip r:embed="rId3"/>
          <a:stretch>
            <a:fillRect/>
          </a:stretch>
        </p:blipFill>
        <p:spPr>
          <a:xfrm>
            <a:off x="3230137" y="1734364"/>
            <a:ext cx="5965982" cy="4287295"/>
          </a:xfrm>
          <a:prstGeom prst="rect">
            <a:avLst/>
          </a:prstGeom>
        </p:spPr>
      </p:pic>
      <p:sp>
        <p:nvSpPr>
          <p:cNvPr id="2" name="Slide Number Placeholder 1">
            <a:extLst>
              <a:ext uri="{FF2B5EF4-FFF2-40B4-BE49-F238E27FC236}">
                <a16:creationId xmlns:a16="http://schemas.microsoft.com/office/drawing/2014/main" id="{173251AF-70EC-4FB7-8401-FB76CEBC8C1A}"/>
              </a:ext>
            </a:extLst>
          </p:cNvPr>
          <p:cNvSpPr>
            <a:spLocks noGrp="1"/>
          </p:cNvSpPr>
          <p:nvPr>
            <p:ph type="sldNum" sz="quarter" idx="12"/>
          </p:nvPr>
        </p:nvSpPr>
        <p:spPr/>
        <p:txBody>
          <a:bodyPr/>
          <a:lstStyle/>
          <a:p>
            <a:fld id="{5ACA6E70-B3F6-4AC7-8377-301945A91482}" type="slidenum">
              <a:rPr lang="en-US" smtClean="0"/>
              <a:pPr/>
              <a:t>18</a:t>
            </a:fld>
            <a:endParaRPr lang="en-US" dirty="0"/>
          </a:p>
        </p:txBody>
      </p:sp>
    </p:spTree>
    <p:extLst>
      <p:ext uri="{BB962C8B-B14F-4D97-AF65-F5344CB8AC3E}">
        <p14:creationId xmlns:p14="http://schemas.microsoft.com/office/powerpoint/2010/main" val="215985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179348" y="2538275"/>
            <a:ext cx="11332117" cy="3046988"/>
          </a:xfrm>
          <a:prstGeom prst="rect">
            <a:avLst/>
          </a:prstGeom>
          <a:noFill/>
        </p:spPr>
        <p:txBody>
          <a:bodyPr wrap="square" rtlCol="0">
            <a:spAutoFit/>
          </a:bodyPr>
          <a:lstStyle/>
          <a:p>
            <a:pPr lvl="1"/>
            <a:r>
              <a:rPr lang="en-US" sz="3200" dirty="0" err="1">
                <a:latin typeface="Calibri" panose="020F0502020204030204" pitchFamily="34" charset="0"/>
                <a:cs typeface="Calibri" panose="020F0502020204030204" pitchFamily="34" charset="0"/>
              </a:rPr>
              <a:t>Muchos</a:t>
            </a:r>
            <a:r>
              <a:rPr lang="en-US" sz="3200" dirty="0">
                <a:latin typeface="Calibri" panose="020F0502020204030204" pitchFamily="34" charset="0"/>
                <a:cs typeface="Calibri" panose="020F0502020204030204" pitchFamily="34" charset="0"/>
              </a:rPr>
              <a:t> de los </a:t>
            </a:r>
            <a:r>
              <a:rPr lang="en-US" sz="3200" dirty="0" err="1">
                <a:latin typeface="Calibri" panose="020F0502020204030204" pitchFamily="34" charset="0"/>
                <a:cs typeface="Calibri" panose="020F0502020204030204" pitchFamily="34" charset="0"/>
              </a:rPr>
              <a:t>distritos</a:t>
            </a:r>
            <a:r>
              <a:rPr lang="en-US" sz="3200" dirty="0">
                <a:latin typeface="Calibri" panose="020F0502020204030204" pitchFamily="34" charset="0"/>
                <a:cs typeface="Calibri" panose="020F0502020204030204" pitchFamily="34" charset="0"/>
              </a:rPr>
              <a:t> de Minnesota </a:t>
            </a:r>
            <a:r>
              <a:rPr lang="en-US" sz="3200" dirty="0" err="1">
                <a:latin typeface="Calibri" panose="020F0502020204030204" pitchFamily="34" charset="0"/>
                <a:cs typeface="Calibri" panose="020F0502020204030204" pitchFamily="34" charset="0"/>
              </a:rPr>
              <a:t>otorgan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sellos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bilingües</a:t>
            </a:r>
            <a:r>
              <a:rPr lang="en-US" sz="3200" dirty="0">
                <a:latin typeface="Calibri" panose="020F0502020204030204" pitchFamily="34" charset="0"/>
                <a:cs typeface="Calibri" panose="020F0502020204030204" pitchFamily="34" charset="0"/>
              </a:rPr>
              <a:t> y </a:t>
            </a:r>
            <a:r>
              <a:rPr lang="en-US" sz="3200" dirty="0" err="1">
                <a:latin typeface="Calibri" panose="020F0502020204030204" pitchFamily="34" charset="0"/>
                <a:cs typeface="Calibri" panose="020F0502020204030204" pitchFamily="34" charset="0"/>
              </a:rPr>
              <a:t>multilingües</a:t>
            </a:r>
            <a:r>
              <a:rPr lang="en-US" sz="3200" dirty="0">
                <a:latin typeface="Calibri" panose="020F0502020204030204" pitchFamily="34" charset="0"/>
                <a:cs typeface="Calibri" panose="020F0502020204030204" pitchFamily="34" charset="0"/>
              </a:rPr>
              <a:t> a los </a:t>
            </a:r>
            <a:r>
              <a:rPr lang="en-US" sz="3200" dirty="0" err="1">
                <a:latin typeface="Calibri" panose="020F0502020204030204" pitchFamily="34" charset="0"/>
                <a:cs typeface="Calibri" panose="020F0502020204030204" pitchFamily="34" charset="0"/>
              </a:rPr>
              <a:t>graduados</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preparatoria</a:t>
            </a:r>
            <a:r>
              <a:rPr lang="en-US" sz="3200" dirty="0">
                <a:latin typeface="Calibri" panose="020F0502020204030204" pitchFamily="34" charset="0"/>
                <a:cs typeface="Calibri" panose="020F0502020204030204" pitchFamily="34" charset="0"/>
              </a:rPr>
              <a:t> que </a:t>
            </a:r>
            <a:r>
              <a:rPr lang="en-US" sz="3200" dirty="0" err="1">
                <a:latin typeface="Calibri" panose="020F0502020204030204" pitchFamily="34" charset="0"/>
                <a:cs typeface="Calibri" panose="020F0502020204030204" pitchFamily="34" charset="0"/>
              </a:rPr>
              <a:t>demuestran</a:t>
            </a:r>
            <a:r>
              <a:rPr lang="en-US" sz="3200" dirty="0">
                <a:latin typeface="Calibri" panose="020F0502020204030204" pitchFamily="34" charset="0"/>
                <a:cs typeface="Calibri" panose="020F0502020204030204" pitchFamily="34" charset="0"/>
              </a:rPr>
              <a:t> los </a:t>
            </a:r>
            <a:r>
              <a:rPr lang="en-US" sz="3200" dirty="0" err="1">
                <a:latin typeface="Calibri" panose="020F0502020204030204" pitchFamily="34" charset="0"/>
                <a:cs typeface="Calibri" panose="020F0502020204030204" pitchFamily="34" charset="0"/>
              </a:rPr>
              <a:t>niveles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requeridos</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competencia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lingüística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comprensión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auditiva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habla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lectura</a:t>
            </a:r>
            <a:r>
              <a:rPr lang="en-US" sz="3200" dirty="0">
                <a:latin typeface="Calibri" panose="020F0502020204030204" pitchFamily="34" charset="0"/>
                <a:cs typeface="Calibri" panose="020F0502020204030204" pitchFamily="34" charset="0"/>
              </a:rPr>
              <a:t>, y </a:t>
            </a:r>
            <a:r>
              <a:rPr lang="en-US" sz="3200" dirty="0" err="1">
                <a:latin typeface="Calibri" panose="020F0502020204030204" pitchFamily="34" charset="0"/>
                <a:cs typeface="Calibri" panose="020F0502020204030204" pitchFamily="34" charset="0"/>
              </a:rPr>
              <a:t>escritura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otros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idiomas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distintos</a:t>
            </a:r>
            <a:r>
              <a:rPr lang="en-US" sz="3200" dirty="0">
                <a:latin typeface="Calibri" panose="020F0502020204030204" pitchFamily="34" charset="0"/>
                <a:cs typeface="Calibri" panose="020F0502020204030204" pitchFamily="34" charset="0"/>
              </a:rPr>
              <a:t> del inglés. </a:t>
            </a:r>
          </a:p>
          <a:p>
            <a:pPr marL="609585" indent="-609585">
              <a:buAutoNum type="arabicPeriod"/>
            </a:pPr>
            <a:endParaRPr lang="en-US" sz="3200" i="1" dirty="0">
              <a:latin typeface="Calibri" panose="020F0502020204030204" pitchFamily="34" charset="0"/>
              <a:cs typeface="Calibri" panose="020F050202020403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667725"/>
            <a:ext cx="2566293" cy="1151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03D5B7AC-7036-4062-89CA-497A82963F84}"/>
              </a:ext>
            </a:extLst>
          </p:cNvPr>
          <p:cNvSpPr txBox="1"/>
          <p:nvPr/>
        </p:nvSpPr>
        <p:spPr>
          <a:xfrm>
            <a:off x="1524000" y="1775937"/>
            <a:ext cx="1715534" cy="215444"/>
          </a:xfrm>
          <a:prstGeom prst="rect">
            <a:avLst/>
          </a:prstGeom>
          <a:noFill/>
        </p:spPr>
        <p:txBody>
          <a:bodyPr wrap="none" rtlCol="0">
            <a:spAutoFit/>
          </a:bodyPr>
          <a:lstStyle/>
          <a:p>
            <a:r>
              <a:rPr lang="en-US" sz="800" dirty="0"/>
              <a:t>Minnesota Department of Education</a:t>
            </a:r>
          </a:p>
        </p:txBody>
      </p:sp>
      <p:sp>
        <p:nvSpPr>
          <p:cNvPr id="9" name="TextBox 8">
            <a:extLst>
              <a:ext uri="{FF2B5EF4-FFF2-40B4-BE49-F238E27FC236}">
                <a16:creationId xmlns:a16="http://schemas.microsoft.com/office/drawing/2014/main" id="{936C3DBC-76CF-4DAD-AD2E-8574A83D534C}"/>
              </a:ext>
            </a:extLst>
          </p:cNvPr>
          <p:cNvSpPr txBox="1"/>
          <p:nvPr/>
        </p:nvSpPr>
        <p:spPr>
          <a:xfrm>
            <a:off x="406400" y="6477000"/>
            <a:ext cx="3414717"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(Minnesota Department of Education, 2020)</a:t>
            </a:r>
          </a:p>
        </p:txBody>
      </p:sp>
      <p:sp>
        <p:nvSpPr>
          <p:cNvPr id="2" name="TextBox 1">
            <a:extLst>
              <a:ext uri="{FF2B5EF4-FFF2-40B4-BE49-F238E27FC236}">
                <a16:creationId xmlns:a16="http://schemas.microsoft.com/office/drawing/2014/main" id="{2D3DDFFA-3C03-49C1-AC6B-314235B37F54}"/>
              </a:ext>
            </a:extLst>
          </p:cNvPr>
          <p:cNvSpPr txBox="1"/>
          <p:nvPr/>
        </p:nvSpPr>
        <p:spPr>
          <a:xfrm>
            <a:off x="3412273" y="834074"/>
            <a:ext cx="7781297" cy="1077218"/>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Qué</a:t>
            </a:r>
            <a:r>
              <a:rPr lang="en-US" sz="3200" dirty="0">
                <a:latin typeface="Calibri" panose="020F0502020204030204" pitchFamily="34" charset="0"/>
                <a:cs typeface="Calibri" panose="020F0502020204030204" pitchFamily="34" charset="0"/>
              </a:rPr>
              <a:t> son los </a:t>
            </a:r>
            <a:r>
              <a:rPr lang="en-US" sz="3200" dirty="0" err="1">
                <a:latin typeface="Calibri" panose="020F0502020204030204" pitchFamily="34" charset="0"/>
                <a:cs typeface="Calibri" panose="020F0502020204030204" pitchFamily="34" charset="0"/>
              </a:rPr>
              <a:t>Sellos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Bilingües</a:t>
            </a:r>
            <a:r>
              <a:rPr lang="en-US" sz="3200" dirty="0">
                <a:latin typeface="Calibri" panose="020F0502020204030204" pitchFamily="34" charset="0"/>
                <a:cs typeface="Calibri" panose="020F0502020204030204" pitchFamily="34" charset="0"/>
              </a:rPr>
              <a:t> y </a:t>
            </a:r>
            <a:r>
              <a:rPr lang="en-US" sz="3200" dirty="0" err="1">
                <a:latin typeface="Calibri" panose="020F0502020204030204" pitchFamily="34" charset="0"/>
                <a:cs typeface="Calibri" panose="020F0502020204030204" pitchFamily="34" charset="0"/>
              </a:rPr>
              <a:t>Multilingües</a:t>
            </a:r>
            <a:r>
              <a:rPr lang="en-US" sz="3200" dirty="0">
                <a:latin typeface="Calibri" panose="020F0502020204030204" pitchFamily="34" charset="0"/>
                <a:cs typeface="Calibri" panose="020F0502020204030204" pitchFamily="34" charset="0"/>
              </a:rPr>
              <a:t> y </a:t>
            </a:r>
          </a:p>
          <a:p>
            <a:r>
              <a:rPr lang="en-US" sz="3200" dirty="0">
                <a:latin typeface="Calibri" panose="020F0502020204030204" pitchFamily="34" charset="0"/>
                <a:cs typeface="Calibri" panose="020F0502020204030204" pitchFamily="34" charset="0"/>
              </a:rPr>
              <a:t>el </a:t>
            </a:r>
            <a:r>
              <a:rPr lang="en-US" sz="3200" dirty="0" err="1">
                <a:latin typeface="Calibri" panose="020F0502020204030204" pitchFamily="34" charset="0"/>
                <a:cs typeface="Calibri" panose="020F0502020204030204" pitchFamily="34" charset="0"/>
              </a:rPr>
              <a:t>Certificado</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Competencia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Lingüística</a:t>
            </a:r>
            <a:r>
              <a:rPr lang="en-US" sz="3200" dirty="0">
                <a:latin typeface="Calibri" panose="020F0502020204030204" pitchFamily="34" charset="0"/>
                <a:cs typeface="Calibri" panose="020F0502020204030204" pitchFamily="34" charset="0"/>
              </a:rPr>
              <a:t>?</a:t>
            </a:r>
            <a:endParaRPr lang="en-US" sz="3200" dirty="0"/>
          </a:p>
        </p:txBody>
      </p:sp>
      <p:sp>
        <p:nvSpPr>
          <p:cNvPr id="3" name="Slide Number Placeholder 2">
            <a:extLst>
              <a:ext uri="{FF2B5EF4-FFF2-40B4-BE49-F238E27FC236}">
                <a16:creationId xmlns:a16="http://schemas.microsoft.com/office/drawing/2014/main" id="{BC59B325-3AE5-4A6F-9828-C2E3EB882DD0}"/>
              </a:ext>
            </a:extLst>
          </p:cNvPr>
          <p:cNvSpPr>
            <a:spLocks noGrp="1"/>
          </p:cNvSpPr>
          <p:nvPr>
            <p:ph type="sldNum" sz="quarter" idx="12"/>
          </p:nvPr>
        </p:nvSpPr>
        <p:spPr/>
        <p:txBody>
          <a:bodyPr/>
          <a:lstStyle/>
          <a:p>
            <a:fld id="{5ACA6E70-B3F6-4AC7-8377-301945A91482}" type="slidenum">
              <a:rPr lang="en-US" smtClean="0"/>
              <a:pPr/>
              <a:t>19</a:t>
            </a:fld>
            <a:endParaRPr lang="en-US" dirty="0"/>
          </a:p>
        </p:txBody>
      </p:sp>
    </p:spTree>
    <p:extLst>
      <p:ext uri="{BB962C8B-B14F-4D97-AF65-F5344CB8AC3E}">
        <p14:creationId xmlns:p14="http://schemas.microsoft.com/office/powerpoint/2010/main" val="322549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82400" y="6389595"/>
            <a:ext cx="6998360" cy="338554"/>
          </a:xfrm>
          <a:prstGeom prst="rect">
            <a:avLst/>
          </a:prstGeom>
          <a:noFill/>
        </p:spPr>
        <p:txBody>
          <a:bodyPr wrap="square" rtlCol="0">
            <a:spAutoFit/>
          </a:bodyPr>
          <a:lstStyle/>
          <a:p>
            <a:pPr algn="ctr"/>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488" y="6332960"/>
            <a:ext cx="685800" cy="482600"/>
          </a:xfrm>
          <a:prstGeom prst="rect">
            <a:avLst/>
          </a:prstGeom>
        </p:spPr>
      </p:pic>
      <p:grpSp>
        <p:nvGrpSpPr>
          <p:cNvPr id="3" name="Group 2">
            <a:extLst>
              <a:ext uri="{FF2B5EF4-FFF2-40B4-BE49-F238E27FC236}">
                <a16:creationId xmlns:a16="http://schemas.microsoft.com/office/drawing/2014/main" id="{8C545866-44EA-3E45-8855-582C8FCF7645}"/>
              </a:ext>
            </a:extLst>
          </p:cNvPr>
          <p:cNvGrpSpPr/>
          <p:nvPr/>
        </p:nvGrpSpPr>
        <p:grpSpPr>
          <a:xfrm>
            <a:off x="4425909" y="2212309"/>
            <a:ext cx="3491349" cy="3092799"/>
            <a:chOff x="690230" y="1880725"/>
            <a:chExt cx="2618512" cy="2319599"/>
          </a:xfrm>
        </p:grpSpPr>
        <p:sp>
          <p:nvSpPr>
            <p:cNvPr id="19" name="Triangle 18">
              <a:extLst>
                <a:ext uri="{FF2B5EF4-FFF2-40B4-BE49-F238E27FC236}">
                  <a16:creationId xmlns:a16="http://schemas.microsoft.com/office/drawing/2014/main" id="{859E8CD0-587C-8B45-BB4D-01D8A80F010F}"/>
                </a:ext>
              </a:extLst>
            </p:cNvPr>
            <p:cNvSpPr/>
            <p:nvPr/>
          </p:nvSpPr>
          <p:spPr>
            <a:xfrm>
              <a:off x="690230" y="1880725"/>
              <a:ext cx="2618512" cy="1896327"/>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endParaRPr>
            </a:p>
          </p:txBody>
        </p:sp>
        <p:sp>
          <p:nvSpPr>
            <p:cNvPr id="20" name="TextBox 19">
              <a:extLst>
                <a:ext uri="{FF2B5EF4-FFF2-40B4-BE49-F238E27FC236}">
                  <a16:creationId xmlns:a16="http://schemas.microsoft.com/office/drawing/2014/main" id="{56AA754A-5350-C04B-AF06-4734ECA0F349}"/>
                </a:ext>
              </a:extLst>
            </p:cNvPr>
            <p:cNvSpPr txBox="1"/>
            <p:nvPr/>
          </p:nvSpPr>
          <p:spPr>
            <a:xfrm rot="18314926">
              <a:off x="509884" y="2640352"/>
              <a:ext cx="1166796" cy="377075"/>
            </a:xfrm>
            <a:prstGeom prst="rect">
              <a:avLst/>
            </a:prstGeom>
            <a:noFill/>
          </p:spPr>
          <p:txBody>
            <a:bodyPr wrap="square" rtlCol="0">
              <a:spAutoFit/>
            </a:bodyPr>
            <a:lstStyle/>
            <a:p>
              <a:r>
                <a:rPr lang="en-US" sz="2667" b="1" dirty="0">
                  <a:solidFill>
                    <a:schemeClr val="tx1">
                      <a:lumMod val="75000"/>
                      <a:lumOff val="25000"/>
                    </a:schemeClr>
                  </a:solidFill>
                  <a:latin typeface="Calibri" panose="020F0502020204030204" pitchFamily="34" charset="0"/>
                  <a:cs typeface="Calibri" panose="020F0502020204030204" pitchFamily="34" charset="0"/>
                </a:rPr>
                <a:t>EDUCAR</a:t>
              </a:r>
            </a:p>
          </p:txBody>
        </p:sp>
        <p:sp>
          <p:nvSpPr>
            <p:cNvPr id="21" name="TextBox 20">
              <a:extLst>
                <a:ext uri="{FF2B5EF4-FFF2-40B4-BE49-F238E27FC236}">
                  <a16:creationId xmlns:a16="http://schemas.microsoft.com/office/drawing/2014/main" id="{E056E2CA-F9F3-704D-B788-A8B961EEB8FB}"/>
                </a:ext>
              </a:extLst>
            </p:cNvPr>
            <p:cNvSpPr txBox="1"/>
            <p:nvPr/>
          </p:nvSpPr>
          <p:spPr>
            <a:xfrm flipH="1">
              <a:off x="1158423" y="2785156"/>
              <a:ext cx="1682128" cy="684899"/>
            </a:xfrm>
            <a:prstGeom prst="rect">
              <a:avLst/>
            </a:prstGeom>
            <a:noFill/>
          </p:spPr>
          <p:txBody>
            <a:bodyPr wrap="square" rtlCol="0">
              <a:spAutoFit/>
            </a:bodyPr>
            <a:lstStyle/>
            <a:p>
              <a:pPr algn="ctr"/>
              <a:r>
                <a:rPr lang="es-ES" sz="2667" b="1" dirty="0">
                  <a:solidFill>
                    <a:schemeClr val="tx1">
                      <a:lumMod val="75000"/>
                      <a:lumOff val="25000"/>
                    </a:schemeClr>
                  </a:solidFill>
                  <a:latin typeface="Calibri" panose="020F0502020204030204" pitchFamily="34" charset="0"/>
                  <a:cs typeface="Calibri" panose="020F0502020204030204" pitchFamily="34" charset="0"/>
                </a:rPr>
                <a:t>Educación</a:t>
              </a:r>
              <a:br>
                <a:rPr lang="es-ES" sz="2667" b="1" dirty="0">
                  <a:solidFill>
                    <a:schemeClr val="tx1">
                      <a:lumMod val="75000"/>
                      <a:lumOff val="25000"/>
                    </a:schemeClr>
                  </a:solidFill>
                  <a:latin typeface="Calibri" panose="020F0502020204030204" pitchFamily="34" charset="0"/>
                  <a:cs typeface="Calibri" panose="020F0502020204030204" pitchFamily="34" charset="0"/>
                </a:rPr>
              </a:br>
              <a:r>
                <a:rPr lang="en-US" sz="2667" b="1" dirty="0">
                  <a:solidFill>
                    <a:schemeClr val="tx1">
                      <a:lumMod val="75000"/>
                      <a:lumOff val="25000"/>
                    </a:schemeClr>
                  </a:solidFill>
                  <a:latin typeface="Calibri" panose="020F0502020204030204" pitchFamily="34" charset="0"/>
                  <a:cs typeface="Calibri" panose="020F0502020204030204" pitchFamily="34" charset="0"/>
                </a:rPr>
                <a:t>Familiar DLI</a:t>
              </a:r>
            </a:p>
          </p:txBody>
        </p:sp>
        <p:sp>
          <p:nvSpPr>
            <p:cNvPr id="22" name="TextBox 21">
              <a:extLst>
                <a:ext uri="{FF2B5EF4-FFF2-40B4-BE49-F238E27FC236}">
                  <a16:creationId xmlns:a16="http://schemas.microsoft.com/office/drawing/2014/main" id="{B2740092-A590-7E43-BA1D-28F16765C9A9}"/>
                </a:ext>
              </a:extLst>
            </p:cNvPr>
            <p:cNvSpPr txBox="1"/>
            <p:nvPr/>
          </p:nvSpPr>
          <p:spPr>
            <a:xfrm>
              <a:off x="1163829" y="3823250"/>
              <a:ext cx="1544703" cy="377074"/>
            </a:xfrm>
            <a:prstGeom prst="rect">
              <a:avLst/>
            </a:prstGeom>
            <a:noFill/>
          </p:spPr>
          <p:txBody>
            <a:bodyPr wrap="none" rtlCol="0">
              <a:spAutoFit/>
            </a:bodyPr>
            <a:lstStyle/>
            <a:p>
              <a:pPr algn="ctr"/>
              <a:r>
                <a:rPr lang="en-US" sz="2667" b="1" dirty="0">
                  <a:solidFill>
                    <a:schemeClr val="tx1">
                      <a:lumMod val="75000"/>
                      <a:lumOff val="25000"/>
                    </a:schemeClr>
                  </a:solidFill>
                  <a:latin typeface="Calibri" panose="020F0502020204030204" pitchFamily="34" charset="0"/>
                  <a:cs typeface="Calibri" panose="020F0502020204030204" pitchFamily="34" charset="0"/>
                </a:rPr>
                <a:t>INVOLUCRAR</a:t>
              </a:r>
            </a:p>
          </p:txBody>
        </p:sp>
        <p:sp>
          <p:nvSpPr>
            <p:cNvPr id="23" name="TextBox 22">
              <a:extLst>
                <a:ext uri="{FF2B5EF4-FFF2-40B4-BE49-F238E27FC236}">
                  <a16:creationId xmlns:a16="http://schemas.microsoft.com/office/drawing/2014/main" id="{2DA59069-99AB-4046-84AE-23E7A1CF05BA}"/>
                </a:ext>
              </a:extLst>
            </p:cNvPr>
            <p:cNvSpPr txBox="1"/>
            <p:nvPr/>
          </p:nvSpPr>
          <p:spPr>
            <a:xfrm rot="3325818">
              <a:off x="2162305" y="2764349"/>
              <a:ext cx="1634080" cy="377075"/>
            </a:xfrm>
            <a:prstGeom prst="rect">
              <a:avLst/>
            </a:prstGeom>
            <a:noFill/>
          </p:spPr>
          <p:txBody>
            <a:bodyPr wrap="square" rtlCol="0">
              <a:spAutoFit/>
            </a:bodyPr>
            <a:lstStyle/>
            <a:p>
              <a:r>
                <a:rPr lang="en-US" sz="2667" b="1" dirty="0">
                  <a:solidFill>
                    <a:schemeClr val="tx1">
                      <a:lumMod val="75000"/>
                      <a:lumOff val="25000"/>
                    </a:schemeClr>
                  </a:solidFill>
                  <a:latin typeface="Calibri" panose="020F0502020204030204" pitchFamily="34" charset="0"/>
                  <a:cs typeface="Calibri" panose="020F0502020204030204" pitchFamily="34" charset="0"/>
                </a:rPr>
                <a:t>FORTALECER</a:t>
              </a:r>
            </a:p>
          </p:txBody>
        </p:sp>
      </p:grpSp>
      <p:sp>
        <p:nvSpPr>
          <p:cNvPr id="24" name="TextBox 23">
            <a:extLst>
              <a:ext uri="{FF2B5EF4-FFF2-40B4-BE49-F238E27FC236}">
                <a16:creationId xmlns:a16="http://schemas.microsoft.com/office/drawing/2014/main" id="{7D9CFA76-1639-F141-85E4-D15A798AFA77}"/>
              </a:ext>
            </a:extLst>
          </p:cNvPr>
          <p:cNvSpPr txBox="1"/>
          <p:nvPr/>
        </p:nvSpPr>
        <p:spPr>
          <a:xfrm>
            <a:off x="952878" y="5745455"/>
            <a:ext cx="3880764" cy="338554"/>
          </a:xfrm>
          <a:prstGeom prst="rect">
            <a:avLst/>
          </a:prstGeom>
          <a:noFill/>
        </p:spPr>
        <p:txBody>
          <a:bodyPr wrap="square" rtlCol="0">
            <a:spAutoFit/>
          </a:bodyPr>
          <a:lstStyle/>
          <a:p>
            <a:r>
              <a:rPr lang="en-US" sz="1600" b="1" dirty="0">
                <a:solidFill>
                  <a:srgbClr val="7A111A"/>
                </a:solidFill>
                <a:latin typeface="Calibri" panose="020F0502020204030204" pitchFamily="34" charset="0"/>
                <a:cs typeface="Calibri" panose="020F0502020204030204" pitchFamily="34" charset="0"/>
              </a:rPr>
              <a:t>* </a:t>
            </a:r>
            <a:r>
              <a:rPr lang="es-ES" sz="1467" b="1" i="1" dirty="0">
                <a:solidFill>
                  <a:schemeClr val="tx2"/>
                </a:solidFill>
                <a:latin typeface="Arial Narrow" panose="020B0606020202030204" pitchFamily="34" charset="0"/>
                <a:cs typeface="Calibri" panose="020F0502020204030204" pitchFamily="34" charset="0"/>
              </a:rPr>
              <a:t>En inglés</a:t>
            </a:r>
            <a:r>
              <a:rPr lang="en-US" sz="1467" b="1" i="1" dirty="0">
                <a:solidFill>
                  <a:schemeClr val="tx2"/>
                </a:solidFill>
                <a:latin typeface="Arial Narrow" panose="020B0606020202030204" pitchFamily="34" charset="0"/>
                <a:cs typeface="Calibri" panose="020F0502020204030204" pitchFamily="34" charset="0"/>
              </a:rPr>
              <a:t>: Dual Language and Immersion (DLI)</a:t>
            </a:r>
          </a:p>
        </p:txBody>
      </p:sp>
      <p:sp>
        <p:nvSpPr>
          <p:cNvPr id="12" name="TextBox 11">
            <a:extLst>
              <a:ext uri="{FF2B5EF4-FFF2-40B4-BE49-F238E27FC236}">
                <a16:creationId xmlns:a16="http://schemas.microsoft.com/office/drawing/2014/main" id="{B2CE6750-3CA5-404A-9A80-763A9F1153CA}"/>
              </a:ext>
            </a:extLst>
          </p:cNvPr>
          <p:cNvSpPr txBox="1"/>
          <p:nvPr/>
        </p:nvSpPr>
        <p:spPr>
          <a:xfrm>
            <a:off x="95365" y="256562"/>
            <a:ext cx="12001270" cy="1754326"/>
          </a:xfrm>
          <a:prstGeom prst="rect">
            <a:avLst/>
          </a:prstGeom>
          <a:noFill/>
        </p:spPr>
        <p:txBody>
          <a:bodyPr wrap="square" rtlCol="0">
            <a:spAutoFit/>
          </a:bodyPr>
          <a:lstStyle/>
          <a:p>
            <a:pPr algn="ct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Talleres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Dual e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Inmersión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Educación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Familiar:</a:t>
            </a:r>
          </a:p>
          <a:p>
            <a:pPr algn="ctr"/>
            <a:r>
              <a:rPr lang="es-ES" sz="3600" dirty="0">
                <a:effectLst>
                  <a:outerShdw blurRad="38100" dist="38100" dir="2700000" algn="tl">
                    <a:srgbClr val="000000">
                      <a:alpha val="43137"/>
                    </a:srgbClr>
                  </a:outerShdw>
                </a:effectLst>
              </a:rPr>
              <a:t>Apoyando a los estudiantes en los programas secundarios</a:t>
            </a:r>
          </a:p>
          <a:p>
            <a:pPr algn="ct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Sesión 2</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99E433F-66FD-469D-8A60-816224E3A3B3}"/>
              </a:ext>
            </a:extLst>
          </p:cNvPr>
          <p:cNvSpPr>
            <a:spLocks noGrp="1"/>
          </p:cNvSpPr>
          <p:nvPr>
            <p:ph type="sldNum" sz="quarter" idx="12"/>
          </p:nvPr>
        </p:nvSpPr>
        <p:spPr/>
        <p:txBody>
          <a:bodyPr/>
          <a:lstStyle/>
          <a:p>
            <a:fld id="{5ACA6E70-B3F6-4AC7-8377-301945A91482}" type="slidenum">
              <a:rPr lang="en-US" smtClean="0"/>
              <a:pPr/>
              <a:t>2</a:t>
            </a:fld>
            <a:endParaRPr lang="en-US" dirty="0"/>
          </a:p>
        </p:txBody>
      </p:sp>
    </p:spTree>
    <p:extLst>
      <p:ext uri="{BB962C8B-B14F-4D97-AF65-F5344CB8AC3E}">
        <p14:creationId xmlns:p14="http://schemas.microsoft.com/office/powerpoint/2010/main" val="3342105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406400" y="2684383"/>
            <a:ext cx="10769600" cy="3046988"/>
          </a:xfrm>
          <a:prstGeom prst="rect">
            <a:avLst/>
          </a:prstGeom>
          <a:noFill/>
        </p:spPr>
        <p:txBody>
          <a:bodyPr wrap="square" rtlCol="0">
            <a:spAutoFit/>
          </a:bodyPr>
          <a:lstStyle/>
          <a:p>
            <a:pPr lvl="1"/>
            <a:r>
              <a:rPr lang="en-US" sz="3200" dirty="0" err="1">
                <a:latin typeface="Calibri" panose="020F0502020204030204" pitchFamily="34" charset="0"/>
                <a:cs typeface="Calibri" panose="020F0502020204030204" pitchFamily="34" charset="0"/>
              </a:rPr>
              <a:t>Muchos</a:t>
            </a:r>
            <a:r>
              <a:rPr lang="en-US" sz="3200" dirty="0">
                <a:latin typeface="Calibri" panose="020F0502020204030204" pitchFamily="34" charset="0"/>
                <a:cs typeface="Calibri" panose="020F0502020204030204" pitchFamily="34" charset="0"/>
              </a:rPr>
              <a:t> colegios y </a:t>
            </a:r>
            <a:r>
              <a:rPr lang="en-US" sz="3200" dirty="0" err="1">
                <a:latin typeface="Calibri" panose="020F0502020204030204" pitchFamily="34" charset="0"/>
                <a:cs typeface="Calibri" panose="020F0502020204030204" pitchFamily="34" charset="0"/>
              </a:rPr>
              <a:t>universidades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premiarán</a:t>
            </a:r>
            <a:r>
              <a:rPr lang="en-US" sz="3200" dirty="0">
                <a:latin typeface="Calibri" panose="020F0502020204030204" pitchFamily="34" charset="0"/>
                <a:cs typeface="Calibri" panose="020F0502020204030204" pitchFamily="34" charset="0"/>
              </a:rPr>
              <a:t> con </a:t>
            </a:r>
            <a:r>
              <a:rPr lang="en-US" sz="3200" dirty="0" err="1">
                <a:latin typeface="Calibri" panose="020F0502020204030204" pitchFamily="34" charset="0"/>
                <a:cs typeface="Calibri" panose="020F0502020204030204" pitchFamily="34" charset="0"/>
              </a:rPr>
              <a:t>semestres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gratuitos</a:t>
            </a:r>
            <a:r>
              <a:rPr lang="en-US" sz="3200" dirty="0">
                <a:latin typeface="Calibri" panose="020F0502020204030204" pitchFamily="34" charset="0"/>
                <a:cs typeface="Calibri" panose="020F0502020204030204" pitchFamily="34" charset="0"/>
              </a:rPr>
              <a:t> a los </a:t>
            </a:r>
            <a:r>
              <a:rPr lang="en-US" sz="3200" dirty="0" err="1">
                <a:latin typeface="Calibri" panose="020F0502020204030204" pitchFamily="34" charset="0"/>
                <a:cs typeface="Calibri" panose="020F0502020204030204" pitchFamily="34" charset="0"/>
              </a:rPr>
              <a:t>alumnos</a:t>
            </a:r>
            <a:r>
              <a:rPr lang="en-US" sz="3200" dirty="0">
                <a:latin typeface="Calibri" panose="020F0502020204030204" pitchFamily="34" charset="0"/>
                <a:cs typeface="Calibri" panose="020F0502020204030204" pitchFamily="34" charset="0"/>
              </a:rPr>
              <a:t> que </a:t>
            </a:r>
            <a:r>
              <a:rPr lang="en-US" sz="3200" dirty="0" err="1">
                <a:latin typeface="Calibri" panose="020F0502020204030204" pitchFamily="34" charset="0"/>
                <a:cs typeface="Calibri" panose="020F0502020204030204" pitchFamily="34" charset="0"/>
              </a:rPr>
              <a:t>reciban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sellos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bilingües</a:t>
            </a:r>
            <a:r>
              <a:rPr lang="en-US" sz="3200" dirty="0">
                <a:latin typeface="Calibri" panose="020F0502020204030204" pitchFamily="34" charset="0"/>
                <a:cs typeface="Calibri" panose="020F0502020204030204" pitchFamily="34" charset="0"/>
              </a:rPr>
              <a:t> y </a:t>
            </a:r>
            <a:r>
              <a:rPr lang="en-US" sz="3200" dirty="0" err="1">
                <a:latin typeface="Calibri" panose="020F0502020204030204" pitchFamily="34" charset="0"/>
                <a:cs typeface="Calibri" panose="020F0502020204030204" pitchFamily="34" charset="0"/>
              </a:rPr>
              <a:t>multilingües</a:t>
            </a:r>
            <a:r>
              <a:rPr lang="en-US" sz="3200" dirty="0">
                <a:latin typeface="Calibri" panose="020F0502020204030204" pitchFamily="34" charset="0"/>
                <a:cs typeface="Calibri" panose="020F0502020204030204" pitchFamily="34" charset="0"/>
              </a:rPr>
              <a:t> y </a:t>
            </a:r>
            <a:r>
              <a:rPr lang="en-US" sz="3200" dirty="0" err="1">
                <a:latin typeface="Calibri" panose="020F0502020204030204" pitchFamily="34" charset="0"/>
                <a:cs typeface="Calibri" panose="020F0502020204030204" pitchFamily="34" charset="0"/>
              </a:rPr>
              <a:t>certificados</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competencia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lingüística</a:t>
            </a:r>
            <a:r>
              <a:rPr lang="en-US" sz="3200" dirty="0">
                <a:latin typeface="Calibri" panose="020F0502020204030204" pitchFamily="34" charset="0"/>
                <a:cs typeface="Calibri" panose="020F0502020204030204" pitchFamily="34" charset="0"/>
              </a:rPr>
              <a:t>.</a:t>
            </a:r>
          </a:p>
          <a:p>
            <a:pPr lvl="1"/>
            <a:endParaRPr lang="en-US" sz="3200" i="1" dirty="0">
              <a:latin typeface="Calibri" panose="020F0502020204030204" pitchFamily="34" charset="0"/>
              <a:cs typeface="Calibri" panose="020F0502020204030204" pitchFamily="34" charset="0"/>
            </a:endParaRPr>
          </a:p>
          <a:p>
            <a:pPr marL="514350" indent="-514350">
              <a:buAutoNum type="arabicPeriod" startAt="2"/>
            </a:pPr>
            <a:endParaRPr lang="en-US" sz="3200" i="1" dirty="0">
              <a:latin typeface="Calibri" panose="020F0502020204030204" pitchFamily="34" charset="0"/>
              <a:cs typeface="Calibri" panose="020F0502020204030204" pitchFamily="34" charset="0"/>
            </a:endParaRPr>
          </a:p>
          <a:p>
            <a:pPr marL="514350" indent="-514350">
              <a:buAutoNum type="arabicPeriod" startAt="2"/>
            </a:pPr>
            <a:endParaRPr lang="en-US" sz="3200" i="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7764E91-B942-44EF-87CF-970456647F7C}"/>
              </a:ext>
            </a:extLst>
          </p:cNvPr>
          <p:cNvSpPr txBox="1"/>
          <p:nvPr/>
        </p:nvSpPr>
        <p:spPr>
          <a:xfrm>
            <a:off x="406400" y="6477000"/>
            <a:ext cx="3414717"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(Minnesota Department of Education, 2020)</a:t>
            </a:r>
          </a:p>
        </p:txBody>
      </p:sp>
      <p:grpSp>
        <p:nvGrpSpPr>
          <p:cNvPr id="3" name="Group 2">
            <a:extLst>
              <a:ext uri="{FF2B5EF4-FFF2-40B4-BE49-F238E27FC236}">
                <a16:creationId xmlns:a16="http://schemas.microsoft.com/office/drawing/2014/main" id="{53DA0549-EC19-4DB4-9479-83B4832C11AE}"/>
              </a:ext>
            </a:extLst>
          </p:cNvPr>
          <p:cNvGrpSpPr/>
          <p:nvPr/>
        </p:nvGrpSpPr>
        <p:grpSpPr>
          <a:xfrm>
            <a:off x="748249" y="769274"/>
            <a:ext cx="2701781" cy="1334923"/>
            <a:chOff x="748249" y="769274"/>
            <a:chExt cx="2701781" cy="1334923"/>
          </a:xfrm>
        </p:grpSpPr>
        <p:pic>
          <p:nvPicPr>
            <p:cNvPr id="6" name="Picture 2">
              <a:extLst>
                <a:ext uri="{FF2B5EF4-FFF2-40B4-BE49-F238E27FC236}">
                  <a16:creationId xmlns:a16="http://schemas.microsoft.com/office/drawing/2014/main" id="{7D43BC8C-4E47-4636-991D-7B23A2EE1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49" y="769274"/>
              <a:ext cx="2566293" cy="1151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2DD4780E-4C70-4E71-9869-509E6F497444}"/>
                </a:ext>
              </a:extLst>
            </p:cNvPr>
            <p:cNvSpPr txBox="1"/>
            <p:nvPr/>
          </p:nvSpPr>
          <p:spPr>
            <a:xfrm>
              <a:off x="1734496" y="1888753"/>
              <a:ext cx="1715534" cy="215444"/>
            </a:xfrm>
            <a:prstGeom prst="rect">
              <a:avLst/>
            </a:prstGeom>
            <a:noFill/>
          </p:spPr>
          <p:txBody>
            <a:bodyPr wrap="none" rtlCol="0">
              <a:spAutoFit/>
            </a:bodyPr>
            <a:lstStyle/>
            <a:p>
              <a:r>
                <a:rPr lang="en-US" sz="800" dirty="0"/>
                <a:t>Minnesota Department of Education</a:t>
              </a:r>
            </a:p>
          </p:txBody>
        </p:sp>
      </p:grpSp>
      <p:sp>
        <p:nvSpPr>
          <p:cNvPr id="2" name="TextBox 1">
            <a:extLst>
              <a:ext uri="{FF2B5EF4-FFF2-40B4-BE49-F238E27FC236}">
                <a16:creationId xmlns:a16="http://schemas.microsoft.com/office/drawing/2014/main" id="{62C46600-409D-4AF5-B732-4F7A1AC947FC}"/>
              </a:ext>
            </a:extLst>
          </p:cNvPr>
          <p:cNvSpPr txBox="1"/>
          <p:nvPr/>
        </p:nvSpPr>
        <p:spPr>
          <a:xfrm>
            <a:off x="3450030" y="622280"/>
            <a:ext cx="7953016" cy="2062103"/>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Cuáles</a:t>
            </a:r>
            <a:r>
              <a:rPr lang="en-US" sz="3200" dirty="0">
                <a:latin typeface="Calibri" panose="020F0502020204030204" pitchFamily="34" charset="0"/>
                <a:cs typeface="Calibri" panose="020F0502020204030204" pitchFamily="34" charset="0"/>
              </a:rPr>
              <a:t> son los </a:t>
            </a:r>
            <a:r>
              <a:rPr lang="en-US" sz="3200" dirty="0" err="1">
                <a:latin typeface="Calibri" panose="020F0502020204030204" pitchFamily="34" charset="0"/>
                <a:cs typeface="Calibri" panose="020F0502020204030204" pitchFamily="34" charset="0"/>
              </a:rPr>
              <a:t>beneficios</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ganar</a:t>
            </a:r>
            <a:r>
              <a:rPr lang="en-US" sz="3200" dirty="0">
                <a:latin typeface="Calibri" panose="020F0502020204030204" pitchFamily="34" charset="0"/>
                <a:cs typeface="Calibri" panose="020F0502020204030204" pitchFamily="34" charset="0"/>
              </a:rPr>
              <a:t> un </a:t>
            </a:r>
            <a:r>
              <a:rPr lang="en-US" sz="3200" dirty="0" err="1">
                <a:latin typeface="Calibri" panose="020F0502020204030204" pitchFamily="34" charset="0"/>
                <a:cs typeface="Calibri" panose="020F0502020204030204" pitchFamily="34" charset="0"/>
              </a:rPr>
              <a:t>Sello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Bilingüe</a:t>
            </a:r>
            <a:r>
              <a:rPr lang="en-US" sz="3200" dirty="0">
                <a:latin typeface="Calibri" panose="020F0502020204030204" pitchFamily="34" charset="0"/>
                <a:cs typeface="Calibri" panose="020F0502020204030204" pitchFamily="34" charset="0"/>
              </a:rPr>
              <a:t> o un </a:t>
            </a:r>
            <a:r>
              <a:rPr lang="en-US" sz="3200" dirty="0" err="1">
                <a:latin typeface="Calibri" panose="020F0502020204030204" pitchFamily="34" charset="0"/>
                <a:cs typeface="Calibri" panose="020F0502020204030204" pitchFamily="34" charset="0"/>
              </a:rPr>
              <a:t>Certificado</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Competencia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Lingüística</a:t>
            </a:r>
            <a:r>
              <a:rPr lang="en-US" sz="3200" dirty="0">
                <a:latin typeface="Calibri" panose="020F0502020204030204" pitchFamily="34" charset="0"/>
                <a:cs typeface="Calibri" panose="020F0502020204030204" pitchFamily="34" charset="0"/>
              </a:rPr>
              <a:t>?</a:t>
            </a:r>
          </a:p>
          <a:p>
            <a:endParaRPr lang="en-US" sz="3200" dirty="0"/>
          </a:p>
        </p:txBody>
      </p:sp>
      <p:sp>
        <p:nvSpPr>
          <p:cNvPr id="4" name="Slide Number Placeholder 3">
            <a:extLst>
              <a:ext uri="{FF2B5EF4-FFF2-40B4-BE49-F238E27FC236}">
                <a16:creationId xmlns:a16="http://schemas.microsoft.com/office/drawing/2014/main" id="{8954592F-008F-4FF5-B8BE-5D2FAF9E7B3F}"/>
              </a:ext>
            </a:extLst>
          </p:cNvPr>
          <p:cNvSpPr>
            <a:spLocks noGrp="1"/>
          </p:cNvSpPr>
          <p:nvPr>
            <p:ph type="sldNum" sz="quarter" idx="12"/>
          </p:nvPr>
        </p:nvSpPr>
        <p:spPr/>
        <p:txBody>
          <a:bodyPr/>
          <a:lstStyle/>
          <a:p>
            <a:fld id="{5ACA6E70-B3F6-4AC7-8377-301945A91482}" type="slidenum">
              <a:rPr lang="en-US" smtClean="0"/>
              <a:pPr/>
              <a:t>20</a:t>
            </a:fld>
            <a:endParaRPr lang="en-US" dirty="0"/>
          </a:p>
        </p:txBody>
      </p:sp>
    </p:spTree>
    <p:extLst>
      <p:ext uri="{BB962C8B-B14F-4D97-AF65-F5344CB8AC3E}">
        <p14:creationId xmlns:p14="http://schemas.microsoft.com/office/powerpoint/2010/main" val="191779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2" name="TextBox 11"/>
          <p:cNvSpPr txBox="1"/>
          <p:nvPr/>
        </p:nvSpPr>
        <p:spPr>
          <a:xfrm>
            <a:off x="184335" y="2199123"/>
            <a:ext cx="11497187" cy="3539430"/>
          </a:xfrm>
          <a:prstGeom prst="rect">
            <a:avLst/>
          </a:prstGeom>
          <a:noFill/>
        </p:spPr>
        <p:txBody>
          <a:bodyPr wrap="square" rtlCol="0">
            <a:spAutoFit/>
          </a:bodyPr>
          <a:lstStyle/>
          <a:p>
            <a:pPr lvl="1"/>
            <a:r>
              <a:rPr lang="en-US" sz="3200" dirty="0" err="1">
                <a:latin typeface="Calibri" panose="020F0502020204030204" pitchFamily="34" charset="0"/>
                <a:cs typeface="Calibri" panose="020F0502020204030204" pitchFamily="34" charset="0"/>
              </a:rPr>
              <a:t>Además</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tener</a:t>
            </a:r>
            <a:r>
              <a:rPr lang="en-US" sz="3200" dirty="0">
                <a:latin typeface="Calibri" panose="020F0502020204030204" pitchFamily="34" charset="0"/>
                <a:cs typeface="Calibri" panose="020F0502020204030204" pitchFamily="34" charset="0"/>
              </a:rPr>
              <a:t> los </a:t>
            </a:r>
            <a:r>
              <a:rPr lang="en-US" sz="3200" dirty="0" err="1">
                <a:latin typeface="Calibri" panose="020F0502020204030204" pitchFamily="34" charset="0"/>
                <a:cs typeface="Calibri" panose="020F0502020204030204" pitchFamily="34" charset="0"/>
              </a:rPr>
              <a:t>niveles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requeridos</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competencia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en</a:t>
            </a:r>
            <a:r>
              <a:rPr lang="en-US" sz="3200" dirty="0">
                <a:latin typeface="Calibri" panose="020F0502020204030204" pitchFamily="34" charset="0"/>
                <a:cs typeface="Calibri" panose="020F0502020204030204" pitchFamily="34" charset="0"/>
              </a:rPr>
              <a:t> un </a:t>
            </a:r>
            <a:r>
              <a:rPr lang="en-US" sz="3200" dirty="0" err="1">
                <a:latin typeface="Calibri" panose="020F0502020204030204" pitchFamily="34" charset="0"/>
                <a:cs typeface="Calibri" panose="020F0502020204030204" pitchFamily="34" charset="0"/>
              </a:rPr>
              <a:t>idioma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distinto</a:t>
            </a:r>
            <a:r>
              <a:rPr lang="en-US" sz="3200" dirty="0">
                <a:latin typeface="Calibri" panose="020F0502020204030204" pitchFamily="34" charset="0"/>
                <a:cs typeface="Calibri" panose="020F0502020204030204" pitchFamily="34" charset="0"/>
              </a:rPr>
              <a:t> al inglés, el </a:t>
            </a:r>
            <a:r>
              <a:rPr lang="en-US" sz="3200" dirty="0" err="1">
                <a:latin typeface="Calibri" panose="020F0502020204030204" pitchFamily="34" charset="0"/>
                <a:cs typeface="Calibri" panose="020F0502020204030204" pitchFamily="34" charset="0"/>
              </a:rPr>
              <a:t>estudiante</a:t>
            </a:r>
            <a:r>
              <a:rPr lang="en-US" sz="3200" dirty="0">
                <a:latin typeface="Calibri" panose="020F0502020204030204" pitchFamily="34" charset="0"/>
                <a:cs typeface="Calibri" panose="020F0502020204030204" pitchFamily="34" charset="0"/>
              </a:rPr>
              <a:t> debe:</a:t>
            </a:r>
          </a:p>
          <a:p>
            <a:pPr marL="914400" lvl="1" indent="-457200">
              <a:buFont typeface="Wingdings" panose="05000000000000000000" pitchFamily="2" charset="2"/>
              <a:buChar char="§"/>
            </a:pPr>
            <a:r>
              <a:rPr lang="en-US" sz="3200" dirty="0" err="1">
                <a:latin typeface="Calibri" panose="020F0502020204030204" pitchFamily="34" charset="0"/>
                <a:cs typeface="Calibri" panose="020F0502020204030204" pitchFamily="34" charset="0"/>
              </a:rPr>
              <a:t>demostrar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dominio</a:t>
            </a:r>
            <a:r>
              <a:rPr lang="en-US" sz="3200" dirty="0">
                <a:latin typeface="Calibri" panose="020F0502020204030204" pitchFamily="34" charset="0"/>
                <a:cs typeface="Calibri" panose="020F0502020204030204" pitchFamily="34" charset="0"/>
              </a:rPr>
              <a:t> de los </a:t>
            </a:r>
            <a:r>
              <a:rPr lang="en-US" sz="3200" dirty="0" err="1">
                <a:latin typeface="Calibri" panose="020F0502020204030204" pitchFamily="34" charset="0"/>
                <a:cs typeface="Calibri" panose="020F0502020204030204" pitchFamily="34" charset="0"/>
              </a:rPr>
              <a:t>estándares</a:t>
            </a:r>
            <a:r>
              <a:rPr lang="en-US" sz="3200" dirty="0">
                <a:latin typeface="Calibri" panose="020F0502020204030204" pitchFamily="34" charset="0"/>
                <a:cs typeface="Calibri" panose="020F0502020204030204" pitchFamily="34" charset="0"/>
              </a:rPr>
              <a:t> de Minnesota de </a:t>
            </a:r>
            <a:r>
              <a:rPr lang="en-US" sz="3200" dirty="0" err="1">
                <a:latin typeface="Calibri" panose="020F0502020204030204" pitchFamily="34" charset="0"/>
                <a:cs typeface="Calibri" panose="020F0502020204030204" pitchFamily="34" charset="0"/>
              </a:rPr>
              <a:t>competencia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en</a:t>
            </a:r>
            <a:r>
              <a:rPr lang="en-US" sz="3200" dirty="0">
                <a:latin typeface="Calibri" panose="020F0502020204030204" pitchFamily="34" charset="0"/>
                <a:cs typeface="Calibri" panose="020F0502020204030204" pitchFamily="34" charset="0"/>
              </a:rPr>
              <a:t> inglés; y</a:t>
            </a:r>
          </a:p>
          <a:p>
            <a:pPr marL="914400" lvl="1" indent="-457200">
              <a:buFont typeface="Wingdings" panose="05000000000000000000" pitchFamily="2" charset="2"/>
              <a:buChar char="§"/>
            </a:pPr>
            <a:r>
              <a:rPr lang="en-US" sz="3200" dirty="0" err="1">
                <a:latin typeface="Calibri" panose="020F0502020204030204" pitchFamily="34" charset="0"/>
                <a:cs typeface="Calibri" panose="020F0502020204030204" pitchFamily="34" charset="0"/>
              </a:rPr>
              <a:t>terminar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satisfactoriamente</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todos</a:t>
            </a:r>
            <a:r>
              <a:rPr lang="en-US" sz="3200" dirty="0">
                <a:latin typeface="Calibri" panose="020F0502020204030204" pitchFamily="34" charset="0"/>
                <a:cs typeface="Calibri" panose="020F0502020204030204" pitchFamily="34" charset="0"/>
              </a:rPr>
              <a:t> los </a:t>
            </a:r>
            <a:r>
              <a:rPr lang="en-US" sz="3200" dirty="0" err="1">
                <a:latin typeface="Calibri" panose="020F0502020204030204" pitchFamily="34" charset="0"/>
                <a:cs typeface="Calibri" panose="020F0502020204030204" pitchFamily="34" charset="0"/>
              </a:rPr>
              <a:t>créditos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artes</a:t>
            </a:r>
            <a:r>
              <a:rPr lang="en-US" sz="3200" dirty="0">
                <a:latin typeface="Calibri" panose="020F0502020204030204" pitchFamily="34" charset="0"/>
                <a:cs typeface="Calibri" panose="020F0502020204030204" pitchFamily="34" charset="0"/>
              </a:rPr>
              <a:t> del </a:t>
            </a:r>
            <a:r>
              <a:rPr lang="en-US" sz="3200" dirty="0" err="1">
                <a:latin typeface="Calibri" panose="020F0502020204030204" pitchFamily="34" charset="0"/>
                <a:cs typeface="Calibri" panose="020F0502020204030204" pitchFamily="34" charset="0"/>
              </a:rPr>
              <a:t>lenguaje</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en</a:t>
            </a:r>
            <a:r>
              <a:rPr lang="en-US" sz="3200" dirty="0">
                <a:latin typeface="Calibri" panose="020F0502020204030204" pitchFamily="34" charset="0"/>
                <a:cs typeface="Calibri" panose="020F0502020204030204" pitchFamily="34" charset="0"/>
              </a:rPr>
              <a:t> inglés). </a:t>
            </a:r>
          </a:p>
          <a:p>
            <a:endParaRPr lang="en-US" sz="3200" i="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9EB6EB6-E82D-4022-A5DF-9CCC3C98979D}"/>
              </a:ext>
            </a:extLst>
          </p:cNvPr>
          <p:cNvSpPr txBox="1"/>
          <p:nvPr/>
        </p:nvSpPr>
        <p:spPr>
          <a:xfrm>
            <a:off x="406400" y="6477000"/>
            <a:ext cx="3414717"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(Minnesota Department of Education, 2020)</a:t>
            </a:r>
          </a:p>
        </p:txBody>
      </p:sp>
      <p:grpSp>
        <p:nvGrpSpPr>
          <p:cNvPr id="4" name="Group 3">
            <a:extLst>
              <a:ext uri="{FF2B5EF4-FFF2-40B4-BE49-F238E27FC236}">
                <a16:creationId xmlns:a16="http://schemas.microsoft.com/office/drawing/2014/main" id="{E31AC08E-07F1-448E-BEC8-5BF4FDBF8BA5}"/>
              </a:ext>
            </a:extLst>
          </p:cNvPr>
          <p:cNvGrpSpPr/>
          <p:nvPr/>
        </p:nvGrpSpPr>
        <p:grpSpPr>
          <a:xfrm>
            <a:off x="588536" y="682318"/>
            <a:ext cx="2566293" cy="1323656"/>
            <a:chOff x="711200" y="245767"/>
            <a:chExt cx="2566293" cy="1323656"/>
          </a:xfrm>
        </p:grpSpPr>
        <p:pic>
          <p:nvPicPr>
            <p:cNvPr id="6" name="Picture 2">
              <a:extLst>
                <a:ext uri="{FF2B5EF4-FFF2-40B4-BE49-F238E27FC236}">
                  <a16:creationId xmlns:a16="http://schemas.microsoft.com/office/drawing/2014/main" id="{B35B133D-1756-46C4-8E6E-93C95D04C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45767"/>
              <a:ext cx="2566293" cy="1151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EAD6E298-ED61-4537-9AF6-24579F948CB7}"/>
                </a:ext>
              </a:extLst>
            </p:cNvPr>
            <p:cNvSpPr txBox="1"/>
            <p:nvPr/>
          </p:nvSpPr>
          <p:spPr>
            <a:xfrm>
              <a:off x="1524000" y="1353979"/>
              <a:ext cx="1715534" cy="215444"/>
            </a:xfrm>
            <a:prstGeom prst="rect">
              <a:avLst/>
            </a:prstGeom>
            <a:noFill/>
          </p:spPr>
          <p:txBody>
            <a:bodyPr wrap="none" rtlCol="0">
              <a:spAutoFit/>
            </a:bodyPr>
            <a:lstStyle/>
            <a:p>
              <a:r>
                <a:rPr lang="en-US" sz="800" dirty="0"/>
                <a:t>Minnesota Department of Education</a:t>
              </a:r>
            </a:p>
          </p:txBody>
        </p:sp>
      </p:grpSp>
      <p:sp>
        <p:nvSpPr>
          <p:cNvPr id="2" name="TextBox 1">
            <a:extLst>
              <a:ext uri="{FF2B5EF4-FFF2-40B4-BE49-F238E27FC236}">
                <a16:creationId xmlns:a16="http://schemas.microsoft.com/office/drawing/2014/main" id="{0D10C4A0-4B7D-4EED-A8E3-DDB8189D42F6}"/>
              </a:ext>
            </a:extLst>
          </p:cNvPr>
          <p:cNvSpPr txBox="1"/>
          <p:nvPr/>
        </p:nvSpPr>
        <p:spPr>
          <a:xfrm>
            <a:off x="3154829" y="682318"/>
            <a:ext cx="7723205" cy="2062103"/>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Cuáles</a:t>
            </a:r>
            <a:r>
              <a:rPr lang="en-US" sz="3200" dirty="0">
                <a:latin typeface="Calibri" panose="020F0502020204030204" pitchFamily="34" charset="0"/>
                <a:cs typeface="Calibri" panose="020F0502020204030204" pitchFamily="34" charset="0"/>
              </a:rPr>
              <a:t> son los </a:t>
            </a:r>
            <a:r>
              <a:rPr lang="en-US" sz="3200" dirty="0" err="1">
                <a:latin typeface="Calibri" panose="020F0502020204030204" pitchFamily="34" charset="0"/>
                <a:cs typeface="Calibri" panose="020F0502020204030204" pitchFamily="34" charset="0"/>
              </a:rPr>
              <a:t>otros</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requisitos</a:t>
            </a:r>
            <a:r>
              <a:rPr lang="en-US" sz="3200" dirty="0">
                <a:latin typeface="Calibri" panose="020F0502020204030204" pitchFamily="34" charset="0"/>
                <a:cs typeface="Calibri" panose="020F0502020204030204" pitchFamily="34" charset="0"/>
              </a:rPr>
              <a:t> para un </a:t>
            </a:r>
            <a:r>
              <a:rPr lang="en-US" sz="3200" dirty="0" err="1">
                <a:latin typeface="Calibri" panose="020F0502020204030204" pitchFamily="34" charset="0"/>
                <a:cs typeface="Calibri" panose="020F0502020204030204" pitchFamily="34" charset="0"/>
              </a:rPr>
              <a:t>sello</a:t>
            </a:r>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bilingüe</a:t>
            </a:r>
            <a:r>
              <a:rPr lang="en-US" sz="3200" dirty="0">
                <a:latin typeface="Calibri" panose="020F0502020204030204" pitchFamily="34" charset="0"/>
                <a:cs typeface="Calibri" panose="020F0502020204030204" pitchFamily="34" charset="0"/>
              </a:rPr>
              <a:t> o </a:t>
            </a:r>
            <a:r>
              <a:rPr lang="en-US" sz="3200" dirty="0" err="1">
                <a:latin typeface="Calibri" panose="020F0502020204030204" pitchFamily="34" charset="0"/>
                <a:cs typeface="Calibri" panose="020F0502020204030204" pitchFamily="34" charset="0"/>
              </a:rPr>
              <a:t>multilingüe</a:t>
            </a:r>
            <a:r>
              <a:rPr lang="en-US" sz="3200" dirty="0">
                <a:latin typeface="Calibri" panose="020F0502020204030204" pitchFamily="34" charset="0"/>
                <a:cs typeface="Calibri" panose="020F0502020204030204" pitchFamily="34" charset="0"/>
              </a:rPr>
              <a:t>?</a:t>
            </a: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a:p>
            <a:endParaRPr lang="en-US" sz="3200" dirty="0"/>
          </a:p>
        </p:txBody>
      </p:sp>
      <p:sp>
        <p:nvSpPr>
          <p:cNvPr id="3" name="Slide Number Placeholder 2">
            <a:extLst>
              <a:ext uri="{FF2B5EF4-FFF2-40B4-BE49-F238E27FC236}">
                <a16:creationId xmlns:a16="http://schemas.microsoft.com/office/drawing/2014/main" id="{782188FF-7489-4E39-B0A9-FF36E7DC8A17}"/>
              </a:ext>
            </a:extLst>
          </p:cNvPr>
          <p:cNvSpPr>
            <a:spLocks noGrp="1"/>
          </p:cNvSpPr>
          <p:nvPr>
            <p:ph type="sldNum" sz="quarter" idx="12"/>
          </p:nvPr>
        </p:nvSpPr>
        <p:spPr/>
        <p:txBody>
          <a:bodyPr/>
          <a:lstStyle/>
          <a:p>
            <a:fld id="{5ACA6E70-B3F6-4AC7-8377-301945A91482}" type="slidenum">
              <a:rPr lang="en-US" smtClean="0"/>
              <a:pPr/>
              <a:t>21</a:t>
            </a:fld>
            <a:endParaRPr lang="en-US" dirty="0"/>
          </a:p>
        </p:txBody>
      </p:sp>
    </p:spTree>
    <p:extLst>
      <p:ext uri="{BB962C8B-B14F-4D97-AF65-F5344CB8AC3E}">
        <p14:creationId xmlns:p14="http://schemas.microsoft.com/office/powerpoint/2010/main" val="10004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56"/>
          <a:stretch/>
        </p:blipFill>
        <p:spPr bwMode="auto">
          <a:xfrm>
            <a:off x="4198032" y="2140549"/>
            <a:ext cx="1442292" cy="184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700" y="2140548"/>
            <a:ext cx="1337925" cy="191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758954" y="652299"/>
            <a:ext cx="8100167" cy="707886"/>
          </a:xfrm>
          <a:prstGeom prst="rect">
            <a:avLst/>
          </a:prstGeom>
          <a:noFill/>
        </p:spPr>
        <p:txBody>
          <a:bodyPr wrap="none" rtlCol="0">
            <a:spAutoFit/>
          </a:bodyPr>
          <a:lstStyle/>
          <a:p>
            <a:pPr algn="ctr"/>
            <a:r>
              <a:rPr lang="en-US" sz="4000" dirty="0">
                <a:latin typeface="Calibri" panose="020F0502020204030204" pitchFamily="34" charset="0"/>
                <a:cs typeface="Calibri" panose="020F0502020204030204" pitchFamily="34" charset="0"/>
              </a:rPr>
              <a:t>SELLOS DE ALFABETIZACION BILINGÜE</a:t>
            </a: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AutoShape 2" descr="Image result for video icon"/>
          <p:cNvSpPr>
            <a:spLocks noChangeAspect="1" noChangeArrowheads="1"/>
          </p:cNvSpPr>
          <p:nvPr/>
        </p:nvSpPr>
        <p:spPr bwMode="auto">
          <a:xfrm>
            <a:off x="207434" y="-730251"/>
            <a:ext cx="1536700" cy="153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 name="AutoShape 4" descr="Image result for video icon"/>
          <p:cNvSpPr>
            <a:spLocks noChangeAspect="1" noChangeArrowheads="1"/>
          </p:cNvSpPr>
          <p:nvPr/>
        </p:nvSpPr>
        <p:spPr bwMode="auto">
          <a:xfrm>
            <a:off x="410634" y="-527051"/>
            <a:ext cx="1536700" cy="153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6" name="Picture 6" descr="Image result for video ico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5358" y="4254500"/>
            <a:ext cx="963083" cy="963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75920C-488E-7542-8D25-D9BB5482C3B4}"/>
              </a:ext>
            </a:extLst>
          </p:cNvPr>
          <p:cNvSpPr txBox="1"/>
          <p:nvPr/>
        </p:nvSpPr>
        <p:spPr>
          <a:xfrm>
            <a:off x="410634" y="6538912"/>
            <a:ext cx="5742392"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(District 201, 2019)</a:t>
            </a:r>
          </a:p>
        </p:txBody>
      </p:sp>
      <p:sp>
        <p:nvSpPr>
          <p:cNvPr id="2" name="Slide Number Placeholder 1">
            <a:extLst>
              <a:ext uri="{FF2B5EF4-FFF2-40B4-BE49-F238E27FC236}">
                <a16:creationId xmlns:a16="http://schemas.microsoft.com/office/drawing/2014/main" id="{B58D3C0D-93D3-440E-A6D3-461A4297197F}"/>
              </a:ext>
            </a:extLst>
          </p:cNvPr>
          <p:cNvSpPr>
            <a:spLocks noGrp="1"/>
          </p:cNvSpPr>
          <p:nvPr>
            <p:ph type="sldNum" sz="quarter" idx="12"/>
          </p:nvPr>
        </p:nvSpPr>
        <p:spPr/>
        <p:txBody>
          <a:bodyPr/>
          <a:lstStyle/>
          <a:p>
            <a:fld id="{5ACA6E70-B3F6-4AC7-8377-301945A91482}" type="slidenum">
              <a:rPr lang="en-US" smtClean="0"/>
              <a:pPr/>
              <a:t>22</a:t>
            </a:fld>
            <a:endParaRPr lang="en-US" dirty="0"/>
          </a:p>
        </p:txBody>
      </p:sp>
    </p:spTree>
    <p:extLst>
      <p:ext uri="{BB962C8B-B14F-4D97-AF65-F5344CB8AC3E}">
        <p14:creationId xmlns:p14="http://schemas.microsoft.com/office/powerpoint/2010/main" val="4156344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BBB75F-B411-D340-A3BF-16C84F69603F}"/>
              </a:ext>
            </a:extLst>
          </p:cNvPr>
          <p:cNvSpPr txBox="1"/>
          <p:nvPr/>
        </p:nvSpPr>
        <p:spPr>
          <a:xfrm>
            <a:off x="0" y="6521283"/>
            <a:ext cx="10519970" cy="307777"/>
          </a:xfrm>
          <a:prstGeom prst="rect">
            <a:avLst/>
          </a:prstGeom>
          <a:noFill/>
        </p:spPr>
        <p:txBody>
          <a:bodyPr wrap="square" rtlCol="0">
            <a:spAutoFit/>
          </a:bodyPr>
          <a:lstStyle/>
          <a:p>
            <a:r>
              <a:rPr lang="en-US" sz="1400" dirty="0">
                <a:latin typeface="Calibri" panose="020F0502020204030204" pitchFamily="34" charset="0"/>
              </a:rPr>
              <a:t>(Grove, 2020 https://</a:t>
            </a:r>
            <a:r>
              <a:rPr lang="en-US" sz="1400" dirty="0" err="1">
                <a:latin typeface="Calibri" panose="020F0502020204030204" pitchFamily="34" charset="0"/>
              </a:rPr>
              <a:t>www.thoughtco.com</a:t>
            </a:r>
            <a:r>
              <a:rPr lang="en-US" sz="1400" dirty="0">
                <a:latin typeface="Calibri" panose="020F0502020204030204" pitchFamily="34" charset="0"/>
              </a:rPr>
              <a:t>/foreign-language-requirement-college-admissions-788842)</a:t>
            </a:r>
          </a:p>
        </p:txBody>
      </p:sp>
      <p:sp>
        <p:nvSpPr>
          <p:cNvPr id="3" name="Rectangle 2">
            <a:extLst>
              <a:ext uri="{FF2B5EF4-FFF2-40B4-BE49-F238E27FC236}">
                <a16:creationId xmlns:a16="http://schemas.microsoft.com/office/drawing/2014/main" id="{17E8F991-CB99-4ECA-B050-F2184FF6F2FD}"/>
              </a:ext>
            </a:extLst>
          </p:cNvPr>
          <p:cNvSpPr/>
          <p:nvPr/>
        </p:nvSpPr>
        <p:spPr>
          <a:xfrm>
            <a:off x="192505" y="655458"/>
            <a:ext cx="11999495" cy="7123617"/>
          </a:xfrm>
          <a:prstGeom prst="rect">
            <a:avLst/>
          </a:prstGeom>
        </p:spPr>
        <p:txBody>
          <a:bodyPr wrap="square">
            <a:spAutoFit/>
          </a:bodyPr>
          <a:lstStyle/>
          <a:p>
            <a:pP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El valor del estudio de idiomas para la admisión a la universidad</a:t>
            </a:r>
          </a:p>
          <a:p>
            <a:pPr lvl="5"/>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lvl="5"/>
            <a:r>
              <a:rPr lang="es-ES" sz="3200" dirty="0">
                <a:latin typeface="Calibri" panose="020F0502020204030204" pitchFamily="34" charset="0"/>
                <a:ea typeface="Calibri" panose="020F0502020204030204" pitchFamily="34" charset="0"/>
                <a:cs typeface="Times New Roman" panose="02020603050405020304" pitchFamily="18" charset="0"/>
              </a:rPr>
              <a:t>No importa dónde apliquen los estudiantes para universidad, una demostración de destreza en un idioma que no sea inglés mejorará sus oportunidades de ser admitido. </a:t>
            </a:r>
            <a:br>
              <a:rPr lang="es-ES" sz="3200" dirty="0">
                <a:latin typeface="Calibri" panose="020F0502020204030204" pitchFamily="34" charset="0"/>
                <a:ea typeface="Calibri" panose="020F0502020204030204" pitchFamily="34" charset="0"/>
                <a:cs typeface="Times New Roman" panose="02020603050405020304" pitchFamily="18" charset="0"/>
              </a:rPr>
            </a:b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lvl="5"/>
            <a:r>
              <a:rPr lang="es-ES" sz="3200" dirty="0">
                <a:latin typeface="Calibri" panose="020F0502020204030204" pitchFamily="34" charset="0"/>
                <a:ea typeface="Calibri" panose="020F0502020204030204" pitchFamily="34" charset="0"/>
                <a:cs typeface="Times New Roman" panose="02020603050405020304" pitchFamily="18" charset="0"/>
              </a:rPr>
              <a:t>La vida universitaria y después de la universidad se ha globalizado cada vez más, así que la competencia en un segundo idioma lleva muchísimo peso para los consejeros de admisión.</a:t>
            </a:r>
            <a:endParaRPr lang="en-US" sz="3200" dirty="0"/>
          </a:p>
          <a:p>
            <a:pPr lvl="5"/>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lvl="5"/>
            <a:endParaRPr lang="es-ES" sz="3200" dirty="0">
              <a:latin typeface="Calibri" panose="020F0502020204030204" pitchFamily="34" charset="0"/>
              <a:cs typeface="Times New Roman" panose="02020603050405020304" pitchFamily="18" charset="0"/>
            </a:endParaRPr>
          </a:p>
          <a:p>
            <a:pPr lvl="5"/>
            <a:endParaRPr lang="en-US" sz="3200" dirty="0">
              <a:latin typeface="Calibri" panose="020F0502020204030204" pitchFamily="34" charset="0"/>
            </a:endParaRPr>
          </a:p>
        </p:txBody>
      </p:sp>
      <p:grpSp>
        <p:nvGrpSpPr>
          <p:cNvPr id="9" name="Group 8">
            <a:extLst>
              <a:ext uri="{FF2B5EF4-FFF2-40B4-BE49-F238E27FC236}">
                <a16:creationId xmlns:a16="http://schemas.microsoft.com/office/drawing/2014/main" id="{EA443EC2-1D26-4C6E-A222-579A97F83978}"/>
              </a:ext>
            </a:extLst>
          </p:cNvPr>
          <p:cNvGrpSpPr/>
          <p:nvPr/>
        </p:nvGrpSpPr>
        <p:grpSpPr>
          <a:xfrm>
            <a:off x="366572" y="1930090"/>
            <a:ext cx="2099761" cy="1498910"/>
            <a:chOff x="797460" y="3429000"/>
            <a:chExt cx="2099761" cy="1498910"/>
          </a:xfrm>
        </p:grpSpPr>
        <p:pic>
          <p:nvPicPr>
            <p:cNvPr id="7" name="Picture 6" descr="Text, whiteboard&#10;&#10;Description automatically generated">
              <a:extLst>
                <a:ext uri="{FF2B5EF4-FFF2-40B4-BE49-F238E27FC236}">
                  <a16:creationId xmlns:a16="http://schemas.microsoft.com/office/drawing/2014/main" id="{97E6301E-9649-4964-B0F6-7E69B73FF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09" y="3429000"/>
              <a:ext cx="2004712" cy="1336475"/>
            </a:xfrm>
            <a:prstGeom prst="rect">
              <a:avLst/>
            </a:prstGeom>
          </p:spPr>
        </p:pic>
        <p:sp>
          <p:nvSpPr>
            <p:cNvPr id="8" name="TextBox 7">
              <a:extLst>
                <a:ext uri="{FF2B5EF4-FFF2-40B4-BE49-F238E27FC236}">
                  <a16:creationId xmlns:a16="http://schemas.microsoft.com/office/drawing/2014/main" id="{949A257C-1557-4CBA-B7E8-EF7C82023E65}"/>
                </a:ext>
              </a:extLst>
            </p:cNvPr>
            <p:cNvSpPr txBox="1"/>
            <p:nvPr/>
          </p:nvSpPr>
          <p:spPr>
            <a:xfrm>
              <a:off x="797460" y="4712466"/>
              <a:ext cx="1158339" cy="215444"/>
            </a:xfrm>
            <a:prstGeom prst="rect">
              <a:avLst/>
            </a:prstGeom>
            <a:noFill/>
          </p:spPr>
          <p:txBody>
            <a:bodyPr wrap="square" rtlCol="0">
              <a:spAutoFit/>
            </a:bodyPr>
            <a:lstStyle/>
            <a:p>
              <a:r>
                <a:rPr lang="en-US" sz="800" dirty="0">
                  <a:latin typeface="Calibri" panose="020F0502020204030204" pitchFamily="34" charset="0"/>
                  <a:hlinkClick r:id="rId4"/>
                </a:rPr>
                <a:t>Line17qq</a:t>
              </a:r>
              <a:endParaRPr lang="en-US" sz="800" dirty="0">
                <a:latin typeface="Calibri" panose="020F0502020204030204" pitchFamily="34" charset="0"/>
              </a:endParaRPr>
            </a:p>
          </p:txBody>
        </p:sp>
      </p:grpSp>
      <p:sp>
        <p:nvSpPr>
          <p:cNvPr id="2" name="Slide Number Placeholder 1">
            <a:extLst>
              <a:ext uri="{FF2B5EF4-FFF2-40B4-BE49-F238E27FC236}">
                <a16:creationId xmlns:a16="http://schemas.microsoft.com/office/drawing/2014/main" id="{E9ACFBAD-4956-4AF8-8E0E-13BDE4C85151}"/>
              </a:ext>
            </a:extLst>
          </p:cNvPr>
          <p:cNvSpPr>
            <a:spLocks noGrp="1"/>
          </p:cNvSpPr>
          <p:nvPr>
            <p:ph type="sldNum" sz="quarter" idx="12"/>
          </p:nvPr>
        </p:nvSpPr>
        <p:spPr/>
        <p:txBody>
          <a:bodyPr/>
          <a:lstStyle/>
          <a:p>
            <a:fld id="{5ACA6E70-B3F6-4AC7-8377-301945A91482}" type="slidenum">
              <a:rPr lang="en-US" smtClean="0"/>
              <a:pPr/>
              <a:t>23</a:t>
            </a:fld>
            <a:endParaRPr lang="en-US" dirty="0"/>
          </a:p>
        </p:txBody>
      </p:sp>
    </p:spTree>
    <p:extLst>
      <p:ext uri="{BB962C8B-B14F-4D97-AF65-F5344CB8AC3E}">
        <p14:creationId xmlns:p14="http://schemas.microsoft.com/office/powerpoint/2010/main" val="29044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023CF8-9010-4504-905A-972498C870BF}"/>
              </a:ext>
            </a:extLst>
          </p:cNvPr>
          <p:cNvSpPr txBox="1"/>
          <p:nvPr/>
        </p:nvSpPr>
        <p:spPr>
          <a:xfrm>
            <a:off x="2014781" y="630265"/>
            <a:ext cx="184731" cy="461665"/>
          </a:xfrm>
          <a:prstGeom prst="rect">
            <a:avLst/>
          </a:prstGeom>
          <a:noFill/>
        </p:spPr>
        <p:txBody>
          <a:bodyPr wrap="none" rtlCol="0">
            <a:spAutoFit/>
          </a:bodyPr>
          <a:lstStyle/>
          <a:p>
            <a:endParaRPr lang="en-US" sz="2400" dirty="0"/>
          </a:p>
        </p:txBody>
      </p:sp>
      <p:pic>
        <p:nvPicPr>
          <p:cNvPr id="5" name="Picture 4">
            <a:extLst>
              <a:ext uri="{FF2B5EF4-FFF2-40B4-BE49-F238E27FC236}">
                <a16:creationId xmlns:a16="http://schemas.microsoft.com/office/drawing/2014/main" id="{8750F9FE-035D-4A83-8211-D45BC25CFB28}"/>
              </a:ext>
            </a:extLst>
          </p:cNvPr>
          <p:cNvPicPr>
            <a:picLocks noChangeAspect="1"/>
          </p:cNvPicPr>
          <p:nvPr/>
        </p:nvPicPr>
        <p:blipFill>
          <a:blip r:embed="rId3"/>
          <a:stretch>
            <a:fillRect/>
          </a:stretch>
        </p:blipFill>
        <p:spPr>
          <a:xfrm>
            <a:off x="1532479" y="3152775"/>
            <a:ext cx="8524875" cy="552450"/>
          </a:xfrm>
          <a:prstGeom prst="rect">
            <a:avLst/>
          </a:prstGeom>
        </p:spPr>
      </p:pic>
      <p:sp>
        <p:nvSpPr>
          <p:cNvPr id="3" name="Slide Number Placeholder 2">
            <a:extLst>
              <a:ext uri="{FF2B5EF4-FFF2-40B4-BE49-F238E27FC236}">
                <a16:creationId xmlns:a16="http://schemas.microsoft.com/office/drawing/2014/main" id="{3C31E868-2433-4029-BCA2-93616D1F50F2}"/>
              </a:ext>
            </a:extLst>
          </p:cNvPr>
          <p:cNvSpPr>
            <a:spLocks noGrp="1"/>
          </p:cNvSpPr>
          <p:nvPr>
            <p:ph type="sldNum" sz="quarter" idx="12"/>
          </p:nvPr>
        </p:nvSpPr>
        <p:spPr/>
        <p:txBody>
          <a:bodyPr/>
          <a:lstStyle/>
          <a:p>
            <a:fld id="{5ACA6E70-B3F6-4AC7-8377-301945A91482}" type="slidenum">
              <a:rPr lang="en-US" smtClean="0"/>
              <a:pPr/>
              <a:t>24</a:t>
            </a:fld>
            <a:endParaRPr lang="en-US" dirty="0"/>
          </a:p>
        </p:txBody>
      </p:sp>
    </p:spTree>
    <p:extLst>
      <p:ext uri="{BB962C8B-B14F-4D97-AF65-F5344CB8AC3E}">
        <p14:creationId xmlns:p14="http://schemas.microsoft.com/office/powerpoint/2010/main" val="189311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44DE90-5B78-4BC4-B18F-9696A65FA50B}"/>
              </a:ext>
            </a:extLst>
          </p:cNvPr>
          <p:cNvSpPr/>
          <p:nvPr/>
        </p:nvSpPr>
        <p:spPr>
          <a:xfrm>
            <a:off x="292449" y="777662"/>
            <a:ext cx="10981434" cy="5020220"/>
          </a:xfrm>
          <a:prstGeom prst="rect">
            <a:avLst/>
          </a:prstGeom>
        </p:spPr>
        <p:txBody>
          <a:bodyPr wrap="square">
            <a:spAutoFit/>
          </a:bodyPr>
          <a:lstStyle/>
          <a:p>
            <a:pPr lvl="3"/>
            <a:r>
              <a:rPr lang="es-ES" sz="3200" i="1" dirty="0">
                <a:latin typeface="Calibri" panose="020F0502020204030204" pitchFamily="34" charset="0"/>
              </a:rPr>
              <a:t>               ¿ Cómo puede apoyar la experiencia DLI de su</a:t>
            </a:r>
          </a:p>
          <a:p>
            <a:pPr lvl="3"/>
            <a:r>
              <a:rPr lang="es-ES" sz="3200" i="1" dirty="0">
                <a:latin typeface="Calibri" panose="020F0502020204030204" pitchFamily="34" charset="0"/>
              </a:rPr>
              <a:t>                  hijo(a) en nivel secundaria?</a:t>
            </a:r>
          </a:p>
          <a:p>
            <a:endParaRPr lang="en-US" sz="2000" dirty="0">
              <a:latin typeface="Calibri" panose="020F0502020204030204" pitchFamily="34" charset="0"/>
            </a:endParaRPr>
          </a:p>
          <a:p>
            <a:r>
              <a:rPr lang="es-ES" sz="2800" dirty="0">
                <a:latin typeface="Calibri" panose="020F0502020204030204" pitchFamily="34" charset="0"/>
              </a:rPr>
              <a:t>En un programa DLI, la mejor manera para que </a:t>
            </a:r>
            <a:r>
              <a:rPr lang="es-ES" sz="2800" b="1" dirty="0">
                <a:latin typeface="Calibri" panose="020F0502020204030204" pitchFamily="34" charset="0"/>
                <a:ea typeface="Calibri" panose="020F0502020204030204" pitchFamily="34" charset="0"/>
                <a:cs typeface="Times New Roman" panose="02020603050405020304" pitchFamily="18" charset="0"/>
              </a:rPr>
              <a:t>los hablantes de español</a:t>
            </a:r>
            <a:r>
              <a:rPr lang="es-ES" sz="2800" dirty="0">
                <a:latin typeface="Calibri" panose="020F0502020204030204" pitchFamily="34" charset="0"/>
              </a:rPr>
              <a:t> </a:t>
            </a:r>
            <a:br>
              <a:rPr lang="es-ES" sz="2800" dirty="0">
                <a:latin typeface="Calibri" panose="020F0502020204030204" pitchFamily="34" charset="0"/>
              </a:rPr>
            </a:br>
            <a:r>
              <a:rPr lang="es-ES" sz="2800" b="1" dirty="0">
                <a:latin typeface="Calibri" panose="020F0502020204030204" pitchFamily="34" charset="0"/>
                <a:ea typeface="Calibri" panose="020F0502020204030204" pitchFamily="34" charset="0"/>
                <a:cs typeface="Times New Roman" panose="02020603050405020304" pitchFamily="18" charset="0"/>
              </a:rPr>
              <a:t>como idioma materno </a:t>
            </a:r>
            <a:r>
              <a:rPr lang="es-ES" sz="2800" dirty="0">
                <a:latin typeface="Calibri" panose="020F0502020204030204" pitchFamily="34" charset="0"/>
              </a:rPr>
              <a:t>tengan un impacto positivo en el futuro de su hijo(a) como bilingüe es </a:t>
            </a:r>
            <a:br>
              <a:rPr lang="es-ES" sz="2800" dirty="0">
                <a:latin typeface="Calibri" panose="020F0502020204030204" pitchFamily="34" charset="0"/>
              </a:rPr>
            </a:br>
            <a:endParaRPr lang="es-ES" sz="1000" dirty="0">
              <a:latin typeface="Calibri" panose="020F0502020204030204" pitchFamily="34" charset="0"/>
            </a:endParaRPr>
          </a:p>
          <a:p>
            <a:pPr marL="914400" lvl="1" indent="-457200">
              <a:buFont typeface="Wingdings" panose="05000000000000000000" pitchFamily="2" charset="2"/>
              <a:buChar char="§"/>
            </a:pPr>
            <a:r>
              <a:rPr lang="es-ES" sz="2800" dirty="0">
                <a:latin typeface="Calibri" panose="020F0502020204030204" pitchFamily="34" charset="0"/>
              </a:rPr>
              <a:t>comprometerse a DLI hasta el 12º grado;</a:t>
            </a:r>
            <a:br>
              <a:rPr lang="es-ES" sz="2800" dirty="0">
                <a:latin typeface="Calibri" panose="020F0502020204030204" pitchFamily="34" charset="0"/>
              </a:rPr>
            </a:br>
            <a:endParaRPr lang="es-ES" sz="1000" dirty="0">
              <a:latin typeface="Calibri" panose="020F0502020204030204" pitchFamily="34" charset="0"/>
            </a:endParaRPr>
          </a:p>
          <a:p>
            <a:pPr marL="914400" lvl="1" indent="-457200">
              <a:buFont typeface="Wingdings" panose="05000000000000000000" pitchFamily="2" charset="2"/>
              <a:buChar char="§"/>
            </a:pPr>
            <a:r>
              <a:rPr lang="es-ES" sz="2800" dirty="0">
                <a:latin typeface="Calibri" panose="020F0502020204030204" pitchFamily="34" charset="0"/>
              </a:rPr>
              <a:t>continuar hablando español y esperar que su hijo(a) lo hable en casa;</a:t>
            </a:r>
            <a:br>
              <a:rPr lang="es-ES" sz="2800" dirty="0">
                <a:latin typeface="Calibri" panose="020F0502020204030204" pitchFamily="34" charset="0"/>
              </a:rPr>
            </a:br>
            <a:endParaRPr lang="es-ES" sz="1000" dirty="0">
              <a:latin typeface="Calibri" panose="020F0502020204030204" pitchFamily="34" charset="0"/>
            </a:endParaRPr>
          </a:p>
          <a:p>
            <a:pPr marL="914400" lvl="1" indent="-457200">
              <a:buFont typeface="Wingdings" panose="05000000000000000000" pitchFamily="2" charset="2"/>
              <a:buChar char="§"/>
            </a:pPr>
            <a:r>
              <a:rPr lang="es-ES" sz="2800" dirty="0">
                <a:latin typeface="Calibri" panose="020F0502020204030204" pitchFamily="34" charset="0"/>
              </a:rPr>
              <a:t>motivar a su hijo(a) a hablar español en la comunidad.</a:t>
            </a:r>
            <a:endParaRPr lang="en-US" sz="2800" dirty="0">
              <a:latin typeface="Calibri" panose="020F0502020204030204" pitchFamily="34" charset="0"/>
            </a:endParaRPr>
          </a:p>
          <a:p>
            <a:pPr marR="0" lvl="0">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CA538A9-1417-43E2-9D46-E846F2090404}"/>
              </a:ext>
            </a:extLst>
          </p:cNvPr>
          <p:cNvSpPr>
            <a:spLocks noGrp="1"/>
          </p:cNvSpPr>
          <p:nvPr>
            <p:ph type="sldNum" sz="quarter" idx="12"/>
          </p:nvPr>
        </p:nvSpPr>
        <p:spPr/>
        <p:txBody>
          <a:bodyPr/>
          <a:lstStyle/>
          <a:p>
            <a:fld id="{5ACA6E70-B3F6-4AC7-8377-301945A91482}" type="slidenum">
              <a:rPr lang="en-US" smtClean="0"/>
              <a:pPr/>
              <a:t>25</a:t>
            </a:fld>
            <a:endParaRPr lang="en-US" dirty="0"/>
          </a:p>
        </p:txBody>
      </p:sp>
      <p:grpSp>
        <p:nvGrpSpPr>
          <p:cNvPr id="12" name="Group 11">
            <a:extLst>
              <a:ext uri="{FF2B5EF4-FFF2-40B4-BE49-F238E27FC236}">
                <a16:creationId xmlns:a16="http://schemas.microsoft.com/office/drawing/2014/main" id="{93872C7C-89AD-4054-A404-5DB2873FEE7C}"/>
              </a:ext>
            </a:extLst>
          </p:cNvPr>
          <p:cNvGrpSpPr/>
          <p:nvPr/>
        </p:nvGrpSpPr>
        <p:grpSpPr>
          <a:xfrm>
            <a:off x="776287" y="306891"/>
            <a:ext cx="2409825" cy="1962150"/>
            <a:chOff x="776287" y="306891"/>
            <a:chExt cx="2409825" cy="1962150"/>
          </a:xfrm>
        </p:grpSpPr>
        <p:pic>
          <p:nvPicPr>
            <p:cNvPr id="10" name="Picture 9" descr="Logo&#10;&#10;Description automatically generated">
              <a:extLst>
                <a:ext uri="{FF2B5EF4-FFF2-40B4-BE49-F238E27FC236}">
                  <a16:creationId xmlns:a16="http://schemas.microsoft.com/office/drawing/2014/main" id="{0F6D7ED0-13D7-43BB-AAFF-D57F60631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87" y="306891"/>
              <a:ext cx="2409825" cy="1962150"/>
            </a:xfrm>
            <a:prstGeom prst="rect">
              <a:avLst/>
            </a:prstGeom>
          </p:spPr>
        </p:pic>
        <p:sp>
          <p:nvSpPr>
            <p:cNvPr id="11" name="TextBox 10">
              <a:extLst>
                <a:ext uri="{FF2B5EF4-FFF2-40B4-BE49-F238E27FC236}">
                  <a16:creationId xmlns:a16="http://schemas.microsoft.com/office/drawing/2014/main" id="{F826DA30-BF25-47B5-8ADB-6AB39C08AF88}"/>
                </a:ext>
              </a:extLst>
            </p:cNvPr>
            <p:cNvSpPr txBox="1"/>
            <p:nvPr/>
          </p:nvSpPr>
          <p:spPr>
            <a:xfrm>
              <a:off x="903030" y="1906858"/>
              <a:ext cx="771365" cy="215444"/>
            </a:xfrm>
            <a:prstGeom prst="rect">
              <a:avLst/>
            </a:prstGeom>
            <a:noFill/>
          </p:spPr>
          <p:txBody>
            <a:bodyPr wrap="none" rtlCol="0">
              <a:spAutoFit/>
            </a:bodyPr>
            <a:lstStyle/>
            <a:p>
              <a:r>
                <a:rPr lang="en-US" sz="800" dirty="0">
                  <a:hlinkClick r:id="rId4"/>
                </a:rPr>
                <a:t>Clipart Library</a:t>
              </a:r>
              <a:endParaRPr lang="en-US" sz="800" dirty="0"/>
            </a:p>
          </p:txBody>
        </p:sp>
      </p:grpSp>
    </p:spTree>
    <p:extLst>
      <p:ext uri="{BB962C8B-B14F-4D97-AF65-F5344CB8AC3E}">
        <p14:creationId xmlns:p14="http://schemas.microsoft.com/office/powerpoint/2010/main" val="164136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A90180-15D8-4F2B-92D6-E9868C63E97A}"/>
              </a:ext>
            </a:extLst>
          </p:cNvPr>
          <p:cNvSpPr/>
          <p:nvPr/>
        </p:nvSpPr>
        <p:spPr>
          <a:xfrm>
            <a:off x="456959" y="1134618"/>
            <a:ext cx="11630962" cy="4016549"/>
          </a:xfrm>
          <a:prstGeom prst="rect">
            <a:avLst/>
          </a:prstGeom>
        </p:spPr>
        <p:txBody>
          <a:bodyPr wrap="square">
            <a:spAutoFit/>
          </a:bodyPr>
          <a:lstStyle/>
          <a:p>
            <a:pPr>
              <a:lnSpc>
                <a:spcPct val="107000"/>
              </a:lnSpc>
              <a:spcAft>
                <a:spcPts val="800"/>
              </a:spcAft>
            </a:pPr>
            <a:r>
              <a:rPr lang="es-ES" sz="2800" dirty="0">
                <a:latin typeface="Calibri" panose="020F0502020204030204" pitchFamily="34" charset="0"/>
                <a:ea typeface="Calibri" panose="020F0502020204030204" pitchFamily="34" charset="0"/>
                <a:cs typeface="Times New Roman" panose="02020603050405020304" pitchFamily="18" charset="0"/>
              </a:rPr>
              <a:t>La mejor forma para que </a:t>
            </a:r>
            <a:r>
              <a:rPr lang="es-ES" sz="2800" b="1" dirty="0">
                <a:latin typeface="Calibri" panose="020F0502020204030204" pitchFamily="34" charset="0"/>
                <a:ea typeface="Calibri" panose="020F0502020204030204" pitchFamily="34" charset="0"/>
                <a:cs typeface="Times New Roman" panose="02020603050405020304" pitchFamily="18" charset="0"/>
              </a:rPr>
              <a:t>los hablantes de inglés como idioma materno </a:t>
            </a:r>
            <a:br>
              <a:rPr lang="es-ES" sz="2800" b="1" dirty="0">
                <a:latin typeface="Calibri" panose="020F0502020204030204" pitchFamily="34" charset="0"/>
                <a:ea typeface="Calibri" panose="020F0502020204030204" pitchFamily="34" charset="0"/>
                <a:cs typeface="Times New Roman" panose="02020603050405020304" pitchFamily="18" charset="0"/>
              </a:rPr>
            </a:br>
            <a:r>
              <a:rPr lang="es-ES" sz="2800" dirty="0">
                <a:latin typeface="Calibri" panose="020F0502020204030204" pitchFamily="34" charset="0"/>
                <a:ea typeface="Calibri" panose="020F0502020204030204" pitchFamily="34" charset="0"/>
                <a:cs typeface="Times New Roman" panose="02020603050405020304" pitchFamily="18" charset="0"/>
              </a:rPr>
              <a:t>tengan un impacto positivo en el futuro de sus hijos como bilingües es</a:t>
            </a:r>
            <a:br>
              <a:rPr lang="es-E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Aft>
                <a:spcPts val="600"/>
              </a:spcAft>
              <a:buFont typeface="Wingdings" panose="05000000000000000000" pitchFamily="2" charset="2"/>
              <a:buChar char="§"/>
            </a:pPr>
            <a:r>
              <a:rPr lang="es-ES" sz="2800" dirty="0">
                <a:latin typeface="Calibri" panose="020F0502020204030204" pitchFamily="34" charset="0"/>
                <a:ea typeface="Calibri" panose="020F0502020204030204" pitchFamily="34" charset="0"/>
                <a:cs typeface="Times New Roman" panose="02020603050405020304" pitchFamily="18" charset="0"/>
              </a:rPr>
              <a:t>comprometerse a DLI hasta el 12º grado;</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Aft>
                <a:spcPts val="600"/>
              </a:spcAft>
              <a:buFont typeface="Wingdings" panose="05000000000000000000" pitchFamily="2" charset="2"/>
              <a:buChar char="§"/>
            </a:pPr>
            <a:r>
              <a:rPr lang="es-ES" sz="2800" dirty="0">
                <a:latin typeface="Calibri" panose="020F0502020204030204" pitchFamily="34" charset="0"/>
                <a:ea typeface="Calibri" panose="020F0502020204030204" pitchFamily="34" charset="0"/>
                <a:cs typeface="Times New Roman" panose="02020603050405020304" pitchFamily="18" charset="0"/>
              </a:rPr>
              <a:t>ayudarles a encontrar formas para utilizar el español fuera del salón </a:t>
            </a:r>
            <a:br>
              <a:rPr lang="es-ES" sz="2800" dirty="0">
                <a:latin typeface="Calibri" panose="020F0502020204030204" pitchFamily="34" charset="0"/>
                <a:ea typeface="Calibri" panose="020F0502020204030204" pitchFamily="34" charset="0"/>
                <a:cs typeface="Times New Roman" panose="02020603050405020304" pitchFamily="18" charset="0"/>
              </a:rPr>
            </a:br>
            <a:r>
              <a:rPr lang="es-ES" sz="2800" dirty="0">
                <a:latin typeface="Calibri" panose="020F0502020204030204" pitchFamily="34" charset="0"/>
                <a:ea typeface="Calibri" panose="020F0502020204030204" pitchFamily="34" charset="0"/>
                <a:cs typeface="Times New Roman" panose="02020603050405020304" pitchFamily="18" charset="0"/>
              </a:rPr>
              <a:t>de clases y de la escuela;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Aft>
                <a:spcPts val="600"/>
              </a:spcAft>
              <a:buFont typeface="Wingdings" panose="05000000000000000000" pitchFamily="2" charset="2"/>
              <a:buChar char="§"/>
            </a:pPr>
            <a:r>
              <a:rPr lang="es-ES" sz="2800" dirty="0">
                <a:latin typeface="Calibri" panose="020F0502020204030204" pitchFamily="34" charset="0"/>
                <a:ea typeface="Calibri" panose="020F0502020204030204" pitchFamily="34" charset="0"/>
                <a:cs typeface="Times New Roman" panose="02020603050405020304" pitchFamily="18" charset="0"/>
              </a:rPr>
              <a:t>motivarlos para continuar estudiando el idioma en educación superior</a:t>
            </a:r>
            <a:br>
              <a:rPr lang="es-ES" sz="2800" dirty="0">
                <a:latin typeface="Calibri" panose="020F0502020204030204" pitchFamily="34" charset="0"/>
                <a:ea typeface="Calibri" panose="020F0502020204030204" pitchFamily="34" charset="0"/>
                <a:cs typeface="Times New Roman" panose="02020603050405020304" pitchFamily="18" charset="0"/>
              </a:rPr>
            </a:br>
            <a:r>
              <a:rPr lang="es-ES" sz="2800" dirty="0">
                <a:latin typeface="Calibri" panose="020F0502020204030204" pitchFamily="34" charset="0"/>
                <a:ea typeface="Calibri" panose="020F0502020204030204" pitchFamily="34" charset="0"/>
                <a:cs typeface="Times New Roman" panose="02020603050405020304" pitchFamily="18" charset="0"/>
              </a:rPr>
              <a:t>y proseguir sus estudios en el extranjero.</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3BA2DD1-06EB-4424-9855-C88C7A9AFED7}"/>
              </a:ext>
            </a:extLst>
          </p:cNvPr>
          <p:cNvSpPr>
            <a:spLocks noGrp="1"/>
          </p:cNvSpPr>
          <p:nvPr>
            <p:ph type="sldNum" sz="quarter" idx="12"/>
          </p:nvPr>
        </p:nvSpPr>
        <p:spPr/>
        <p:txBody>
          <a:bodyPr/>
          <a:lstStyle/>
          <a:p>
            <a:fld id="{5ACA6E70-B3F6-4AC7-8377-301945A91482}" type="slidenum">
              <a:rPr lang="en-US" smtClean="0"/>
              <a:pPr/>
              <a:t>26</a:t>
            </a:fld>
            <a:endParaRPr lang="en-US" dirty="0"/>
          </a:p>
        </p:txBody>
      </p:sp>
    </p:spTree>
    <p:extLst>
      <p:ext uri="{BB962C8B-B14F-4D97-AF65-F5344CB8AC3E}">
        <p14:creationId xmlns:p14="http://schemas.microsoft.com/office/powerpoint/2010/main" val="36883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08F830-3368-4087-8A15-966C54B0433F}"/>
              </a:ext>
            </a:extLst>
          </p:cNvPr>
          <p:cNvGrpSpPr/>
          <p:nvPr/>
        </p:nvGrpSpPr>
        <p:grpSpPr>
          <a:xfrm>
            <a:off x="501446" y="209550"/>
            <a:ext cx="1779638" cy="1334115"/>
            <a:chOff x="501446" y="209550"/>
            <a:chExt cx="2261418" cy="1590558"/>
          </a:xfrm>
        </p:grpSpPr>
        <p:pic>
          <p:nvPicPr>
            <p:cNvPr id="7" name="Picture 6">
              <a:extLst>
                <a:ext uri="{FF2B5EF4-FFF2-40B4-BE49-F238E27FC236}">
                  <a16:creationId xmlns:a16="http://schemas.microsoft.com/office/drawing/2014/main" id="{C46D58B0-C019-4BDB-9F37-13D85853866C}"/>
                </a:ext>
              </a:extLst>
            </p:cNvPr>
            <p:cNvPicPr>
              <a:picLocks noChangeAspect="1"/>
            </p:cNvPicPr>
            <p:nvPr/>
          </p:nvPicPr>
          <p:blipFill>
            <a:blip r:embed="rId3"/>
            <a:stretch>
              <a:fillRect/>
            </a:stretch>
          </p:blipFill>
          <p:spPr>
            <a:xfrm>
              <a:off x="579071" y="209550"/>
              <a:ext cx="2183793" cy="1590558"/>
            </a:xfrm>
            <a:prstGeom prst="rect">
              <a:avLst/>
            </a:prstGeom>
            <a:ln w="19050">
              <a:solidFill>
                <a:schemeClr val="tx1"/>
              </a:solidFill>
            </a:ln>
          </p:spPr>
        </p:pic>
        <p:sp>
          <p:nvSpPr>
            <p:cNvPr id="8" name="TextBox 7">
              <a:extLst>
                <a:ext uri="{FF2B5EF4-FFF2-40B4-BE49-F238E27FC236}">
                  <a16:creationId xmlns:a16="http://schemas.microsoft.com/office/drawing/2014/main" id="{0893A9D7-CE6C-4AAD-B729-A73529446D88}"/>
                </a:ext>
              </a:extLst>
            </p:cNvPr>
            <p:cNvSpPr txBox="1"/>
            <p:nvPr/>
          </p:nvSpPr>
          <p:spPr>
            <a:xfrm>
              <a:off x="501446" y="1297858"/>
              <a:ext cx="1210365" cy="256857"/>
            </a:xfrm>
            <a:prstGeom prst="rect">
              <a:avLst/>
            </a:prstGeom>
            <a:noFill/>
          </p:spPr>
          <p:txBody>
            <a:bodyPr wrap="none" rtlCol="0">
              <a:spAutoFit/>
            </a:bodyPr>
            <a:lstStyle/>
            <a:p>
              <a:r>
                <a:rPr lang="en-US" sz="800" dirty="0" err="1">
                  <a:latin typeface="Calibri" panose="020F0502020204030204" pitchFamily="34" charset="0"/>
                </a:rPr>
                <a:t>CreativeCommons</a:t>
              </a:r>
              <a:endParaRPr lang="en-US" sz="800" dirty="0">
                <a:latin typeface="Calibri" panose="020F0502020204030204" pitchFamily="34" charset="0"/>
              </a:endParaRPr>
            </a:p>
          </p:txBody>
        </p:sp>
      </p:grpSp>
      <p:sp>
        <p:nvSpPr>
          <p:cNvPr id="9" name="Rectangle 8">
            <a:extLst>
              <a:ext uri="{FF2B5EF4-FFF2-40B4-BE49-F238E27FC236}">
                <a16:creationId xmlns:a16="http://schemas.microsoft.com/office/drawing/2014/main" id="{88DAB853-A422-4824-A6A2-DC1751AA51C9}"/>
              </a:ext>
            </a:extLst>
          </p:cNvPr>
          <p:cNvSpPr/>
          <p:nvPr/>
        </p:nvSpPr>
        <p:spPr>
          <a:xfrm>
            <a:off x="350114" y="2555722"/>
            <a:ext cx="11491771" cy="2176750"/>
          </a:xfrm>
          <a:prstGeom prst="rect">
            <a:avLst/>
          </a:prstGeom>
        </p:spPr>
        <p:txBody>
          <a:bodyPr wrap="square">
            <a:spAutoFit/>
          </a:bodyPr>
          <a:lstStyle/>
          <a:p>
            <a:pPr>
              <a:lnSpc>
                <a:spcPct val="107000"/>
              </a:lnSpc>
              <a:spcAft>
                <a:spcPts val="800"/>
              </a:spcAft>
            </a:pPr>
            <a:r>
              <a:rPr lang="es-ES" sz="3200" i="1" dirty="0">
                <a:latin typeface="Calibri" panose="020F0502020204030204" pitchFamily="34" charset="0"/>
                <a:ea typeface="Calibri" panose="020F0502020204030204" pitchFamily="34" charset="0"/>
                <a:cs typeface="Times New Roman" panose="02020603050405020304" pitchFamily="18" charset="0"/>
              </a:rPr>
              <a:t>En una escala de 1-5, con 1 como “no quiero permanecer en el programa DLI hasta el 12º grado” y 5 como “estoy 100% comprometido con el DLI hasta el 12º grado,” cuál cree usted que sería la respuesta de su hijo(a)?</a:t>
            </a:r>
            <a:endParaRPr lang="en-US" sz="3200" i="1"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2FC7A07D-E8F9-43A8-877B-E857D02FB7F4}"/>
              </a:ext>
            </a:extLst>
          </p:cNvPr>
          <p:cNvSpPr>
            <a:spLocks noGrp="1"/>
          </p:cNvSpPr>
          <p:nvPr>
            <p:ph type="sldNum" sz="quarter" idx="12"/>
          </p:nvPr>
        </p:nvSpPr>
        <p:spPr/>
        <p:txBody>
          <a:bodyPr/>
          <a:lstStyle/>
          <a:p>
            <a:fld id="{5ACA6E70-B3F6-4AC7-8377-301945A91482}" type="slidenum">
              <a:rPr lang="en-US" smtClean="0"/>
              <a:pPr/>
              <a:t>27</a:t>
            </a:fld>
            <a:endParaRPr lang="en-US" dirty="0"/>
          </a:p>
        </p:txBody>
      </p:sp>
    </p:spTree>
    <p:extLst>
      <p:ext uri="{BB962C8B-B14F-4D97-AF65-F5344CB8AC3E}">
        <p14:creationId xmlns:p14="http://schemas.microsoft.com/office/powerpoint/2010/main" val="352652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CB3392-8D8F-40D8-A72E-9C73242036B1}"/>
              </a:ext>
            </a:extLst>
          </p:cNvPr>
          <p:cNvSpPr txBox="1"/>
          <p:nvPr/>
        </p:nvSpPr>
        <p:spPr>
          <a:xfrm>
            <a:off x="2442973" y="2310596"/>
            <a:ext cx="8201680" cy="1569660"/>
          </a:xfrm>
          <a:prstGeom prst="rect">
            <a:avLst/>
          </a:prstGeom>
          <a:noFill/>
        </p:spPr>
        <p:txBody>
          <a:bodyPr wrap="square" rtlCol="0">
            <a:spAutoFit/>
          </a:bodyPr>
          <a:lstStyle/>
          <a:p>
            <a:r>
              <a:rPr lang="es-ES" sz="3200" dirty="0">
                <a:latin typeface="Calibri" panose="020F0502020204030204" pitchFamily="34" charset="0"/>
              </a:rPr>
              <a:t>Entiendo que hay muchas carreras diferentes abiertas a aquéllos que son bilingües y lectoescritores bilingües.</a:t>
            </a:r>
            <a:endParaRPr lang="en-US" sz="3200" dirty="0">
              <a:latin typeface="Calibri" panose="020F0502020204030204" pitchFamily="34" charset="0"/>
            </a:endParaRPr>
          </a:p>
        </p:txBody>
      </p:sp>
      <p:sp>
        <p:nvSpPr>
          <p:cNvPr id="4" name="Flowchart: Preparation 3">
            <a:extLst>
              <a:ext uri="{FF2B5EF4-FFF2-40B4-BE49-F238E27FC236}">
                <a16:creationId xmlns:a16="http://schemas.microsoft.com/office/drawing/2014/main" id="{75CAA868-E012-4CB9-9A0B-448D2EC9C052}"/>
              </a:ext>
            </a:extLst>
          </p:cNvPr>
          <p:cNvSpPr/>
          <p:nvPr/>
        </p:nvSpPr>
        <p:spPr>
          <a:xfrm>
            <a:off x="4321342" y="898086"/>
            <a:ext cx="3549316" cy="779369"/>
          </a:xfrm>
          <a:prstGeom prst="flowChartPreparation">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sz="3200" b="1" dirty="0">
                <a:solidFill>
                  <a:schemeClr val="tx1"/>
                </a:solidFill>
                <a:effectLst>
                  <a:outerShdw blurRad="50800" dist="38100" dir="2700000" algn="tl" rotWithShape="0">
                    <a:prstClr val="black">
                      <a:alpha val="40000"/>
                    </a:prstClr>
                  </a:outerShdw>
                </a:effectLst>
                <a:latin typeface="Calibri" panose="020F0502020204030204" pitchFamily="34" charset="0"/>
              </a:rPr>
              <a:t>Objetivo 4</a:t>
            </a:r>
          </a:p>
        </p:txBody>
      </p:sp>
      <p:sp>
        <p:nvSpPr>
          <p:cNvPr id="3" name="Slide Number Placeholder 2">
            <a:extLst>
              <a:ext uri="{FF2B5EF4-FFF2-40B4-BE49-F238E27FC236}">
                <a16:creationId xmlns:a16="http://schemas.microsoft.com/office/drawing/2014/main" id="{E0E97837-DDF2-451C-A3E7-88187796B37D}"/>
              </a:ext>
            </a:extLst>
          </p:cNvPr>
          <p:cNvSpPr>
            <a:spLocks noGrp="1"/>
          </p:cNvSpPr>
          <p:nvPr>
            <p:ph type="sldNum" sz="quarter" idx="12"/>
          </p:nvPr>
        </p:nvSpPr>
        <p:spPr/>
        <p:txBody>
          <a:bodyPr/>
          <a:lstStyle/>
          <a:p>
            <a:fld id="{5ACA6E70-B3F6-4AC7-8377-301945A91482}" type="slidenum">
              <a:rPr lang="en-US" smtClean="0"/>
              <a:pPr/>
              <a:t>28</a:t>
            </a:fld>
            <a:endParaRPr lang="en-US" dirty="0"/>
          </a:p>
        </p:txBody>
      </p:sp>
    </p:spTree>
    <p:extLst>
      <p:ext uri="{BB962C8B-B14F-4D97-AF65-F5344CB8AC3E}">
        <p14:creationId xmlns:p14="http://schemas.microsoft.com/office/powerpoint/2010/main" val="3380955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A9794B6-490E-44D7-AE31-2C22D509120D}"/>
              </a:ext>
            </a:extLst>
          </p:cNvPr>
          <p:cNvGrpSpPr/>
          <p:nvPr/>
        </p:nvGrpSpPr>
        <p:grpSpPr>
          <a:xfrm>
            <a:off x="88576" y="337679"/>
            <a:ext cx="11872603" cy="6435834"/>
            <a:chOff x="88576" y="337679"/>
            <a:chExt cx="11872603" cy="6435834"/>
          </a:xfrm>
        </p:grpSpPr>
        <p:grpSp>
          <p:nvGrpSpPr>
            <p:cNvPr id="2" name="Group 1">
              <a:extLst>
                <a:ext uri="{FF2B5EF4-FFF2-40B4-BE49-F238E27FC236}">
                  <a16:creationId xmlns:a16="http://schemas.microsoft.com/office/drawing/2014/main" id="{90ED60A4-77B3-4267-8A0A-868963C94B62}"/>
                </a:ext>
              </a:extLst>
            </p:cNvPr>
            <p:cNvGrpSpPr/>
            <p:nvPr/>
          </p:nvGrpSpPr>
          <p:grpSpPr>
            <a:xfrm>
              <a:off x="432464" y="1153607"/>
              <a:ext cx="11528715" cy="4876800"/>
              <a:chOff x="245460" y="1739515"/>
              <a:chExt cx="11528715" cy="48768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092" y="1739515"/>
                <a:ext cx="3873500" cy="4876800"/>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7918504" y="4493548"/>
                <a:ext cx="3855671" cy="461665"/>
              </a:xfrm>
              <a:prstGeom prst="rect">
                <a:avLst/>
              </a:prstGeom>
              <a:noFill/>
            </p:spPr>
            <p:txBody>
              <a:bodyPr wrap="none" rtlCol="0">
                <a:spAutoFit/>
              </a:bodyPr>
              <a:lstStyle/>
              <a:p>
                <a:r>
                  <a:rPr lang="en-US" sz="2400" dirty="0" err="1">
                    <a:latin typeface="Calibri" panose="020F0502020204030204" pitchFamily="34" charset="0"/>
                  </a:rPr>
                  <a:t>Casi</a:t>
                </a:r>
                <a:r>
                  <a:rPr lang="en-US" sz="2400" dirty="0">
                    <a:latin typeface="Calibri" panose="020F0502020204030204" pitchFamily="34" charset="0"/>
                  </a:rPr>
                  <a:t> </a:t>
                </a:r>
                <a:r>
                  <a:rPr lang="en-US" sz="2400" dirty="0" err="1">
                    <a:latin typeface="Calibri" panose="020F0502020204030204" pitchFamily="34" charset="0"/>
                  </a:rPr>
                  <a:t>todos</a:t>
                </a:r>
                <a:r>
                  <a:rPr lang="en-US" sz="2400" dirty="0">
                    <a:latin typeface="Calibri" panose="020F0502020204030204" pitchFamily="34" charset="0"/>
                  </a:rPr>
                  <a:t> </a:t>
                </a:r>
                <a:r>
                  <a:rPr lang="en-US" sz="2400" dirty="0" err="1">
                    <a:latin typeface="Calibri" panose="020F0502020204030204" pitchFamily="34" charset="0"/>
                  </a:rPr>
                  <a:t>los</a:t>
                </a:r>
                <a:r>
                  <a:rPr lang="en-US" sz="2400" dirty="0">
                    <a:latin typeface="Calibri" panose="020F0502020204030204" pitchFamily="34" charset="0"/>
                  </a:rPr>
                  <a:t> </a:t>
                </a:r>
                <a:r>
                  <a:rPr lang="en-US" sz="2400" dirty="0" err="1">
                    <a:latin typeface="Calibri" panose="020F0502020204030204" pitchFamily="34" charset="0"/>
                  </a:rPr>
                  <a:t>estudiantes</a:t>
                </a:r>
                <a:r>
                  <a:rPr lang="en-US" sz="2400" dirty="0">
                    <a:latin typeface="Calibri" panose="020F0502020204030204" pitchFamily="34" charset="0"/>
                  </a:rPr>
                  <a:t> DLI</a:t>
                </a:r>
              </a:p>
            </p:txBody>
          </p:sp>
          <p:sp>
            <p:nvSpPr>
              <p:cNvPr id="14" name="TextBox 13"/>
              <p:cNvSpPr txBox="1"/>
              <p:nvPr/>
            </p:nvSpPr>
            <p:spPr>
              <a:xfrm>
                <a:off x="7857408" y="3966836"/>
                <a:ext cx="3310458" cy="461665"/>
              </a:xfrm>
              <a:prstGeom prst="rect">
                <a:avLst/>
              </a:prstGeom>
              <a:noFill/>
            </p:spPr>
            <p:txBody>
              <a:bodyPr wrap="none" rtlCol="0">
                <a:spAutoFit/>
              </a:bodyPr>
              <a:lstStyle/>
              <a:p>
                <a:r>
                  <a:rPr lang="en-US" sz="2400" dirty="0">
                    <a:latin typeface="Calibri" panose="020F0502020204030204" pitchFamily="34" charset="0"/>
                  </a:rPr>
                  <a:t> </a:t>
                </a:r>
                <a:r>
                  <a:rPr lang="en-US" sz="2400" dirty="0" err="1">
                    <a:latin typeface="Calibri" panose="020F0502020204030204" pitchFamily="34" charset="0"/>
                  </a:rPr>
                  <a:t>Muchos</a:t>
                </a:r>
                <a:r>
                  <a:rPr lang="en-US" sz="2400" dirty="0">
                    <a:latin typeface="Calibri" panose="020F0502020204030204" pitchFamily="34" charset="0"/>
                  </a:rPr>
                  <a:t> </a:t>
                </a:r>
                <a:r>
                  <a:rPr lang="en-US" sz="2400" dirty="0" err="1">
                    <a:latin typeface="Calibri" panose="020F0502020204030204" pitchFamily="34" charset="0"/>
                  </a:rPr>
                  <a:t>estudiantes</a:t>
                </a:r>
                <a:r>
                  <a:rPr lang="en-US" sz="2400" dirty="0">
                    <a:latin typeface="Calibri" panose="020F0502020204030204" pitchFamily="34" charset="0"/>
                  </a:rPr>
                  <a:t> DLI </a:t>
                </a:r>
              </a:p>
            </p:txBody>
          </p:sp>
          <p:sp>
            <p:nvSpPr>
              <p:cNvPr id="9" name="Rectangle 8"/>
              <p:cNvSpPr/>
              <p:nvPr/>
            </p:nvSpPr>
            <p:spPr>
              <a:xfrm>
                <a:off x="713772" y="3236219"/>
                <a:ext cx="3679395" cy="1015663"/>
              </a:xfrm>
              <a:prstGeom prst="rect">
                <a:avLst/>
              </a:prstGeom>
              <a:solidFill>
                <a:schemeClr val="bg1"/>
              </a:solidFill>
              <a:ln w="28575">
                <a:solidFill>
                  <a:schemeClr val="accent2"/>
                </a:solidFill>
              </a:ln>
            </p:spPr>
            <p:style>
              <a:lnRef idx="2">
                <a:schemeClr val="accent6"/>
              </a:lnRef>
              <a:fillRef idx="1">
                <a:schemeClr val="lt1"/>
              </a:fillRef>
              <a:effectRef idx="0">
                <a:schemeClr val="accent6"/>
              </a:effectRef>
              <a:fontRef idx="minor">
                <a:schemeClr val="dk1"/>
              </a:fontRef>
            </p:style>
            <p:txBody>
              <a:bodyPr wrap="square">
                <a:spAutoFit/>
              </a:bodyPr>
              <a:lstStyle/>
              <a:p>
                <a:pPr lvl="0" algn="r"/>
                <a:r>
                  <a:rPr lang="es-MX" sz="2000" dirty="0">
                    <a:solidFill>
                      <a:schemeClr val="tx1"/>
                    </a:solidFill>
                    <a:latin typeface="Calibri" panose="020F0502020204030204" pitchFamily="34" charset="0"/>
                    <a:ea typeface="Lato"/>
                    <a:cs typeface="Calibri" panose="020F0502020204030204" pitchFamily="34" charset="0"/>
                    <a:sym typeface="Lato"/>
                  </a:rPr>
                  <a:t>Médico, </a:t>
                </a:r>
                <a:r>
                  <a:rPr lang="en" sz="2000" dirty="0">
                    <a:solidFill>
                      <a:schemeClr val="tx1"/>
                    </a:solidFill>
                    <a:latin typeface="Calibri" panose="020F0502020204030204" pitchFamily="34" charset="0"/>
                    <a:ea typeface="Lato"/>
                    <a:cs typeface="Calibri" panose="020F0502020204030204" pitchFamily="34" charset="0"/>
                    <a:sym typeface="Lato"/>
                  </a:rPr>
                  <a:t>Ling</a:t>
                </a:r>
                <a:r>
                  <a:rPr lang="es-MX" sz="2000" dirty="0">
                    <a:solidFill>
                      <a:schemeClr val="tx1"/>
                    </a:solidFill>
                    <a:latin typeface="Calibri" panose="020F0502020204030204" pitchFamily="34" charset="0"/>
                    <a:ea typeface="Lato"/>
                    <a:cs typeface="Calibri" panose="020F0502020204030204" pitchFamily="34" charset="0"/>
                    <a:sym typeface="Lato"/>
                  </a:rPr>
                  <a:t>üista</a:t>
                </a:r>
                <a:r>
                  <a:rPr lang="en" sz="2000" dirty="0">
                    <a:solidFill>
                      <a:schemeClr val="tx1"/>
                    </a:solidFill>
                    <a:latin typeface="Calibri" panose="020F0502020204030204" pitchFamily="34" charset="0"/>
                    <a:ea typeface="Lato"/>
                    <a:cs typeface="Calibri" panose="020F0502020204030204" pitchFamily="34" charset="0"/>
                    <a:sym typeface="Lato"/>
                  </a:rPr>
                  <a:t> </a:t>
                </a:r>
                <a:r>
                  <a:rPr lang="en" sz="2000" dirty="0" err="1">
                    <a:solidFill>
                      <a:schemeClr val="tx1"/>
                    </a:solidFill>
                    <a:latin typeface="Calibri" panose="020F0502020204030204" pitchFamily="34" charset="0"/>
                    <a:ea typeface="Lato"/>
                    <a:cs typeface="Calibri" panose="020F0502020204030204" pitchFamily="34" charset="0"/>
                    <a:sym typeface="Lato"/>
                  </a:rPr>
                  <a:t>Militar</a:t>
                </a:r>
                <a:r>
                  <a:rPr lang="en" sz="2000" dirty="0">
                    <a:solidFill>
                      <a:schemeClr val="tx1"/>
                    </a:solidFill>
                    <a:latin typeface="Calibri" panose="020F0502020204030204" pitchFamily="34" charset="0"/>
                    <a:ea typeface="Lato"/>
                    <a:cs typeface="Calibri" panose="020F0502020204030204" pitchFamily="34" charset="0"/>
                    <a:sym typeface="Lato"/>
                  </a:rPr>
                  <a:t> Int</a:t>
                </a:r>
                <a:r>
                  <a:rPr lang="es-MX" sz="2000" dirty="0">
                    <a:solidFill>
                      <a:schemeClr val="tx1"/>
                    </a:solidFill>
                    <a:latin typeface="Calibri" panose="020F0502020204030204" pitchFamily="34" charset="0"/>
                    <a:ea typeface="Lato"/>
                    <a:cs typeface="Calibri" panose="020F0502020204030204" pitchFamily="34" charset="0"/>
                    <a:sym typeface="Lato"/>
                  </a:rPr>
                  <a:t>é</a:t>
                </a:r>
                <a:r>
                  <a:rPr lang="en" sz="2000" dirty="0" err="1">
                    <a:solidFill>
                      <a:schemeClr val="tx1"/>
                    </a:solidFill>
                    <a:latin typeface="Calibri" panose="020F0502020204030204" pitchFamily="34" charset="0"/>
                    <a:ea typeface="Lato"/>
                    <a:cs typeface="Calibri" panose="020F0502020204030204" pitchFamily="34" charset="0"/>
                    <a:sym typeface="Lato"/>
                  </a:rPr>
                  <a:t>rpre</a:t>
                </a:r>
                <a:r>
                  <a:rPr lang="es-MX" sz="2000" dirty="0">
                    <a:solidFill>
                      <a:schemeClr val="tx1"/>
                    </a:solidFill>
                    <a:latin typeface="Calibri" panose="020F0502020204030204" pitchFamily="34" charset="0"/>
                    <a:ea typeface="Lato"/>
                    <a:cs typeface="Calibri" panose="020F0502020204030204" pitchFamily="34" charset="0"/>
                    <a:sym typeface="Lato"/>
                  </a:rPr>
                  <a:t>te Médico</a:t>
                </a:r>
                <a:r>
                  <a:rPr lang="en" sz="2000" dirty="0">
                    <a:solidFill>
                      <a:schemeClr val="tx1"/>
                    </a:solidFill>
                    <a:latin typeface="Calibri" panose="020F0502020204030204" pitchFamily="34" charset="0"/>
                    <a:ea typeface="Lato"/>
                    <a:cs typeface="Calibri" panose="020F0502020204030204" pitchFamily="34" charset="0"/>
                    <a:sym typeface="Lato"/>
                  </a:rPr>
                  <a:t> </a:t>
                </a:r>
                <a:br>
                  <a:rPr lang="en" sz="2000" dirty="0">
                    <a:solidFill>
                      <a:schemeClr val="tx1"/>
                    </a:solidFill>
                    <a:latin typeface="Calibri" panose="020F0502020204030204" pitchFamily="34" charset="0"/>
                    <a:ea typeface="Lato"/>
                    <a:cs typeface="Calibri" panose="020F0502020204030204" pitchFamily="34" charset="0"/>
                    <a:sym typeface="Lato"/>
                  </a:rPr>
                </a:br>
                <a:r>
                  <a:rPr lang="es-MX" sz="2000" dirty="0">
                    <a:solidFill>
                      <a:schemeClr val="tx1"/>
                    </a:solidFill>
                    <a:latin typeface="Calibri" panose="020F0502020204030204" pitchFamily="34" charset="0"/>
                    <a:ea typeface="Lato"/>
                    <a:cs typeface="Calibri" panose="020F0502020204030204" pitchFamily="34" charset="0"/>
                    <a:sym typeface="Lato"/>
                  </a:rPr>
                  <a:t>Maestro de idioma </a:t>
                </a:r>
                <a:r>
                  <a:rPr lang="en" sz="2000" dirty="0">
                    <a:solidFill>
                      <a:schemeClr val="tx1"/>
                    </a:solidFill>
                    <a:latin typeface="Calibri" panose="020F0502020204030204" pitchFamily="34" charset="0"/>
                    <a:ea typeface="Lato"/>
                    <a:cs typeface="Calibri" panose="020F0502020204030204" pitchFamily="34" charset="0"/>
                    <a:sym typeface="Lato"/>
                  </a:rPr>
                  <a:t>K-12 </a:t>
                </a:r>
              </a:p>
            </p:txBody>
          </p:sp>
          <p:sp>
            <p:nvSpPr>
              <p:cNvPr id="10" name="Rectangle 9"/>
              <p:cNvSpPr/>
              <p:nvPr/>
            </p:nvSpPr>
            <p:spPr>
              <a:xfrm>
                <a:off x="245460" y="4448097"/>
                <a:ext cx="4605381" cy="1015663"/>
              </a:xfrm>
              <a:prstGeom prst="rect">
                <a:avLst/>
              </a:prstGeom>
              <a:ln w="38100">
                <a:solidFill>
                  <a:srgbClr val="92D050"/>
                </a:solidFill>
              </a:ln>
            </p:spPr>
            <p:style>
              <a:lnRef idx="2">
                <a:schemeClr val="accent3"/>
              </a:lnRef>
              <a:fillRef idx="1">
                <a:schemeClr val="lt1"/>
              </a:fillRef>
              <a:effectRef idx="0">
                <a:schemeClr val="accent3"/>
              </a:effectRef>
              <a:fontRef idx="minor">
                <a:schemeClr val="dk1"/>
              </a:fontRef>
            </p:style>
            <p:txBody>
              <a:bodyPr wrap="square">
                <a:spAutoFit/>
              </a:bodyPr>
              <a:lstStyle/>
              <a:p>
                <a:pPr lvl="0" algn="r"/>
                <a:r>
                  <a:rPr lang="en" sz="2000" dirty="0">
                    <a:solidFill>
                      <a:schemeClr val="tx1"/>
                    </a:solidFill>
                    <a:latin typeface="Calibri" panose="020F0502020204030204" pitchFamily="34" charset="0"/>
                    <a:ea typeface="Lato"/>
                    <a:cs typeface="Calibri" panose="020F0502020204030204" pitchFamily="34" charset="0"/>
                    <a:sym typeface="Lato"/>
                  </a:rPr>
                  <a:t>Bombero, </a:t>
                </a:r>
                <a:r>
                  <a:rPr lang="es-MX" sz="2000" dirty="0">
                    <a:solidFill>
                      <a:schemeClr val="tx1"/>
                    </a:solidFill>
                    <a:latin typeface="Calibri" panose="020F0502020204030204" pitchFamily="34" charset="0"/>
                    <a:ea typeface="Lato"/>
                    <a:cs typeface="Calibri" panose="020F0502020204030204" pitchFamily="34" charset="0"/>
                    <a:sym typeface="Lato"/>
                  </a:rPr>
                  <a:t>Instalador de </a:t>
                </a:r>
                <a:r>
                  <a:rPr lang="es-ES_tradnl" sz="2000" dirty="0">
                    <a:solidFill>
                      <a:schemeClr val="tx1"/>
                    </a:solidFill>
                    <a:latin typeface="Calibri" panose="020F0502020204030204" pitchFamily="34" charset="0"/>
                    <a:ea typeface="Lato"/>
                    <a:cs typeface="Calibri" panose="020F0502020204030204" pitchFamily="34" charset="0"/>
                    <a:sym typeface="Lato"/>
                  </a:rPr>
                  <a:t>Utilidades</a:t>
                </a:r>
                <a:r>
                  <a:rPr lang="en" sz="2000" dirty="0">
                    <a:solidFill>
                      <a:schemeClr val="tx1"/>
                    </a:solidFill>
                    <a:latin typeface="Calibri" panose="020F0502020204030204" pitchFamily="34" charset="0"/>
                    <a:ea typeface="Lato"/>
                    <a:cs typeface="Calibri" panose="020F0502020204030204" pitchFamily="34" charset="0"/>
                    <a:sym typeface="Lato"/>
                  </a:rPr>
                  <a:t>, </a:t>
                </a:r>
                <a:br>
                  <a:rPr lang="en" sz="2000" dirty="0">
                    <a:solidFill>
                      <a:schemeClr val="tx1"/>
                    </a:solidFill>
                    <a:latin typeface="Calibri" panose="020F0502020204030204" pitchFamily="34" charset="0"/>
                    <a:ea typeface="Lato"/>
                    <a:cs typeface="Calibri" panose="020F0502020204030204" pitchFamily="34" charset="0"/>
                    <a:sym typeface="Lato"/>
                  </a:rPr>
                </a:br>
                <a:r>
                  <a:rPr lang="en" sz="2000" dirty="0">
                    <a:solidFill>
                      <a:schemeClr val="tx1"/>
                    </a:solidFill>
                    <a:latin typeface="Calibri" panose="020F0502020204030204" pitchFamily="34" charset="0"/>
                    <a:ea typeface="Lato"/>
                    <a:cs typeface="Calibri" panose="020F0502020204030204" pitchFamily="34" charset="0"/>
                    <a:sym typeface="Lato"/>
                  </a:rPr>
                  <a:t>Inspector </a:t>
                </a:r>
                <a:r>
                  <a:rPr lang="es-MX" sz="2000" dirty="0">
                    <a:solidFill>
                      <a:schemeClr val="tx1"/>
                    </a:solidFill>
                    <a:latin typeface="Calibri" panose="020F0502020204030204" pitchFamily="34" charset="0"/>
                    <a:ea typeface="Lato"/>
                    <a:cs typeface="Calibri" panose="020F0502020204030204" pitchFamily="34" charset="0"/>
                    <a:sym typeface="Lato"/>
                  </a:rPr>
                  <a:t>de Autos</a:t>
                </a:r>
                <a:r>
                  <a:rPr lang="en" sz="2000" dirty="0">
                    <a:solidFill>
                      <a:schemeClr val="tx1"/>
                    </a:solidFill>
                    <a:latin typeface="Calibri" panose="020F0502020204030204" pitchFamily="34" charset="0"/>
                    <a:ea typeface="Lato"/>
                    <a:cs typeface="Calibri" panose="020F0502020204030204" pitchFamily="34" charset="0"/>
                    <a:sym typeface="Lato"/>
                  </a:rPr>
                  <a:t>, </a:t>
                </a:r>
                <a:r>
                  <a:rPr lang="es-MX" sz="2000" dirty="0">
                    <a:solidFill>
                      <a:schemeClr val="tx1"/>
                    </a:solidFill>
                    <a:latin typeface="Calibri" panose="020F0502020204030204" pitchFamily="34" charset="0"/>
                    <a:ea typeface="Lato"/>
                    <a:cs typeface="Calibri" panose="020F0502020204030204" pitchFamily="34" charset="0"/>
                    <a:sym typeface="Lato"/>
                  </a:rPr>
                  <a:t>Personal de </a:t>
                </a:r>
                <a:r>
                  <a:rPr lang="en" sz="2000" dirty="0" err="1">
                    <a:solidFill>
                      <a:schemeClr val="tx1"/>
                    </a:solidFill>
                    <a:latin typeface="Calibri" panose="020F0502020204030204" pitchFamily="34" charset="0"/>
                    <a:ea typeface="Lato"/>
                    <a:cs typeface="Calibri" panose="020F0502020204030204" pitchFamily="34" charset="0"/>
                    <a:sym typeface="Lato"/>
                  </a:rPr>
                  <a:t>Aviación</a:t>
                </a:r>
                <a:r>
                  <a:rPr lang="en" sz="2000" dirty="0">
                    <a:solidFill>
                      <a:schemeClr val="tx1"/>
                    </a:solidFill>
                    <a:latin typeface="Calibri" panose="020F0502020204030204" pitchFamily="34" charset="0"/>
                    <a:ea typeface="Lato"/>
                    <a:cs typeface="Calibri" panose="020F0502020204030204" pitchFamily="34" charset="0"/>
                    <a:sym typeface="Lato"/>
                  </a:rPr>
                  <a:t>, </a:t>
                </a:r>
                <a:br>
                  <a:rPr lang="en" sz="2000" dirty="0">
                    <a:solidFill>
                      <a:schemeClr val="tx1"/>
                    </a:solidFill>
                    <a:latin typeface="Calibri" panose="020F0502020204030204" pitchFamily="34" charset="0"/>
                    <a:ea typeface="Lato"/>
                    <a:cs typeface="Calibri" panose="020F0502020204030204" pitchFamily="34" charset="0"/>
                    <a:sym typeface="Lato"/>
                  </a:rPr>
                </a:br>
                <a:r>
                  <a:rPr lang="en" sz="2000" dirty="0">
                    <a:solidFill>
                      <a:schemeClr val="tx1"/>
                    </a:solidFill>
                    <a:latin typeface="Calibri" panose="020F0502020204030204" pitchFamily="34" charset="0"/>
                    <a:ea typeface="Lato"/>
                    <a:cs typeface="Calibri" panose="020F0502020204030204" pitchFamily="34" charset="0"/>
                    <a:sym typeface="Lato"/>
                  </a:rPr>
                  <a:t>Gu</a:t>
                </a:r>
                <a:r>
                  <a:rPr lang="es-DO" sz="2000" dirty="0" err="1">
                    <a:solidFill>
                      <a:schemeClr val="tx1"/>
                    </a:solidFill>
                    <a:latin typeface="Calibri" panose="020F0502020204030204" pitchFamily="34" charset="0"/>
                    <a:ea typeface="Lato"/>
                    <a:cs typeface="Calibri" panose="020F0502020204030204" pitchFamily="34" charset="0"/>
                    <a:sym typeface="Lato"/>
                  </a:rPr>
                  <a:t>ía</a:t>
                </a:r>
                <a:r>
                  <a:rPr lang="es-MX" sz="2000" dirty="0">
                    <a:solidFill>
                      <a:schemeClr val="tx1"/>
                    </a:solidFill>
                    <a:latin typeface="Calibri" panose="020F0502020204030204" pitchFamily="34" charset="0"/>
                    <a:ea typeface="Lato"/>
                    <a:cs typeface="Calibri" panose="020F0502020204030204" pitchFamily="34" charset="0"/>
                    <a:sym typeface="Lato"/>
                  </a:rPr>
                  <a:t> de Turistas</a:t>
                </a:r>
                <a:endParaRPr lang="en" sz="2000" dirty="0">
                  <a:solidFill>
                    <a:schemeClr val="tx1"/>
                  </a:solidFill>
                  <a:latin typeface="Calibri" panose="020F0502020204030204" pitchFamily="34" charset="0"/>
                  <a:ea typeface="Lato"/>
                  <a:cs typeface="Calibri" panose="020F0502020204030204" pitchFamily="34" charset="0"/>
                  <a:sym typeface="Lato"/>
                </a:endParaRPr>
              </a:p>
            </p:txBody>
          </p:sp>
          <p:sp>
            <p:nvSpPr>
              <p:cNvPr id="22" name="TextBox 21"/>
              <p:cNvSpPr txBox="1"/>
              <p:nvPr/>
            </p:nvSpPr>
            <p:spPr>
              <a:xfrm>
                <a:off x="1428435" y="2225141"/>
                <a:ext cx="2427588" cy="707886"/>
              </a:xfrm>
              <a:prstGeom prst="rect">
                <a:avLst/>
              </a:prstGeom>
              <a:ln w="38100">
                <a:solidFill>
                  <a:srgbClr val="FFFF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r"/>
                <a:r>
                  <a:rPr lang="en-US" sz="2000" dirty="0" err="1">
                    <a:latin typeface="Calibri" panose="020F0502020204030204" pitchFamily="34" charset="0"/>
                    <a:cs typeface="Calibri" panose="020F0502020204030204" pitchFamily="34" charset="0"/>
                  </a:rPr>
                  <a:t>Profesor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universitario</a:t>
                </a:r>
                <a:endParaRPr lang="en-US" sz="2000" dirty="0">
                  <a:latin typeface="Calibri" panose="020F0502020204030204" pitchFamily="34" charset="0"/>
                  <a:cs typeface="Calibri" panose="020F0502020204030204" pitchFamily="34" charset="0"/>
                </a:endParaRPr>
              </a:p>
              <a:p>
                <a:pPr algn="r"/>
                <a:r>
                  <a:rPr lang="en-US" sz="2000" dirty="0" err="1">
                    <a:latin typeface="Calibri" panose="020F0502020204030204" pitchFamily="34" charset="0"/>
                    <a:cs typeface="Calibri" panose="020F0502020204030204" pitchFamily="34" charset="0"/>
                  </a:rPr>
                  <a:t>Abogado</a:t>
                </a:r>
                <a:endParaRPr lang="en-US" sz="2000" dirty="0">
                  <a:latin typeface="Calibri" panose="020F0502020204030204" pitchFamily="34" charset="0"/>
                  <a:cs typeface="Calibri" panose="020F0502020204030204" pitchFamily="34" charset="0"/>
                </a:endParaRPr>
              </a:p>
            </p:txBody>
          </p:sp>
        </p:grpSp>
        <p:sp>
          <p:nvSpPr>
            <p:cNvPr id="16" name="Rectangle 15"/>
            <p:cNvSpPr/>
            <p:nvPr/>
          </p:nvSpPr>
          <p:spPr>
            <a:xfrm>
              <a:off x="88576" y="337679"/>
              <a:ext cx="11798625" cy="584775"/>
            </a:xfrm>
            <a:prstGeom prst="rect">
              <a:avLst/>
            </a:prstGeom>
          </p:spPr>
          <p:txBody>
            <a:bodyPr wrap="square">
              <a:spAutoFit/>
            </a:bodyPr>
            <a:lstStyle/>
            <a:p>
              <a:pPr algn="ctr"/>
              <a:r>
                <a:rPr lang="en-US" sz="3200" dirty="0" err="1">
                  <a:latin typeface="Calibri" panose="020F0502020204030204" pitchFamily="34" charset="0"/>
                  <a:cs typeface="Calibri" charset="0"/>
                </a:rPr>
                <a:t>Competencia</a:t>
              </a:r>
              <a:r>
                <a:rPr lang="en-US" sz="3200" dirty="0">
                  <a:latin typeface="Calibri" panose="020F0502020204030204" pitchFamily="34" charset="0"/>
                  <a:cs typeface="Calibri" charset="0"/>
                </a:rPr>
                <a:t> </a:t>
              </a:r>
              <a:r>
                <a:rPr lang="en-US" sz="3200" dirty="0" err="1">
                  <a:latin typeface="Calibri" panose="020F0502020204030204" pitchFamily="34" charset="0"/>
                  <a:cs typeface="Calibri" charset="0"/>
                </a:rPr>
                <a:t>lingüística</a:t>
              </a:r>
              <a:r>
                <a:rPr lang="en-US" sz="3200" dirty="0">
                  <a:latin typeface="Calibri" panose="020F0502020204030204" pitchFamily="34" charset="0"/>
                  <a:cs typeface="Calibri" charset="0"/>
                </a:rPr>
                <a:t> y </a:t>
              </a:r>
              <a:r>
                <a:rPr lang="en-US" sz="3200" dirty="0" err="1">
                  <a:latin typeface="Calibri" panose="020F0502020204030204" pitchFamily="34" charset="0"/>
                  <a:cs typeface="Calibri" charset="0"/>
                </a:rPr>
                <a:t>carreras</a:t>
              </a:r>
              <a:r>
                <a:rPr lang="en-US" sz="3200" dirty="0">
                  <a:latin typeface="Calibri" panose="020F0502020204030204" pitchFamily="34" charset="0"/>
                  <a:cs typeface="Calibri" charset="0"/>
                </a:rPr>
                <a:t> </a:t>
              </a:r>
              <a:r>
                <a:rPr lang="en-US" sz="3200" dirty="0" err="1">
                  <a:latin typeface="Calibri" panose="020F0502020204030204" pitchFamily="34" charset="0"/>
                  <a:cs typeface="Calibri" charset="0"/>
                </a:rPr>
                <a:t>tradicionales</a:t>
              </a:r>
              <a:endParaRPr lang="en-US" sz="3200" dirty="0">
                <a:latin typeface="Calibri" panose="020F0502020204030204" pitchFamily="34" charset="0"/>
              </a:endParaRPr>
            </a:p>
          </p:txBody>
        </p:sp>
        <p:sp>
          <p:nvSpPr>
            <p:cNvPr id="13" name="Shape 205">
              <a:extLst>
                <a:ext uri="{FF2B5EF4-FFF2-40B4-BE49-F238E27FC236}">
                  <a16:creationId xmlns:a16="http://schemas.microsoft.com/office/drawing/2014/main" id="{63E2B72C-0378-4977-AAD8-D6D1E03351EC}"/>
                </a:ext>
              </a:extLst>
            </p:cNvPr>
            <p:cNvSpPr txBox="1"/>
            <p:nvPr/>
          </p:nvSpPr>
          <p:spPr>
            <a:xfrm>
              <a:off x="173416" y="6404313"/>
              <a:ext cx="2973565" cy="369200"/>
            </a:xfrm>
            <a:prstGeom prst="rect">
              <a:avLst/>
            </a:prstGeom>
            <a:noFill/>
            <a:ln>
              <a:noFill/>
            </a:ln>
          </p:spPr>
          <p:txBody>
            <a:bodyPr wrap="square" lIns="121900" tIns="121900" rIns="121900" bIns="121900" anchor="t" anchorCtr="0">
              <a:noAutofit/>
            </a:bodyPr>
            <a:lstStyle/>
            <a:p>
              <a:r>
                <a:rPr lang="en" sz="1400" dirty="0">
                  <a:latin typeface="Calibri" panose="020F0502020204030204" pitchFamily="34" charset="0"/>
                  <a:cs typeface="Calibri" panose="020F0502020204030204" pitchFamily="34" charset="0"/>
                </a:rPr>
                <a:t>(ACTFL, 2012, 2015)</a:t>
              </a:r>
            </a:p>
          </p:txBody>
        </p:sp>
        <p:sp>
          <p:nvSpPr>
            <p:cNvPr id="3" name="TextBox 2">
              <a:extLst>
                <a:ext uri="{FF2B5EF4-FFF2-40B4-BE49-F238E27FC236}">
                  <a16:creationId xmlns:a16="http://schemas.microsoft.com/office/drawing/2014/main" id="{609AE623-B7B1-4E65-9987-441C60B31CB8}"/>
                </a:ext>
              </a:extLst>
            </p:cNvPr>
            <p:cNvSpPr txBox="1"/>
            <p:nvPr/>
          </p:nvSpPr>
          <p:spPr>
            <a:xfrm>
              <a:off x="6892235" y="2843426"/>
              <a:ext cx="1131019" cy="246221"/>
            </a:xfrm>
            <a:prstGeom prst="rect">
              <a:avLst/>
            </a:prstGeom>
            <a:solidFill>
              <a:schemeClr val="bg1"/>
            </a:solidFill>
          </p:spPr>
          <p:txBody>
            <a:bodyPr wrap="square" rtlCol="0">
              <a:spAutoFit/>
            </a:bodyPr>
            <a:lstStyle/>
            <a:p>
              <a:r>
                <a:rPr lang="en-US" sz="1000" b="1" dirty="0">
                  <a:latin typeface="Calibri" panose="020F0502020204030204" pitchFamily="34" charset="0"/>
                </a:rPr>
                <a:t>AVANZADO ALTO</a:t>
              </a:r>
            </a:p>
          </p:txBody>
        </p:sp>
        <p:sp>
          <p:nvSpPr>
            <p:cNvPr id="15" name="TextBox 14">
              <a:extLst>
                <a:ext uri="{FF2B5EF4-FFF2-40B4-BE49-F238E27FC236}">
                  <a16:creationId xmlns:a16="http://schemas.microsoft.com/office/drawing/2014/main" id="{E78A1719-0707-4D48-B785-3E5624C502BF}"/>
                </a:ext>
              </a:extLst>
            </p:cNvPr>
            <p:cNvSpPr txBox="1"/>
            <p:nvPr/>
          </p:nvSpPr>
          <p:spPr>
            <a:xfrm>
              <a:off x="6762679" y="3181353"/>
              <a:ext cx="1268849" cy="246221"/>
            </a:xfrm>
            <a:prstGeom prst="rect">
              <a:avLst/>
            </a:prstGeom>
            <a:solidFill>
              <a:schemeClr val="bg1"/>
            </a:solidFill>
          </p:spPr>
          <p:txBody>
            <a:bodyPr wrap="square" rtlCol="0">
              <a:spAutoFit/>
            </a:bodyPr>
            <a:lstStyle/>
            <a:p>
              <a:r>
                <a:rPr lang="en-US" sz="1000" b="1" dirty="0">
                  <a:latin typeface="Calibri" panose="020F0502020204030204" pitchFamily="34" charset="0"/>
                </a:rPr>
                <a:t>AVANZADO MEDIO</a:t>
              </a:r>
            </a:p>
          </p:txBody>
        </p:sp>
        <p:sp>
          <p:nvSpPr>
            <p:cNvPr id="19" name="TextBox 18">
              <a:extLst>
                <a:ext uri="{FF2B5EF4-FFF2-40B4-BE49-F238E27FC236}">
                  <a16:creationId xmlns:a16="http://schemas.microsoft.com/office/drawing/2014/main" id="{AE793272-D618-4852-807F-406C40C32F7E}"/>
                </a:ext>
              </a:extLst>
            </p:cNvPr>
            <p:cNvSpPr txBox="1"/>
            <p:nvPr/>
          </p:nvSpPr>
          <p:spPr>
            <a:xfrm>
              <a:off x="6625206" y="3476596"/>
              <a:ext cx="1112395" cy="246221"/>
            </a:xfrm>
            <a:prstGeom prst="rect">
              <a:avLst/>
            </a:prstGeom>
            <a:solidFill>
              <a:schemeClr val="bg1"/>
            </a:solidFill>
          </p:spPr>
          <p:txBody>
            <a:bodyPr wrap="square" rtlCol="0">
              <a:spAutoFit/>
            </a:bodyPr>
            <a:lstStyle/>
            <a:p>
              <a:r>
                <a:rPr lang="en-US" sz="1000" b="1" dirty="0">
                  <a:latin typeface="Calibri" panose="020F0502020204030204" pitchFamily="34" charset="0"/>
                </a:rPr>
                <a:t>AVANZADO BAJO</a:t>
              </a:r>
            </a:p>
          </p:txBody>
        </p:sp>
        <p:sp>
          <p:nvSpPr>
            <p:cNvPr id="20" name="TextBox 19">
              <a:extLst>
                <a:ext uri="{FF2B5EF4-FFF2-40B4-BE49-F238E27FC236}">
                  <a16:creationId xmlns:a16="http://schemas.microsoft.com/office/drawing/2014/main" id="{39FDD4B2-FA6E-4EFC-97B2-D80A1B22BC64}"/>
                </a:ext>
              </a:extLst>
            </p:cNvPr>
            <p:cNvSpPr txBox="1"/>
            <p:nvPr/>
          </p:nvSpPr>
          <p:spPr>
            <a:xfrm>
              <a:off x="6486052" y="3719934"/>
              <a:ext cx="1354665" cy="246221"/>
            </a:xfrm>
            <a:prstGeom prst="rect">
              <a:avLst/>
            </a:prstGeom>
            <a:solidFill>
              <a:schemeClr val="bg1"/>
            </a:solidFill>
          </p:spPr>
          <p:txBody>
            <a:bodyPr wrap="square" rtlCol="0">
              <a:spAutoFit/>
            </a:bodyPr>
            <a:lstStyle/>
            <a:p>
              <a:r>
                <a:rPr lang="en-US" sz="1000" b="1" dirty="0">
                  <a:latin typeface="Calibri" panose="020F0502020204030204" pitchFamily="34" charset="0"/>
                </a:rPr>
                <a:t>INTERMEDIO ALTO</a:t>
              </a:r>
            </a:p>
          </p:txBody>
        </p:sp>
        <p:sp>
          <p:nvSpPr>
            <p:cNvPr id="21" name="TextBox 20">
              <a:extLst>
                <a:ext uri="{FF2B5EF4-FFF2-40B4-BE49-F238E27FC236}">
                  <a16:creationId xmlns:a16="http://schemas.microsoft.com/office/drawing/2014/main" id="{FF398211-0906-42EA-B676-CC73F0647C02}"/>
                </a:ext>
              </a:extLst>
            </p:cNvPr>
            <p:cNvSpPr txBox="1"/>
            <p:nvPr/>
          </p:nvSpPr>
          <p:spPr>
            <a:xfrm>
              <a:off x="6394266" y="3975272"/>
              <a:ext cx="1298731" cy="246221"/>
            </a:xfrm>
            <a:prstGeom prst="rect">
              <a:avLst/>
            </a:prstGeom>
            <a:solidFill>
              <a:schemeClr val="bg1"/>
            </a:solidFill>
          </p:spPr>
          <p:txBody>
            <a:bodyPr wrap="square" rtlCol="0">
              <a:spAutoFit/>
            </a:bodyPr>
            <a:lstStyle/>
            <a:p>
              <a:r>
                <a:rPr lang="en-US" sz="1000" b="1" dirty="0">
                  <a:latin typeface="Calibri" panose="020F0502020204030204" pitchFamily="34" charset="0"/>
                </a:rPr>
                <a:t>INTERMEDIO</a:t>
              </a:r>
              <a:r>
                <a:rPr lang="en-US" sz="900" b="1" dirty="0">
                  <a:latin typeface="Calibri" panose="020F0502020204030204" pitchFamily="34" charset="0"/>
                </a:rPr>
                <a:t> MEDIO</a:t>
              </a:r>
            </a:p>
          </p:txBody>
        </p:sp>
        <p:sp>
          <p:nvSpPr>
            <p:cNvPr id="23" name="TextBox 22">
              <a:extLst>
                <a:ext uri="{FF2B5EF4-FFF2-40B4-BE49-F238E27FC236}">
                  <a16:creationId xmlns:a16="http://schemas.microsoft.com/office/drawing/2014/main" id="{0BA1CEEC-19C3-4A42-A5CB-0601D1C9AA87}"/>
                </a:ext>
              </a:extLst>
            </p:cNvPr>
            <p:cNvSpPr txBox="1"/>
            <p:nvPr/>
          </p:nvSpPr>
          <p:spPr>
            <a:xfrm>
              <a:off x="6246641" y="4246195"/>
              <a:ext cx="1354665" cy="246221"/>
            </a:xfrm>
            <a:prstGeom prst="rect">
              <a:avLst/>
            </a:prstGeom>
            <a:solidFill>
              <a:schemeClr val="bg1"/>
            </a:solidFill>
          </p:spPr>
          <p:txBody>
            <a:bodyPr wrap="square" rtlCol="0">
              <a:spAutoFit/>
            </a:bodyPr>
            <a:lstStyle/>
            <a:p>
              <a:r>
                <a:rPr lang="en-US" sz="1000" b="1" dirty="0">
                  <a:latin typeface="Calibri" panose="020F0502020204030204" pitchFamily="34" charset="0"/>
                </a:rPr>
                <a:t>INTERMEDIO</a:t>
              </a:r>
              <a:r>
                <a:rPr lang="en-US" sz="900" b="1" dirty="0">
                  <a:latin typeface="Calibri" panose="020F0502020204030204" pitchFamily="34" charset="0"/>
                </a:rPr>
                <a:t> BAJO</a:t>
              </a:r>
            </a:p>
          </p:txBody>
        </p:sp>
        <p:sp>
          <p:nvSpPr>
            <p:cNvPr id="24" name="TextBox 23">
              <a:extLst>
                <a:ext uri="{FF2B5EF4-FFF2-40B4-BE49-F238E27FC236}">
                  <a16:creationId xmlns:a16="http://schemas.microsoft.com/office/drawing/2014/main" id="{E411262B-80A2-45B0-8D5F-4A705881F9ED}"/>
                </a:ext>
              </a:extLst>
            </p:cNvPr>
            <p:cNvSpPr txBox="1"/>
            <p:nvPr/>
          </p:nvSpPr>
          <p:spPr>
            <a:xfrm>
              <a:off x="6120882" y="4437257"/>
              <a:ext cx="1181888" cy="400110"/>
            </a:xfrm>
            <a:prstGeom prst="rect">
              <a:avLst/>
            </a:prstGeom>
            <a:solidFill>
              <a:schemeClr val="bg1"/>
            </a:solidFill>
          </p:spPr>
          <p:txBody>
            <a:bodyPr wrap="square" rtlCol="0">
              <a:spAutoFit/>
            </a:bodyPr>
            <a:lstStyle/>
            <a:p>
              <a:r>
                <a:rPr lang="en-US" sz="1000" b="1" dirty="0">
                  <a:latin typeface="Calibri" panose="020F0502020204030204" pitchFamily="34" charset="0"/>
                </a:rPr>
                <a:t>PRINCIPIANTE ALTO</a:t>
              </a:r>
            </a:p>
          </p:txBody>
        </p:sp>
        <p:sp>
          <p:nvSpPr>
            <p:cNvPr id="25" name="TextBox 24">
              <a:extLst>
                <a:ext uri="{FF2B5EF4-FFF2-40B4-BE49-F238E27FC236}">
                  <a16:creationId xmlns:a16="http://schemas.microsoft.com/office/drawing/2014/main" id="{590144E2-1100-40E7-B553-6FFA47C78662}"/>
                </a:ext>
              </a:extLst>
            </p:cNvPr>
            <p:cNvSpPr txBox="1"/>
            <p:nvPr/>
          </p:nvSpPr>
          <p:spPr>
            <a:xfrm>
              <a:off x="6033274" y="4628319"/>
              <a:ext cx="1568031" cy="246221"/>
            </a:xfrm>
            <a:prstGeom prst="rect">
              <a:avLst/>
            </a:prstGeom>
            <a:solidFill>
              <a:schemeClr val="bg1"/>
            </a:solidFill>
          </p:spPr>
          <p:txBody>
            <a:bodyPr wrap="square" rtlCol="0">
              <a:spAutoFit/>
            </a:bodyPr>
            <a:lstStyle/>
            <a:p>
              <a:r>
                <a:rPr lang="en-US" sz="1000" b="1" dirty="0">
                  <a:latin typeface="Calibri" panose="020F0502020204030204" pitchFamily="34" charset="0"/>
                </a:rPr>
                <a:t>PRINCIPIANTE MEDIO</a:t>
              </a:r>
            </a:p>
          </p:txBody>
        </p:sp>
        <p:sp>
          <p:nvSpPr>
            <p:cNvPr id="26" name="TextBox 25">
              <a:extLst>
                <a:ext uri="{FF2B5EF4-FFF2-40B4-BE49-F238E27FC236}">
                  <a16:creationId xmlns:a16="http://schemas.microsoft.com/office/drawing/2014/main" id="{27D63EFE-7231-4449-8162-3632F7D8F6EC}"/>
                </a:ext>
              </a:extLst>
            </p:cNvPr>
            <p:cNvSpPr txBox="1"/>
            <p:nvPr/>
          </p:nvSpPr>
          <p:spPr>
            <a:xfrm>
              <a:off x="6004862" y="4868773"/>
              <a:ext cx="1305988" cy="246221"/>
            </a:xfrm>
            <a:prstGeom prst="rect">
              <a:avLst/>
            </a:prstGeom>
            <a:solidFill>
              <a:schemeClr val="bg1"/>
            </a:solidFill>
          </p:spPr>
          <p:txBody>
            <a:bodyPr wrap="square" rtlCol="0">
              <a:spAutoFit/>
            </a:bodyPr>
            <a:lstStyle/>
            <a:p>
              <a:r>
                <a:rPr lang="en-US" sz="1000" b="1" dirty="0">
                  <a:latin typeface="Calibri" panose="020F0502020204030204" pitchFamily="34" charset="0"/>
                </a:rPr>
                <a:t>PRINCIPIANTE BAJO</a:t>
              </a:r>
            </a:p>
          </p:txBody>
        </p:sp>
        <p:sp>
          <p:nvSpPr>
            <p:cNvPr id="27" name="TextBox 26">
              <a:extLst>
                <a:ext uri="{FF2B5EF4-FFF2-40B4-BE49-F238E27FC236}">
                  <a16:creationId xmlns:a16="http://schemas.microsoft.com/office/drawing/2014/main" id="{8A7B39CB-D56E-4EC4-ABEC-369CE862C1D2}"/>
                </a:ext>
              </a:extLst>
            </p:cNvPr>
            <p:cNvSpPr txBox="1"/>
            <p:nvPr/>
          </p:nvSpPr>
          <p:spPr>
            <a:xfrm>
              <a:off x="5355159" y="1565301"/>
              <a:ext cx="1181888" cy="261610"/>
            </a:xfrm>
            <a:prstGeom prst="rect">
              <a:avLst/>
            </a:prstGeom>
            <a:solidFill>
              <a:schemeClr val="bg1"/>
            </a:solidFill>
          </p:spPr>
          <p:txBody>
            <a:bodyPr wrap="square" rtlCol="0">
              <a:spAutoFit/>
            </a:bodyPr>
            <a:lstStyle/>
            <a:p>
              <a:pPr algn="ctr"/>
              <a:r>
                <a:rPr lang="en-US" sz="1100" b="1" dirty="0">
                  <a:latin typeface="Calibri" panose="020F0502020204030204" pitchFamily="34" charset="0"/>
                </a:rPr>
                <a:t>DISTINGUIDO</a:t>
              </a:r>
            </a:p>
          </p:txBody>
        </p:sp>
        <p:sp>
          <p:nvSpPr>
            <p:cNvPr id="28" name="TextBox 27">
              <a:extLst>
                <a:ext uri="{FF2B5EF4-FFF2-40B4-BE49-F238E27FC236}">
                  <a16:creationId xmlns:a16="http://schemas.microsoft.com/office/drawing/2014/main" id="{CCC3187B-0F24-4924-BBE8-6C24B611C3F3}"/>
                </a:ext>
              </a:extLst>
            </p:cNvPr>
            <p:cNvSpPr txBox="1"/>
            <p:nvPr/>
          </p:nvSpPr>
          <p:spPr>
            <a:xfrm>
              <a:off x="7150262" y="2309029"/>
              <a:ext cx="872993" cy="261610"/>
            </a:xfrm>
            <a:prstGeom prst="rect">
              <a:avLst/>
            </a:prstGeom>
            <a:solidFill>
              <a:schemeClr val="bg1"/>
            </a:solidFill>
          </p:spPr>
          <p:txBody>
            <a:bodyPr wrap="square" rtlCol="0">
              <a:spAutoFit/>
            </a:bodyPr>
            <a:lstStyle/>
            <a:p>
              <a:r>
                <a:rPr lang="en-US" sz="1100" b="1" dirty="0">
                  <a:latin typeface="Calibri" panose="020F0502020204030204" pitchFamily="34" charset="0"/>
                </a:rPr>
                <a:t>SUPERIOR</a:t>
              </a:r>
            </a:p>
          </p:txBody>
        </p:sp>
        <p:cxnSp>
          <p:nvCxnSpPr>
            <p:cNvPr id="29" name="Straight Arrow Connector 28">
              <a:extLst>
                <a:ext uri="{FF2B5EF4-FFF2-40B4-BE49-F238E27FC236}">
                  <a16:creationId xmlns:a16="http://schemas.microsoft.com/office/drawing/2014/main" id="{EBA115A8-3C83-4DEB-85B7-82630F70F093}"/>
                </a:ext>
              </a:extLst>
            </p:cNvPr>
            <p:cNvCxnSpPr>
              <a:cxnSpLocks/>
            </p:cNvCxnSpPr>
            <p:nvPr/>
          </p:nvCxnSpPr>
          <p:spPr>
            <a:xfrm flipH="1">
              <a:off x="7684247" y="3617488"/>
              <a:ext cx="480503" cy="89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170C404-B167-41D7-A71C-3990416E15A9}"/>
                </a:ext>
              </a:extLst>
            </p:cNvPr>
            <p:cNvCxnSpPr>
              <a:cxnSpLocks/>
            </p:cNvCxnSpPr>
            <p:nvPr/>
          </p:nvCxnSpPr>
          <p:spPr>
            <a:xfrm flipH="1">
              <a:off x="7655524" y="4129473"/>
              <a:ext cx="480503" cy="89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F028F853-2CE6-400B-851B-5239C2A37DA7}"/>
              </a:ext>
            </a:extLst>
          </p:cNvPr>
          <p:cNvSpPr>
            <a:spLocks noGrp="1"/>
          </p:cNvSpPr>
          <p:nvPr>
            <p:ph type="sldNum" sz="quarter" idx="12"/>
          </p:nvPr>
        </p:nvSpPr>
        <p:spPr/>
        <p:txBody>
          <a:bodyPr/>
          <a:lstStyle/>
          <a:p>
            <a:fld id="{5ACA6E70-B3F6-4AC7-8377-301945A91482}" type="slidenum">
              <a:rPr lang="en-US" smtClean="0"/>
              <a:pPr/>
              <a:t>29</a:t>
            </a:fld>
            <a:endParaRPr lang="en-US" dirty="0"/>
          </a:p>
        </p:txBody>
      </p:sp>
    </p:spTree>
    <p:extLst>
      <p:ext uri="{BB962C8B-B14F-4D97-AF65-F5344CB8AC3E}">
        <p14:creationId xmlns:p14="http://schemas.microsoft.com/office/powerpoint/2010/main" val="44738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664086" y="2155456"/>
            <a:ext cx="6912555" cy="2928938"/>
          </a:xfrm>
        </p:spPr>
        <p:txBody>
          <a:bodyPr>
            <a:noAutofit/>
          </a:bodyPr>
          <a:lstStyle/>
          <a:p>
            <a:pPr>
              <a:spcBef>
                <a:spcPts val="800"/>
              </a:spcBef>
              <a:buFont typeface="Wingdings" panose="05000000000000000000" pitchFamily="2" charset="2"/>
              <a:buChar char="§"/>
            </a:pPr>
            <a:r>
              <a:rPr lang="en-US" sz="3200" dirty="0">
                <a:cs typeface="Calibri" panose="020F0502020204030204" pitchFamily="34" charset="0"/>
              </a:rPr>
              <a:t>Su </a:t>
            </a:r>
            <a:r>
              <a:rPr lang="en-US" sz="3200" dirty="0" err="1">
                <a:cs typeface="Calibri" panose="020F0502020204030204" pitchFamily="34" charset="0"/>
              </a:rPr>
              <a:t>nombre</a:t>
            </a:r>
            <a:endParaRPr lang="en-US" sz="3200" dirty="0">
              <a:cs typeface="Calibri" panose="020F0502020204030204" pitchFamily="34" charset="0"/>
            </a:endParaRPr>
          </a:p>
          <a:p>
            <a:pPr>
              <a:spcBef>
                <a:spcPts val="800"/>
              </a:spcBef>
              <a:buFont typeface="Wingdings" panose="05000000000000000000" pitchFamily="2" charset="2"/>
              <a:buChar char="§"/>
            </a:pPr>
            <a:r>
              <a:rPr lang="en-US" sz="3200" dirty="0" err="1">
                <a:cs typeface="Calibri" panose="020F0502020204030204" pitchFamily="34" charset="0"/>
              </a:rPr>
              <a:t>Número</a:t>
            </a:r>
            <a:r>
              <a:rPr lang="en-US" sz="3200" dirty="0">
                <a:cs typeface="Calibri" panose="020F0502020204030204" pitchFamily="34" charset="0"/>
              </a:rPr>
              <a:t> de </a:t>
            </a:r>
            <a:r>
              <a:rPr lang="en-US" sz="3200" dirty="0" err="1">
                <a:cs typeface="Calibri" panose="020F0502020204030204" pitchFamily="34" charset="0"/>
              </a:rPr>
              <a:t>hijos</a:t>
            </a:r>
            <a:r>
              <a:rPr lang="en-US" sz="3200" dirty="0">
                <a:cs typeface="Calibri" panose="020F0502020204030204" pitchFamily="34" charset="0"/>
              </a:rPr>
              <a:t> y </a:t>
            </a:r>
            <a:r>
              <a:rPr lang="en-US" sz="3200" dirty="0" err="1">
                <a:cs typeface="Calibri" panose="020F0502020204030204" pitchFamily="34" charset="0"/>
              </a:rPr>
              <a:t>sus</a:t>
            </a:r>
            <a:r>
              <a:rPr lang="en-US" sz="3200" dirty="0">
                <a:cs typeface="Calibri" panose="020F0502020204030204" pitchFamily="34" charset="0"/>
              </a:rPr>
              <a:t> </a:t>
            </a:r>
            <a:r>
              <a:rPr lang="en-US" sz="3200" dirty="0" err="1">
                <a:cs typeface="Calibri" panose="020F0502020204030204" pitchFamily="34" charset="0"/>
              </a:rPr>
              <a:t>edades</a:t>
            </a:r>
            <a:endParaRPr lang="en-US" sz="3200" dirty="0">
              <a:cs typeface="Calibri" panose="020F0502020204030204" pitchFamily="34" charset="0"/>
            </a:endParaRPr>
          </a:p>
          <a:p>
            <a:pPr>
              <a:spcBef>
                <a:spcPts val="800"/>
              </a:spcBef>
              <a:buFont typeface="Wingdings" panose="05000000000000000000" pitchFamily="2" charset="2"/>
              <a:buChar char="§"/>
            </a:pPr>
            <a:r>
              <a:rPr lang="en-US" sz="3200" dirty="0">
                <a:cs typeface="Calibri" panose="020F0502020204030204" pitchFamily="34" charset="0"/>
              </a:rPr>
              <a:t>Escuela de </a:t>
            </a:r>
            <a:r>
              <a:rPr lang="en-US" sz="3200" dirty="0" err="1">
                <a:cs typeface="Calibri" panose="020F0502020204030204" pitchFamily="34" charset="0"/>
              </a:rPr>
              <a:t>su</a:t>
            </a:r>
            <a:r>
              <a:rPr lang="en-US" sz="3200" dirty="0">
                <a:cs typeface="Calibri" panose="020F0502020204030204" pitchFamily="34" charset="0"/>
              </a:rPr>
              <a:t> </a:t>
            </a:r>
            <a:r>
              <a:rPr lang="en-US" sz="3200" dirty="0" err="1">
                <a:cs typeface="Calibri" panose="020F0502020204030204" pitchFamily="34" charset="0"/>
              </a:rPr>
              <a:t>hijo</a:t>
            </a:r>
            <a:r>
              <a:rPr lang="en-US" sz="3200" dirty="0">
                <a:cs typeface="Calibri" panose="020F0502020204030204" pitchFamily="34" charset="0"/>
              </a:rPr>
              <a:t>/a</a:t>
            </a:r>
          </a:p>
          <a:p>
            <a:pPr>
              <a:spcBef>
                <a:spcPts val="800"/>
              </a:spcBef>
              <a:buFont typeface="Wingdings" panose="05000000000000000000" pitchFamily="2" charset="2"/>
              <a:buChar char="§"/>
            </a:pPr>
            <a:r>
              <a:rPr lang="en-US" sz="3200" dirty="0" err="1">
                <a:cs typeface="Calibri" panose="020F0502020204030204" pitchFamily="34" charset="0"/>
              </a:rPr>
              <a:t>Idioma</a:t>
            </a:r>
            <a:r>
              <a:rPr lang="en-US" sz="3200" dirty="0">
                <a:cs typeface="Calibri" panose="020F0502020204030204" pitchFamily="34" charset="0"/>
              </a:rPr>
              <a:t>(s) </a:t>
            </a:r>
            <a:r>
              <a:rPr lang="en-US" sz="3200" dirty="0" err="1">
                <a:cs typeface="Calibri" panose="020F0502020204030204" pitchFamily="34" charset="0"/>
              </a:rPr>
              <a:t>hablado</a:t>
            </a:r>
            <a:r>
              <a:rPr lang="en-US" sz="3200" dirty="0">
                <a:cs typeface="Calibri" panose="020F0502020204030204" pitchFamily="34" charset="0"/>
              </a:rPr>
              <a:t>(s) </a:t>
            </a:r>
            <a:r>
              <a:rPr lang="en-US" sz="3200" dirty="0" err="1">
                <a:cs typeface="Calibri" panose="020F0502020204030204" pitchFamily="34" charset="0"/>
              </a:rPr>
              <a:t>en</a:t>
            </a:r>
            <a:r>
              <a:rPr lang="en-US" sz="3200" dirty="0">
                <a:cs typeface="Calibri" panose="020F0502020204030204" pitchFamily="34" charset="0"/>
              </a:rPr>
              <a:t> casa</a:t>
            </a:r>
          </a:p>
          <a:p>
            <a:pPr marL="0" indent="0">
              <a:spcBef>
                <a:spcPts val="800"/>
              </a:spcBef>
              <a:buNone/>
            </a:pPr>
            <a:endParaRPr lang="en-US" sz="3200" dirty="0">
              <a:cs typeface="Calibri" panose="020F0502020204030204" pitchFamily="34" charset="0"/>
            </a:endParaRPr>
          </a:p>
        </p:txBody>
      </p:sp>
      <p:sp>
        <p:nvSpPr>
          <p:cNvPr id="5" name="TextBox 4"/>
          <p:cNvSpPr txBox="1"/>
          <p:nvPr/>
        </p:nvSpPr>
        <p:spPr>
          <a:xfrm>
            <a:off x="501041" y="642227"/>
            <a:ext cx="3021981" cy="646331"/>
          </a:xfrm>
          <a:prstGeom prst="rect">
            <a:avLst/>
          </a:prstGeom>
          <a:noFill/>
        </p:spPr>
        <p:txBody>
          <a:bodyPr wrap="none" rtlCol="0">
            <a:spAutoFit/>
          </a:bodyPr>
          <a:lstStyle/>
          <a:p>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Presentaciones</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1" name="Group 10"/>
          <p:cNvGrpSpPr/>
          <p:nvPr/>
        </p:nvGrpSpPr>
        <p:grpSpPr>
          <a:xfrm>
            <a:off x="3664086" y="404431"/>
            <a:ext cx="1223626" cy="1369176"/>
            <a:chOff x="3048000" y="182451"/>
            <a:chExt cx="917719" cy="1026882"/>
          </a:xfrm>
        </p:grpSpPr>
        <p:pic>
          <p:nvPicPr>
            <p:cNvPr id="12" name="Picture 2"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40603" y="1047750"/>
              <a:ext cx="380152" cy="161583"/>
            </a:xfrm>
            <a:prstGeom prst="rect">
              <a:avLst/>
            </a:prstGeom>
            <a:noFill/>
          </p:spPr>
          <p:txBody>
            <a:bodyPr wrap="none" rtlCol="0">
              <a:spAutoFit/>
            </a:bodyPr>
            <a:lstStyle/>
            <a:p>
              <a:r>
                <a:rPr lang="en-US" sz="800" dirty="0" err="1">
                  <a:latin typeface="Calibri" panose="020F0502020204030204" pitchFamily="34" charset="0"/>
                  <a:cs typeface="Calibri" panose="020F0502020204030204" pitchFamily="34" charset="0"/>
                </a:rPr>
                <a:t>Pixabay</a:t>
              </a:r>
              <a:endParaRPr lang="en-US" sz="800" dirty="0">
                <a:latin typeface="Calibri" panose="020F0502020204030204" pitchFamily="34" charset="0"/>
                <a:cs typeface="Calibri" panose="020F0502020204030204" pitchFamily="34" charset="0"/>
              </a:endParaRPr>
            </a:p>
          </p:txBody>
        </p:sp>
      </p:grpSp>
      <p:sp>
        <p:nvSpPr>
          <p:cNvPr id="2" name="Slide Number Placeholder 1">
            <a:extLst>
              <a:ext uri="{FF2B5EF4-FFF2-40B4-BE49-F238E27FC236}">
                <a16:creationId xmlns:a16="http://schemas.microsoft.com/office/drawing/2014/main" id="{6FCE096B-D35D-472D-A803-F630EB355F2D}"/>
              </a:ext>
            </a:extLst>
          </p:cNvPr>
          <p:cNvSpPr>
            <a:spLocks noGrp="1"/>
          </p:cNvSpPr>
          <p:nvPr>
            <p:ph type="sldNum" sz="quarter" idx="12"/>
          </p:nvPr>
        </p:nvSpPr>
        <p:spPr/>
        <p:txBody>
          <a:bodyPr/>
          <a:lstStyle/>
          <a:p>
            <a:fld id="{5ACA6E70-B3F6-4AC7-8377-301945A91482}" type="slidenum">
              <a:rPr lang="en-US" smtClean="0"/>
              <a:pPr/>
              <a:t>3</a:t>
            </a:fld>
            <a:endParaRPr lang="en-US" dirty="0"/>
          </a:p>
        </p:txBody>
      </p:sp>
    </p:spTree>
    <p:extLst>
      <p:ext uri="{BB962C8B-B14F-4D97-AF65-F5344CB8AC3E}">
        <p14:creationId xmlns:p14="http://schemas.microsoft.com/office/powerpoint/2010/main" val="76831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260350"/>
            <a:ext cx="11185525" cy="4554538"/>
          </a:xfrm>
        </p:spPr>
        <p:txBody>
          <a:bodyPr>
            <a:noAutofit/>
          </a:bodyPr>
          <a:lstStyle/>
          <a:p>
            <a:pPr marL="0" indent="0">
              <a:spcBef>
                <a:spcPts val="800"/>
              </a:spcBef>
              <a:buNone/>
            </a:pPr>
            <a:r>
              <a:rPr lang="en-US" dirty="0"/>
              <a:t>                           </a:t>
            </a:r>
          </a:p>
          <a:p>
            <a:pPr marL="0" indent="0">
              <a:spcBef>
                <a:spcPts val="800"/>
              </a:spcBef>
              <a:buNone/>
            </a:pPr>
            <a:r>
              <a:rPr lang="en-US" dirty="0"/>
              <a:t>                                        </a:t>
            </a:r>
            <a:r>
              <a:rPr lang="en-US" sz="3200" dirty="0"/>
              <a:t>Carreras </a:t>
            </a:r>
            <a:r>
              <a:rPr lang="en-US" sz="3200" dirty="0" err="1"/>
              <a:t>bilingües</a:t>
            </a:r>
            <a:endParaRPr lang="en-US" sz="3200" dirty="0"/>
          </a:p>
        </p:txBody>
      </p:sp>
      <p:sp>
        <p:nvSpPr>
          <p:cNvPr id="7" name="Rectangle 6">
            <a:extLst>
              <a:ext uri="{FF2B5EF4-FFF2-40B4-BE49-F238E27FC236}">
                <a16:creationId xmlns:a16="http://schemas.microsoft.com/office/drawing/2014/main" id="{D33726C4-1370-4844-B214-294A0D5EA999}"/>
              </a:ext>
            </a:extLst>
          </p:cNvPr>
          <p:cNvSpPr/>
          <p:nvPr/>
        </p:nvSpPr>
        <p:spPr>
          <a:xfrm>
            <a:off x="280987" y="1842487"/>
            <a:ext cx="11630025" cy="4657685"/>
          </a:xfrm>
          <a:prstGeom prst="rect">
            <a:avLst/>
          </a:prstGeom>
        </p:spPr>
        <p:txBody>
          <a:bodyPr wrap="square">
            <a:spAutoFit/>
          </a:bodyPr>
          <a:lstStyle/>
          <a:p>
            <a:pPr>
              <a:spcBef>
                <a:spcPts val="600"/>
              </a:spcBef>
            </a:pPr>
            <a:r>
              <a:rPr lang="es-ES_tradnl" sz="2800" dirty="0">
                <a:latin typeface="Calibri" panose="020F0502020204030204" pitchFamily="34" charset="0"/>
              </a:rPr>
              <a:t>La investigación ha demostrado que las personas que </a:t>
            </a:r>
            <a:r>
              <a:rPr lang="es-ES_tradnl" altLang="es-MX" sz="2800" dirty="0">
                <a:latin typeface="Calibri" panose="020F0502020204030204" pitchFamily="34" charset="0"/>
                <a:cs typeface="Calibri" panose="020F0502020204030204" pitchFamily="34" charset="0"/>
              </a:rPr>
              <a:t>son </a:t>
            </a:r>
            <a:r>
              <a:rPr lang="es-ES_tradnl" altLang="es-MX" sz="2800" u="sng" dirty="0">
                <a:latin typeface="Calibri" panose="020F0502020204030204" pitchFamily="34" charset="0"/>
                <a:cs typeface="Calibri" panose="020F0502020204030204" pitchFamily="34" charset="0"/>
              </a:rPr>
              <a:t>bilingües de alto uso </a:t>
            </a:r>
            <a:r>
              <a:rPr lang="es-ES_tradnl" altLang="es-MX" sz="2800" dirty="0">
                <a:latin typeface="Calibri" panose="020F0502020204030204" pitchFamily="34" charset="0"/>
                <a:cs typeface="Calibri" panose="020F0502020204030204" pitchFamily="34" charset="0"/>
              </a:rPr>
              <a:t>– quienes usan ambos idiomas con frecuencia para fines personales y profesionales –  y que </a:t>
            </a:r>
            <a:r>
              <a:rPr lang="es-ES_tradnl" sz="2800" dirty="0">
                <a:latin typeface="Calibri" panose="020F0502020204030204" pitchFamily="34" charset="0"/>
              </a:rPr>
              <a:t>tienen </a:t>
            </a:r>
            <a:r>
              <a:rPr lang="es-ES_tradnl" sz="2800" u="sng" dirty="0">
                <a:latin typeface="Calibri" panose="020F0502020204030204" pitchFamily="34" charset="0"/>
              </a:rPr>
              <a:t>niveles muy elevados de alfabetización bilingüe</a:t>
            </a:r>
          </a:p>
          <a:p>
            <a:pPr marL="800100" lvl="1" indent="-342900" eaLnBrk="0" fontAlgn="base" hangingPunct="0">
              <a:spcBef>
                <a:spcPct val="0"/>
              </a:spcBef>
              <a:spcAft>
                <a:spcPct val="0"/>
              </a:spcAft>
              <a:buFont typeface="Wingdings" panose="05000000000000000000" pitchFamily="2" charset="2"/>
              <a:buChar char="§"/>
            </a:pPr>
            <a:r>
              <a:rPr lang="es-ES_tradnl" altLang="es-MX" sz="2800" dirty="0">
                <a:latin typeface="Calibri" panose="020F0502020204030204" pitchFamily="34" charset="0"/>
                <a:cs typeface="Calibri" panose="020F0502020204030204" pitchFamily="34" charset="0"/>
              </a:rPr>
              <a:t>tienen más probabilidades de asistir y graduarse de universidad</a:t>
            </a:r>
            <a:r>
              <a:rPr lang="es-ES_tradnl" sz="2800" dirty="0">
                <a:latin typeface="Calibri" panose="020F0502020204030204" pitchFamily="34" charset="0"/>
                <a:cs typeface="Calibri" panose="020F0502020204030204" pitchFamily="34" charset="0"/>
              </a:rPr>
              <a:t>, </a:t>
            </a:r>
            <a:r>
              <a:rPr lang="es-ES_tradnl" altLang="es-MX" sz="2800" dirty="0">
                <a:latin typeface="Calibri" panose="020F0502020204030204" pitchFamily="34" charset="0"/>
                <a:cs typeface="Calibri" panose="020F0502020204030204" pitchFamily="34" charset="0"/>
              </a:rPr>
              <a:t>lo que aumenta las oportunidades en el mercado laboral;</a:t>
            </a:r>
          </a:p>
          <a:p>
            <a:pPr marL="800100" lvl="1" indent="-342900" eaLnBrk="0" fontAlgn="base" hangingPunct="0">
              <a:spcBef>
                <a:spcPct val="0"/>
              </a:spcBef>
              <a:spcAft>
                <a:spcPct val="0"/>
              </a:spcAft>
              <a:buFont typeface="Wingdings" panose="05000000000000000000" pitchFamily="2" charset="2"/>
              <a:buChar char="§"/>
            </a:pPr>
            <a:r>
              <a:rPr lang="es-ES_tradnl" sz="2800" dirty="0">
                <a:latin typeface="Calibri" panose="020F0502020204030204" pitchFamily="34" charset="0"/>
              </a:rPr>
              <a:t>probablemente tengan carreras más prestigiosas y mejor pagadas; y</a:t>
            </a:r>
          </a:p>
          <a:p>
            <a:pPr marL="800100" lvl="1" indent="-342900" eaLnBrk="0" fontAlgn="base" hangingPunct="0">
              <a:spcBef>
                <a:spcPct val="0"/>
              </a:spcBef>
              <a:spcAft>
                <a:spcPct val="0"/>
              </a:spcAft>
              <a:buFont typeface="Wingdings" panose="05000000000000000000" pitchFamily="2" charset="2"/>
              <a:buChar char="§"/>
            </a:pPr>
            <a:r>
              <a:rPr lang="es-ES_tradnl" sz="2800" dirty="0">
                <a:latin typeface="Calibri" panose="020F0502020204030204" pitchFamily="34" charset="0"/>
              </a:rPr>
              <a:t>tengan mayores oportunidades para el avance de la carrera</a:t>
            </a:r>
            <a:br>
              <a:rPr lang="es-ES_tradnl" sz="2800" dirty="0">
                <a:latin typeface="Calibri" panose="020F0502020204030204" pitchFamily="34" charset="0"/>
              </a:rPr>
            </a:br>
            <a:endParaRPr lang="es-ES_tradnl" sz="1000" dirty="0">
              <a:latin typeface="Calibri" panose="020F0502020204030204" pitchFamily="34" charset="0"/>
            </a:endParaRPr>
          </a:p>
          <a:p>
            <a:pPr eaLnBrk="0" fontAlgn="base" hangingPunct="0">
              <a:spcBef>
                <a:spcPct val="0"/>
              </a:spcBef>
              <a:spcAft>
                <a:spcPct val="0"/>
              </a:spcAft>
            </a:pPr>
            <a:r>
              <a:rPr lang="es-ES_tradnl" sz="2800" dirty="0">
                <a:latin typeface="Calibri" panose="020F0502020204030204" pitchFamily="34" charset="0"/>
              </a:rPr>
              <a:t>¡Estos beneficios son cada vez más cruciales para los jóvenes en la economía global de hoy!</a:t>
            </a:r>
          </a:p>
          <a:p>
            <a:pPr>
              <a:spcBef>
                <a:spcPts val="800"/>
              </a:spcBef>
            </a:pPr>
            <a:endParaRPr lang="is-IS" sz="2800" dirty="0">
              <a:latin typeface="Calibri" panose="020F0502020204030204" pitchFamily="34" charset="0"/>
            </a:endParaRPr>
          </a:p>
        </p:txBody>
      </p:sp>
      <p:sp>
        <p:nvSpPr>
          <p:cNvPr id="8" name="TextBox 7">
            <a:extLst>
              <a:ext uri="{FF2B5EF4-FFF2-40B4-BE49-F238E27FC236}">
                <a16:creationId xmlns:a16="http://schemas.microsoft.com/office/drawing/2014/main" id="{E1B4567E-74D8-42E1-8BAA-3452B3C04925}"/>
              </a:ext>
            </a:extLst>
          </p:cNvPr>
          <p:cNvSpPr txBox="1"/>
          <p:nvPr/>
        </p:nvSpPr>
        <p:spPr>
          <a:xfrm>
            <a:off x="223203" y="6462014"/>
            <a:ext cx="5080000" cy="307777"/>
          </a:xfrm>
          <a:prstGeom prst="rect">
            <a:avLst/>
          </a:prstGeom>
          <a:noFill/>
        </p:spPr>
        <p:txBody>
          <a:bodyPr wrap="square" rtlCol="0">
            <a:spAutoFit/>
          </a:bodyPr>
          <a:lstStyle/>
          <a:p>
            <a:r>
              <a:rPr lang="en-US" sz="1400" dirty="0">
                <a:latin typeface="Calibri" panose="020F0502020204030204" pitchFamily="34" charset="0"/>
                <a:ea typeface="Calibri" charset="0"/>
                <a:cs typeface="Calibri" charset="0"/>
              </a:rPr>
              <a:t>(Porras, </a:t>
            </a:r>
            <a:r>
              <a:rPr lang="en-US" sz="1400" dirty="0" err="1">
                <a:latin typeface="Calibri" panose="020F0502020204030204" pitchFamily="34" charset="0"/>
                <a:ea typeface="Calibri" charset="0"/>
                <a:cs typeface="Calibri" charset="0"/>
              </a:rPr>
              <a:t>Ee</a:t>
            </a:r>
            <a:r>
              <a:rPr lang="en-US" sz="1400" dirty="0">
                <a:latin typeface="Calibri" panose="020F0502020204030204" pitchFamily="34" charset="0"/>
                <a:ea typeface="Calibri" charset="0"/>
                <a:cs typeface="Calibri" charset="0"/>
              </a:rPr>
              <a:t> &amp; </a:t>
            </a:r>
            <a:r>
              <a:rPr lang="en-US" sz="1400" dirty="0" err="1">
                <a:latin typeface="Calibri" panose="020F0502020204030204" pitchFamily="34" charset="0"/>
                <a:ea typeface="Calibri" charset="0"/>
                <a:cs typeface="Calibri" charset="0"/>
              </a:rPr>
              <a:t>Gándara</a:t>
            </a:r>
            <a:r>
              <a:rPr lang="en-US" sz="1400" dirty="0">
                <a:latin typeface="Calibri" panose="020F0502020204030204" pitchFamily="34" charset="0"/>
                <a:ea typeface="Calibri" charset="0"/>
                <a:cs typeface="Calibri" charset="0"/>
              </a:rPr>
              <a:t>, 2014; </a:t>
            </a:r>
            <a:r>
              <a:rPr lang="en-US" sz="1400" dirty="0" err="1">
                <a:latin typeface="Calibri" panose="020F0502020204030204" pitchFamily="34" charset="0"/>
                <a:ea typeface="Calibri" charset="0"/>
                <a:cs typeface="Calibri" charset="0"/>
              </a:rPr>
              <a:t>Santibañez</a:t>
            </a:r>
            <a:r>
              <a:rPr lang="en-US" sz="1400" dirty="0">
                <a:latin typeface="Calibri" panose="020F0502020204030204" pitchFamily="34" charset="0"/>
                <a:ea typeface="Calibri" charset="0"/>
                <a:cs typeface="Calibri" charset="0"/>
              </a:rPr>
              <a:t> &amp; </a:t>
            </a:r>
            <a:r>
              <a:rPr lang="en-US" sz="1400" dirty="0" err="1">
                <a:latin typeface="Calibri" panose="020F0502020204030204" pitchFamily="34" charset="0"/>
                <a:ea typeface="Calibri" charset="0"/>
                <a:cs typeface="Calibri" charset="0"/>
              </a:rPr>
              <a:t>Zárate</a:t>
            </a:r>
            <a:r>
              <a:rPr lang="en-US" sz="1400" dirty="0">
                <a:latin typeface="Calibri" panose="020F0502020204030204" pitchFamily="34" charset="0"/>
                <a:ea typeface="Calibri" charset="0"/>
                <a:cs typeface="Calibri" charset="0"/>
              </a:rPr>
              <a:t>, 2014)</a:t>
            </a:r>
          </a:p>
        </p:txBody>
      </p:sp>
      <p:grpSp>
        <p:nvGrpSpPr>
          <p:cNvPr id="6" name="Group 5">
            <a:extLst>
              <a:ext uri="{FF2B5EF4-FFF2-40B4-BE49-F238E27FC236}">
                <a16:creationId xmlns:a16="http://schemas.microsoft.com/office/drawing/2014/main" id="{8D90A781-5FF0-4C65-8839-CADA6501647C}"/>
              </a:ext>
            </a:extLst>
          </p:cNvPr>
          <p:cNvGrpSpPr/>
          <p:nvPr/>
        </p:nvGrpSpPr>
        <p:grpSpPr>
          <a:xfrm>
            <a:off x="610558" y="260350"/>
            <a:ext cx="1444378" cy="1493981"/>
            <a:chOff x="612943" y="468177"/>
            <a:chExt cx="1444378" cy="1493981"/>
          </a:xfrm>
        </p:grpSpPr>
        <p:pic>
          <p:nvPicPr>
            <p:cNvPr id="5" name="Picture 4" descr="Graphical user interface, application&#10;&#10;Description automatically generated">
              <a:extLst>
                <a:ext uri="{FF2B5EF4-FFF2-40B4-BE49-F238E27FC236}">
                  <a16:creationId xmlns:a16="http://schemas.microsoft.com/office/drawing/2014/main" id="{DF522107-238B-4A9C-AB95-ECD19008E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82" y="468177"/>
              <a:ext cx="1352939" cy="1352939"/>
            </a:xfrm>
            <a:prstGeom prst="rect">
              <a:avLst/>
            </a:prstGeom>
          </p:spPr>
        </p:pic>
        <p:sp>
          <p:nvSpPr>
            <p:cNvPr id="4" name="TextBox 3">
              <a:extLst>
                <a:ext uri="{FF2B5EF4-FFF2-40B4-BE49-F238E27FC236}">
                  <a16:creationId xmlns:a16="http://schemas.microsoft.com/office/drawing/2014/main" id="{4D5677A3-28CC-4C0B-B74F-BB48A602E65E}"/>
                </a:ext>
              </a:extLst>
            </p:cNvPr>
            <p:cNvSpPr txBox="1"/>
            <p:nvPr/>
          </p:nvSpPr>
          <p:spPr>
            <a:xfrm>
              <a:off x="612943" y="1746714"/>
              <a:ext cx="506870" cy="215444"/>
            </a:xfrm>
            <a:prstGeom prst="rect">
              <a:avLst/>
            </a:prstGeom>
            <a:noFill/>
          </p:spPr>
          <p:txBody>
            <a:bodyPr wrap="none" rtlCol="0">
              <a:spAutoFit/>
            </a:bodyPr>
            <a:lstStyle/>
            <a:p>
              <a:r>
                <a:rPr lang="en-US" sz="800" dirty="0"/>
                <a:t>Pixabay</a:t>
              </a:r>
            </a:p>
          </p:txBody>
        </p:sp>
      </p:grpSp>
      <p:sp>
        <p:nvSpPr>
          <p:cNvPr id="2" name="Slide Number Placeholder 1">
            <a:extLst>
              <a:ext uri="{FF2B5EF4-FFF2-40B4-BE49-F238E27FC236}">
                <a16:creationId xmlns:a16="http://schemas.microsoft.com/office/drawing/2014/main" id="{DDB9EAE4-61DE-4099-9B8F-98E5C14D9691}"/>
              </a:ext>
            </a:extLst>
          </p:cNvPr>
          <p:cNvSpPr>
            <a:spLocks noGrp="1"/>
          </p:cNvSpPr>
          <p:nvPr>
            <p:ph type="sldNum" sz="quarter" idx="12"/>
          </p:nvPr>
        </p:nvSpPr>
        <p:spPr/>
        <p:txBody>
          <a:bodyPr/>
          <a:lstStyle/>
          <a:p>
            <a:fld id="{5ACA6E70-B3F6-4AC7-8377-301945A91482}" type="slidenum">
              <a:rPr lang="en-US" smtClean="0"/>
              <a:pPr/>
              <a:t>30</a:t>
            </a:fld>
            <a:endParaRPr lang="en-US" dirty="0"/>
          </a:p>
        </p:txBody>
      </p:sp>
    </p:spTree>
    <p:extLst>
      <p:ext uri="{BB962C8B-B14F-4D97-AF65-F5344CB8AC3E}">
        <p14:creationId xmlns:p14="http://schemas.microsoft.com/office/powerpoint/2010/main" val="7583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557" y="1261299"/>
            <a:ext cx="1955800" cy="23749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950" y="1153349"/>
            <a:ext cx="1562100" cy="25908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4705" y="2694970"/>
            <a:ext cx="1943303" cy="22915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3187677"/>
            <a:ext cx="1716984" cy="2333648"/>
          </a:xfrm>
          <a:prstGeom prst="rect">
            <a:avLst/>
          </a:prstGeom>
        </p:spPr>
      </p:pic>
      <p:sp>
        <p:nvSpPr>
          <p:cNvPr id="11" name="TextBox 10"/>
          <p:cNvSpPr txBox="1"/>
          <p:nvPr/>
        </p:nvSpPr>
        <p:spPr>
          <a:xfrm>
            <a:off x="6996024" y="4765358"/>
            <a:ext cx="104368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Jessica</a:t>
            </a:r>
          </a:p>
        </p:txBody>
      </p:sp>
      <p:sp>
        <p:nvSpPr>
          <p:cNvPr id="12" name="TextBox 11"/>
          <p:cNvSpPr txBox="1"/>
          <p:nvPr/>
        </p:nvSpPr>
        <p:spPr>
          <a:xfrm>
            <a:off x="2412992" y="3594512"/>
            <a:ext cx="116730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Manuel</a:t>
            </a:r>
          </a:p>
        </p:txBody>
      </p:sp>
      <p:sp>
        <p:nvSpPr>
          <p:cNvPr id="13" name="TextBox 12"/>
          <p:cNvSpPr txBox="1"/>
          <p:nvPr/>
        </p:nvSpPr>
        <p:spPr>
          <a:xfrm>
            <a:off x="6011937" y="2695236"/>
            <a:ext cx="915635"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Maya</a:t>
            </a:r>
          </a:p>
        </p:txBody>
      </p:sp>
      <p:sp>
        <p:nvSpPr>
          <p:cNvPr id="14" name="TextBox 13"/>
          <p:cNvSpPr txBox="1"/>
          <p:nvPr/>
        </p:nvSpPr>
        <p:spPr>
          <a:xfrm>
            <a:off x="3835630" y="5110570"/>
            <a:ext cx="94288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Maria</a:t>
            </a:r>
          </a:p>
        </p:txBody>
      </p:sp>
      <p:sp>
        <p:nvSpPr>
          <p:cNvPr id="15" name="TextBox 14"/>
          <p:cNvSpPr txBox="1"/>
          <p:nvPr/>
        </p:nvSpPr>
        <p:spPr>
          <a:xfrm>
            <a:off x="5535458" y="5396985"/>
            <a:ext cx="86472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Peter</a:t>
            </a:r>
          </a:p>
        </p:txBody>
      </p:sp>
      <p:pic>
        <p:nvPicPr>
          <p:cNvPr id="19" name="Picture 18" descr="A close up of a toy&#10;&#10;Description automatically generated">
            <a:extLst>
              <a:ext uri="{FF2B5EF4-FFF2-40B4-BE49-F238E27FC236}">
                <a16:creationId xmlns:a16="http://schemas.microsoft.com/office/drawing/2014/main" id="{166D3FF5-0487-48FF-88BA-63C1BA17E352}"/>
              </a:ext>
            </a:extLst>
          </p:cNvPr>
          <p:cNvPicPr>
            <a:picLocks noChangeAspect="1"/>
          </p:cNvPicPr>
          <p:nvPr/>
        </p:nvPicPr>
        <p:blipFill>
          <a:blip r:embed="rId7"/>
          <a:stretch>
            <a:fillRect/>
          </a:stretch>
        </p:blipFill>
        <p:spPr>
          <a:xfrm>
            <a:off x="3364234" y="3000999"/>
            <a:ext cx="1716983" cy="2171909"/>
          </a:xfrm>
          <a:prstGeom prst="rect">
            <a:avLst/>
          </a:prstGeom>
        </p:spPr>
      </p:pic>
      <p:pic>
        <p:nvPicPr>
          <p:cNvPr id="8" name="Picture 7">
            <a:extLst>
              <a:ext uri="{FF2B5EF4-FFF2-40B4-BE49-F238E27FC236}">
                <a16:creationId xmlns:a16="http://schemas.microsoft.com/office/drawing/2014/main" id="{31A7D5A0-6A00-4A97-BA95-C75F09371E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87491" y="602529"/>
            <a:ext cx="3560618" cy="2092441"/>
          </a:xfrm>
          <a:prstGeom prst="rect">
            <a:avLst/>
          </a:prstGeom>
        </p:spPr>
      </p:pic>
      <p:sp>
        <p:nvSpPr>
          <p:cNvPr id="3" name="Slide Number Placeholder 2">
            <a:extLst>
              <a:ext uri="{FF2B5EF4-FFF2-40B4-BE49-F238E27FC236}">
                <a16:creationId xmlns:a16="http://schemas.microsoft.com/office/drawing/2014/main" id="{7B3A3865-D751-4D10-B834-BC69A53BF7C4}"/>
              </a:ext>
            </a:extLst>
          </p:cNvPr>
          <p:cNvSpPr>
            <a:spLocks noGrp="1"/>
          </p:cNvSpPr>
          <p:nvPr>
            <p:ph type="sldNum" sz="quarter" idx="12"/>
          </p:nvPr>
        </p:nvSpPr>
        <p:spPr/>
        <p:txBody>
          <a:bodyPr/>
          <a:lstStyle/>
          <a:p>
            <a:fld id="{5ACA6E70-B3F6-4AC7-8377-301945A91482}" type="slidenum">
              <a:rPr lang="en-US" smtClean="0"/>
              <a:pPr/>
              <a:t>31</a:t>
            </a:fld>
            <a:endParaRPr lang="en-US" dirty="0"/>
          </a:p>
        </p:txBody>
      </p:sp>
    </p:spTree>
    <p:extLst>
      <p:ext uri="{BB962C8B-B14F-4D97-AF65-F5344CB8AC3E}">
        <p14:creationId xmlns:p14="http://schemas.microsoft.com/office/powerpoint/2010/main" val="72181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269679441"/>
              </p:ext>
            </p:extLst>
          </p:nvPr>
        </p:nvGraphicFramePr>
        <p:xfrm>
          <a:off x="2524991" y="505301"/>
          <a:ext cx="8955808" cy="4946650"/>
        </p:xfrm>
        <a:graphic>
          <a:graphicData uri="http://schemas.openxmlformats.org/drawingml/2006/table">
            <a:tbl>
              <a:tblPr firstRow="1" bandRow="1">
                <a:tableStyleId>{5C22544A-7EE6-4342-B048-85BDC9FD1C3A}</a:tableStyleId>
              </a:tblPr>
              <a:tblGrid>
                <a:gridCol w="1849582">
                  <a:extLst>
                    <a:ext uri="{9D8B030D-6E8A-4147-A177-3AD203B41FA5}">
                      <a16:colId xmlns:a16="http://schemas.microsoft.com/office/drawing/2014/main" val="20000"/>
                    </a:ext>
                  </a:extLst>
                </a:gridCol>
                <a:gridCol w="1951949">
                  <a:extLst>
                    <a:ext uri="{9D8B030D-6E8A-4147-A177-3AD203B41FA5}">
                      <a16:colId xmlns:a16="http://schemas.microsoft.com/office/drawing/2014/main" val="20001"/>
                    </a:ext>
                  </a:extLst>
                </a:gridCol>
                <a:gridCol w="1903077">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690880">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Idioma</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hablado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casa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Años de estudio del idioma 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PA"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Otras experiencias con el idioma</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Dominio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82720">
                <a:tc>
                  <a:txBody>
                    <a:bodyPr/>
                    <a:lstStyle/>
                    <a:p>
                      <a:pPr marL="0" marR="0">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Inglés</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Preescolar hasta el 12º grado DLI en español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4 semanas en un programa de servicio voluntario en Costa Rica durante el curso de estudios superiores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Puede iniciar y mantener conversaciones de temas familiares preguntando y respondiendo a una variedad de preguntas. </a:t>
                      </a:r>
                      <a:r>
                        <a:rPr lang="es-MX" sz="2000" dirty="0">
                          <a:effectLst/>
                          <a:latin typeface="Calibri" panose="020F0502020204030204" pitchFamily="34" charset="0"/>
                          <a:ea typeface="Calibri" panose="020F0502020204030204" pitchFamily="34" charset="0"/>
                          <a:cs typeface="Times New Roman" panose="02020603050405020304" pitchFamily="18" charset="0"/>
                        </a:rPr>
                        <a:t>Puede leer y entender textos cortos y sencillos. </a:t>
                      </a:r>
                      <a:r>
                        <a:rPr lang="es-ES" sz="2000" dirty="0">
                          <a:effectLst/>
                          <a:latin typeface="Calibri" panose="020F0502020204030204" pitchFamily="34" charset="0"/>
                          <a:ea typeface="Calibri" panose="020F0502020204030204" pitchFamily="34" charset="0"/>
                          <a:cs typeface="Times New Roman" panose="02020603050405020304" pitchFamily="18" charset="0"/>
                        </a:rPr>
                        <a:t>Puede comunicarse por escrito en contextos sociales pero con errores</a:t>
                      </a:r>
                      <a:r>
                        <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 </a:t>
                      </a:r>
                      <a:r>
                        <a:rPr lang="es-ES" sz="2000" dirty="0">
                          <a:effectLst/>
                          <a:latin typeface="Calibri" panose="020F0502020204030204" pitchFamily="34" charset="0"/>
                          <a:ea typeface="Calibri" panose="020F0502020204030204" pitchFamily="34" charset="0"/>
                          <a:cs typeface="Times New Roman" panose="02020603050405020304" pitchFamily="18" charset="0"/>
                        </a:rPr>
                        <a:t>redacción profesional está más allá de su capacidad.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86" y="1193800"/>
            <a:ext cx="1361535" cy="1605509"/>
          </a:xfrm>
          <a:prstGeom prst="rect">
            <a:avLst/>
          </a:prstGeom>
        </p:spPr>
      </p:pic>
      <p:sp>
        <p:nvSpPr>
          <p:cNvPr id="6" name="TextBox 5"/>
          <p:cNvSpPr txBox="1"/>
          <p:nvPr/>
        </p:nvSpPr>
        <p:spPr>
          <a:xfrm>
            <a:off x="1068673" y="2799310"/>
            <a:ext cx="104368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Jessica</a:t>
            </a:r>
          </a:p>
        </p:txBody>
      </p:sp>
      <p:sp>
        <p:nvSpPr>
          <p:cNvPr id="7" name="TextBox 6">
            <a:extLst>
              <a:ext uri="{FF2B5EF4-FFF2-40B4-BE49-F238E27FC236}">
                <a16:creationId xmlns:a16="http://schemas.microsoft.com/office/drawing/2014/main" id="{0295F690-1FF3-D444-BA99-3F3B33DD3847}"/>
              </a:ext>
            </a:extLst>
          </p:cNvPr>
          <p:cNvSpPr txBox="1"/>
          <p:nvPr/>
        </p:nvSpPr>
        <p:spPr>
          <a:xfrm>
            <a:off x="509979" y="6409161"/>
            <a:ext cx="1743360" cy="338554"/>
          </a:xfrm>
          <a:prstGeom prst="rect">
            <a:avLst/>
          </a:prstGeom>
          <a:noFill/>
        </p:spPr>
        <p:txBody>
          <a:bodyPr wrap="square" rtlCol="0">
            <a:spAutoFit/>
          </a:bodyPr>
          <a:lstStyle/>
          <a:p>
            <a:r>
              <a:rPr lang="en-US" sz="1600" dirty="0"/>
              <a:t>(ACTFL, 2017)</a:t>
            </a:r>
          </a:p>
        </p:txBody>
      </p:sp>
      <p:sp>
        <p:nvSpPr>
          <p:cNvPr id="2" name="Slide Number Placeholder 1">
            <a:extLst>
              <a:ext uri="{FF2B5EF4-FFF2-40B4-BE49-F238E27FC236}">
                <a16:creationId xmlns:a16="http://schemas.microsoft.com/office/drawing/2014/main" id="{8F087D6D-2D4A-42C0-B6CD-46F51B1F4BB9}"/>
              </a:ext>
            </a:extLst>
          </p:cNvPr>
          <p:cNvSpPr>
            <a:spLocks noGrp="1"/>
          </p:cNvSpPr>
          <p:nvPr>
            <p:ph type="sldNum" sz="quarter" idx="12"/>
          </p:nvPr>
        </p:nvSpPr>
        <p:spPr/>
        <p:txBody>
          <a:bodyPr/>
          <a:lstStyle/>
          <a:p>
            <a:fld id="{5ACA6E70-B3F6-4AC7-8377-301945A91482}" type="slidenum">
              <a:rPr lang="en-US" smtClean="0"/>
              <a:pPr/>
              <a:t>32</a:t>
            </a:fld>
            <a:endParaRPr lang="en-US" dirty="0"/>
          </a:p>
        </p:txBody>
      </p:sp>
    </p:spTree>
    <p:extLst>
      <p:ext uri="{BB962C8B-B14F-4D97-AF65-F5344CB8AC3E}">
        <p14:creationId xmlns:p14="http://schemas.microsoft.com/office/powerpoint/2010/main" val="260731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209772182"/>
              </p:ext>
            </p:extLst>
          </p:nvPr>
        </p:nvGraphicFramePr>
        <p:xfrm>
          <a:off x="2400300" y="482600"/>
          <a:ext cx="9182099" cy="4998720"/>
        </p:xfrm>
        <a:graphic>
          <a:graphicData uri="http://schemas.openxmlformats.org/drawingml/2006/table">
            <a:tbl>
              <a:tblPr firstRow="1" bandRow="1">
                <a:tableStyleId>{5C22544A-7EE6-4342-B048-85BDC9FD1C3A}</a:tableStyleId>
              </a:tblPr>
              <a:tblGrid>
                <a:gridCol w="1901536">
                  <a:extLst>
                    <a:ext uri="{9D8B030D-6E8A-4147-A177-3AD203B41FA5}">
                      <a16:colId xmlns:a16="http://schemas.microsoft.com/office/drawing/2014/main" val="20000"/>
                    </a:ext>
                  </a:extLst>
                </a:gridCol>
                <a:gridCol w="2098964">
                  <a:extLst>
                    <a:ext uri="{9D8B030D-6E8A-4147-A177-3AD203B41FA5}">
                      <a16:colId xmlns:a16="http://schemas.microsoft.com/office/drawing/2014/main" val="20001"/>
                    </a:ext>
                  </a:extLst>
                </a:gridCol>
                <a:gridCol w="1930399">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975360">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Idioma</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hablado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casa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Años de estudio del idioma 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PA"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Otras experiencias con el idioma</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Dominio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23360">
                <a:tc>
                  <a:txBody>
                    <a:bodyPr/>
                    <a:lstStyle/>
                    <a:p>
                      <a:pPr marL="0" marR="0" algn="ctr">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Español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Desde preescolar hasta el 12º grado DLI  en español;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4 años en estudios superiores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(Español </a:t>
                      </a:r>
                      <a:r>
                        <a:rPr lang="es-ES" sz="2000" i="1" dirty="0" err="1">
                          <a:effectLst/>
                          <a:latin typeface="Calibri" panose="020F0502020204030204" pitchFamily="34" charset="0"/>
                          <a:ea typeface="Calibri" panose="020F0502020204030204" pitchFamily="34" charset="0"/>
                          <a:cs typeface="Times New Roman" panose="02020603050405020304" pitchFamily="18" charset="0"/>
                        </a:rPr>
                        <a:t>major</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Trabajo de verano como cajero de banco bilingüe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Puede mantener conversaciones y debates con hablantes nativos sobre temas familiares y no familiares en contextos académicos, sociales y profesionales. Puede hacer exposiciones orales y escritas sobre temas complejos. Puede leer y entender textos complejos de ficción y no ficción.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599" y="1437587"/>
            <a:ext cx="1041400" cy="1727200"/>
          </a:xfrm>
          <a:prstGeom prst="rect">
            <a:avLst/>
          </a:prstGeom>
        </p:spPr>
      </p:pic>
      <p:sp>
        <p:nvSpPr>
          <p:cNvPr id="12" name="TextBox 11"/>
          <p:cNvSpPr txBox="1"/>
          <p:nvPr/>
        </p:nvSpPr>
        <p:spPr>
          <a:xfrm>
            <a:off x="1035738" y="3164788"/>
            <a:ext cx="116730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Manuel</a:t>
            </a:r>
          </a:p>
        </p:txBody>
      </p:sp>
      <p:sp>
        <p:nvSpPr>
          <p:cNvPr id="6" name="TextBox 5">
            <a:extLst>
              <a:ext uri="{FF2B5EF4-FFF2-40B4-BE49-F238E27FC236}">
                <a16:creationId xmlns:a16="http://schemas.microsoft.com/office/drawing/2014/main" id="{B67FE0DC-B2CF-B84D-A277-B783DE958405}"/>
              </a:ext>
            </a:extLst>
          </p:cNvPr>
          <p:cNvSpPr txBox="1"/>
          <p:nvPr/>
        </p:nvSpPr>
        <p:spPr>
          <a:xfrm>
            <a:off x="509979" y="6409161"/>
            <a:ext cx="1743360" cy="338554"/>
          </a:xfrm>
          <a:prstGeom prst="rect">
            <a:avLst/>
          </a:prstGeom>
          <a:noFill/>
        </p:spPr>
        <p:txBody>
          <a:bodyPr wrap="square" rtlCol="0">
            <a:spAutoFit/>
          </a:bodyPr>
          <a:lstStyle/>
          <a:p>
            <a:r>
              <a:rPr lang="en-US" sz="1600" dirty="0"/>
              <a:t>(ACTFL, 2017)</a:t>
            </a:r>
          </a:p>
        </p:txBody>
      </p:sp>
      <p:sp>
        <p:nvSpPr>
          <p:cNvPr id="2" name="Slide Number Placeholder 1">
            <a:extLst>
              <a:ext uri="{FF2B5EF4-FFF2-40B4-BE49-F238E27FC236}">
                <a16:creationId xmlns:a16="http://schemas.microsoft.com/office/drawing/2014/main" id="{B788F112-4C15-44EE-8CDC-F2AF0A3F796A}"/>
              </a:ext>
            </a:extLst>
          </p:cNvPr>
          <p:cNvSpPr>
            <a:spLocks noGrp="1"/>
          </p:cNvSpPr>
          <p:nvPr>
            <p:ph type="sldNum" sz="quarter" idx="12"/>
          </p:nvPr>
        </p:nvSpPr>
        <p:spPr/>
        <p:txBody>
          <a:bodyPr/>
          <a:lstStyle/>
          <a:p>
            <a:fld id="{5ACA6E70-B3F6-4AC7-8377-301945A91482}" type="slidenum">
              <a:rPr lang="en-US" smtClean="0"/>
              <a:pPr/>
              <a:t>33</a:t>
            </a:fld>
            <a:endParaRPr lang="en-US" dirty="0"/>
          </a:p>
        </p:txBody>
      </p:sp>
    </p:spTree>
    <p:extLst>
      <p:ext uri="{BB962C8B-B14F-4D97-AF65-F5344CB8AC3E}">
        <p14:creationId xmlns:p14="http://schemas.microsoft.com/office/powerpoint/2010/main" val="66672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51627027"/>
              </p:ext>
            </p:extLst>
          </p:nvPr>
        </p:nvGraphicFramePr>
        <p:xfrm>
          <a:off x="2495924" y="918211"/>
          <a:ext cx="9042400" cy="4337050"/>
        </p:xfrm>
        <a:graphic>
          <a:graphicData uri="http://schemas.openxmlformats.org/drawingml/2006/table">
            <a:tbl>
              <a:tblPr firstRow="1" bandRow="1">
                <a:tableStyleId>{5C22544A-7EE6-4342-B048-85BDC9FD1C3A}</a:tableStyleId>
              </a:tblPr>
              <a:tblGrid>
                <a:gridCol w="1707776">
                  <a:extLst>
                    <a:ext uri="{9D8B030D-6E8A-4147-A177-3AD203B41FA5}">
                      <a16:colId xmlns:a16="http://schemas.microsoft.com/office/drawing/2014/main" val="20000"/>
                    </a:ext>
                  </a:extLst>
                </a:gridCol>
                <a:gridCol w="2180347">
                  <a:extLst>
                    <a:ext uri="{9D8B030D-6E8A-4147-A177-3AD203B41FA5}">
                      <a16:colId xmlns:a16="http://schemas.microsoft.com/office/drawing/2014/main" val="20001"/>
                    </a:ext>
                  </a:extLst>
                </a:gridCol>
                <a:gridCol w="1903077">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690880">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Idioma</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hablado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casa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Años de estudio del idioma 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PA"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Otras experiencias con el idioma</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Dominio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3120">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Inglés</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Desde preescolar hasta el 12º grado DLI en español;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4 años de estudios superiores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(Español </a:t>
                      </a:r>
                      <a:r>
                        <a:rPr lang="es-ES" sz="2000" i="1" dirty="0" err="1">
                          <a:effectLst/>
                          <a:latin typeface="Calibri" panose="020F0502020204030204" pitchFamily="34" charset="0"/>
                          <a:ea typeface="Calibri" panose="020F0502020204030204" pitchFamily="34" charset="0"/>
                          <a:cs typeface="Times New Roman" panose="02020603050405020304" pitchFamily="18" charset="0"/>
                        </a:rPr>
                        <a:t>major</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Un año de estudio en España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Puede conversar eficazmente con hablantes nativos acerca de temas familiares, incluyendo académicos y profesionales. Puede exponer oralmente y por escrito pero en un rango limitado de temas. Puede leer y entender una variedad de textos de ficción y no ficción.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910764" y="3092452"/>
            <a:ext cx="894156"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Maya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83" y="1295400"/>
            <a:ext cx="1479924" cy="1797051"/>
          </a:xfrm>
          <a:prstGeom prst="rect">
            <a:avLst/>
          </a:prstGeom>
        </p:spPr>
      </p:pic>
      <p:sp>
        <p:nvSpPr>
          <p:cNvPr id="6" name="TextBox 5">
            <a:extLst>
              <a:ext uri="{FF2B5EF4-FFF2-40B4-BE49-F238E27FC236}">
                <a16:creationId xmlns:a16="http://schemas.microsoft.com/office/drawing/2014/main" id="{0F45E970-6715-C04C-BAF3-AE4C4EF99A4A}"/>
              </a:ext>
            </a:extLst>
          </p:cNvPr>
          <p:cNvSpPr txBox="1"/>
          <p:nvPr/>
        </p:nvSpPr>
        <p:spPr>
          <a:xfrm>
            <a:off x="509979" y="6409161"/>
            <a:ext cx="1743360" cy="338554"/>
          </a:xfrm>
          <a:prstGeom prst="rect">
            <a:avLst/>
          </a:prstGeom>
          <a:noFill/>
        </p:spPr>
        <p:txBody>
          <a:bodyPr wrap="square" rtlCol="0">
            <a:spAutoFit/>
          </a:bodyPr>
          <a:lstStyle/>
          <a:p>
            <a:r>
              <a:rPr lang="en-US" sz="1600" dirty="0"/>
              <a:t>(ACTFL, 2017)</a:t>
            </a:r>
          </a:p>
        </p:txBody>
      </p:sp>
      <p:sp>
        <p:nvSpPr>
          <p:cNvPr id="3" name="Slide Number Placeholder 2">
            <a:extLst>
              <a:ext uri="{FF2B5EF4-FFF2-40B4-BE49-F238E27FC236}">
                <a16:creationId xmlns:a16="http://schemas.microsoft.com/office/drawing/2014/main" id="{4D0C7751-7192-4436-88A1-CD8BECBDC98A}"/>
              </a:ext>
            </a:extLst>
          </p:cNvPr>
          <p:cNvSpPr>
            <a:spLocks noGrp="1"/>
          </p:cNvSpPr>
          <p:nvPr>
            <p:ph type="sldNum" sz="quarter" idx="12"/>
          </p:nvPr>
        </p:nvSpPr>
        <p:spPr/>
        <p:txBody>
          <a:bodyPr/>
          <a:lstStyle/>
          <a:p>
            <a:fld id="{5ACA6E70-B3F6-4AC7-8377-301945A91482}" type="slidenum">
              <a:rPr lang="en-US" smtClean="0"/>
              <a:pPr/>
              <a:t>34</a:t>
            </a:fld>
            <a:endParaRPr lang="en-US" dirty="0"/>
          </a:p>
        </p:txBody>
      </p:sp>
    </p:spTree>
    <p:extLst>
      <p:ext uri="{BB962C8B-B14F-4D97-AF65-F5344CB8AC3E}">
        <p14:creationId xmlns:p14="http://schemas.microsoft.com/office/powerpoint/2010/main" val="2918190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13897764"/>
              </p:ext>
            </p:extLst>
          </p:nvPr>
        </p:nvGraphicFramePr>
        <p:xfrm>
          <a:off x="2192482" y="1125325"/>
          <a:ext cx="9085118" cy="3896106"/>
        </p:xfrm>
        <a:graphic>
          <a:graphicData uri="http://schemas.openxmlformats.org/drawingml/2006/table">
            <a:tbl>
              <a:tblPr firstRow="1" bandRow="1">
                <a:tableStyleId>{5C22544A-7EE6-4342-B048-85BDC9FD1C3A}</a:tableStyleId>
              </a:tblPr>
              <a:tblGrid>
                <a:gridCol w="1973118">
                  <a:extLst>
                    <a:ext uri="{9D8B030D-6E8A-4147-A177-3AD203B41FA5}">
                      <a16:colId xmlns:a16="http://schemas.microsoft.com/office/drawing/2014/main" val="20000"/>
                    </a:ext>
                  </a:extLst>
                </a:gridCol>
                <a:gridCol w="1957723">
                  <a:extLst>
                    <a:ext uri="{9D8B030D-6E8A-4147-A177-3AD203B41FA5}">
                      <a16:colId xmlns:a16="http://schemas.microsoft.com/office/drawing/2014/main" val="20001"/>
                    </a:ext>
                  </a:extLst>
                </a:gridCol>
                <a:gridCol w="1903077">
                  <a:extLst>
                    <a:ext uri="{9D8B030D-6E8A-4147-A177-3AD203B41FA5}">
                      <a16:colId xmlns:a16="http://schemas.microsoft.com/office/drawing/2014/main" val="20002"/>
                    </a:ext>
                  </a:extLst>
                </a:gridCol>
                <a:gridCol w="3251200">
                  <a:extLst>
                    <a:ext uri="{9D8B030D-6E8A-4147-A177-3AD203B41FA5}">
                      <a16:colId xmlns:a16="http://schemas.microsoft.com/office/drawing/2014/main" val="20003"/>
                    </a:ext>
                  </a:extLst>
                </a:gridCol>
              </a:tblGrid>
              <a:tr h="975360">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Idioma</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hablado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casa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Años de estudio del idioma 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PA"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Otras experiencias con el idioma</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Dominio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22880">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Inglés</a:t>
                      </a:r>
                    </a:p>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Desde preescolar hasta el 6º grado DLI en español;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y 2 años en secundaria de clases tradicionales en español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Ninguna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Puede entender si el tema es familiar y el hablante habla despacio. </a:t>
                      </a:r>
                      <a:r>
                        <a:rPr lang="es-MX" sz="2000" dirty="0">
                          <a:effectLst/>
                          <a:latin typeface="Calibri" panose="020F0502020204030204" pitchFamily="34" charset="0"/>
                          <a:ea typeface="Calibri" panose="020F0502020204030204" pitchFamily="34" charset="0"/>
                          <a:cs typeface="Times New Roman" panose="02020603050405020304" pitchFamily="18" charset="0"/>
                        </a:rPr>
                        <a:t>Puede mantener una conversación muy sencilla. </a:t>
                      </a:r>
                      <a:r>
                        <a:rPr lang="es-ES" sz="2000" dirty="0">
                          <a:effectLst/>
                          <a:latin typeface="Calibri" panose="020F0502020204030204" pitchFamily="34" charset="0"/>
                          <a:ea typeface="Calibri" panose="020F0502020204030204" pitchFamily="34" charset="0"/>
                          <a:cs typeface="Times New Roman" panose="02020603050405020304" pitchFamily="18" charset="0"/>
                        </a:rPr>
                        <a:t>Puede leer y entender textos cortos no complicados. Deficiente habilidad en escritura.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2" name="TextBox 21"/>
          <p:cNvSpPr txBox="1"/>
          <p:nvPr/>
        </p:nvSpPr>
        <p:spPr>
          <a:xfrm>
            <a:off x="958199" y="2974446"/>
            <a:ext cx="86472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Peter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221" y="1295400"/>
            <a:ext cx="1235360" cy="1679045"/>
          </a:xfrm>
          <a:prstGeom prst="rect">
            <a:avLst/>
          </a:prstGeom>
        </p:spPr>
      </p:pic>
      <p:sp>
        <p:nvSpPr>
          <p:cNvPr id="6" name="TextBox 5">
            <a:extLst>
              <a:ext uri="{FF2B5EF4-FFF2-40B4-BE49-F238E27FC236}">
                <a16:creationId xmlns:a16="http://schemas.microsoft.com/office/drawing/2014/main" id="{0134BF1B-42B1-7141-A2EC-ECECEA1EE8E0}"/>
              </a:ext>
            </a:extLst>
          </p:cNvPr>
          <p:cNvSpPr txBox="1"/>
          <p:nvPr/>
        </p:nvSpPr>
        <p:spPr>
          <a:xfrm>
            <a:off x="509979" y="6409161"/>
            <a:ext cx="1743360" cy="338554"/>
          </a:xfrm>
          <a:prstGeom prst="rect">
            <a:avLst/>
          </a:prstGeom>
          <a:noFill/>
        </p:spPr>
        <p:txBody>
          <a:bodyPr wrap="square" rtlCol="0">
            <a:spAutoFit/>
          </a:bodyPr>
          <a:lstStyle/>
          <a:p>
            <a:r>
              <a:rPr lang="en-US" sz="1600" dirty="0"/>
              <a:t>(ACTFL, 2017)</a:t>
            </a:r>
          </a:p>
        </p:txBody>
      </p:sp>
      <p:sp>
        <p:nvSpPr>
          <p:cNvPr id="3" name="Slide Number Placeholder 2">
            <a:extLst>
              <a:ext uri="{FF2B5EF4-FFF2-40B4-BE49-F238E27FC236}">
                <a16:creationId xmlns:a16="http://schemas.microsoft.com/office/drawing/2014/main" id="{8ABB0D4D-23C9-4447-8ACE-26C0B2156EAC}"/>
              </a:ext>
            </a:extLst>
          </p:cNvPr>
          <p:cNvSpPr>
            <a:spLocks noGrp="1"/>
          </p:cNvSpPr>
          <p:nvPr>
            <p:ph type="sldNum" sz="quarter" idx="12"/>
          </p:nvPr>
        </p:nvSpPr>
        <p:spPr/>
        <p:txBody>
          <a:bodyPr/>
          <a:lstStyle/>
          <a:p>
            <a:fld id="{5ACA6E70-B3F6-4AC7-8377-301945A91482}" type="slidenum">
              <a:rPr lang="en-US" smtClean="0"/>
              <a:pPr/>
              <a:t>35</a:t>
            </a:fld>
            <a:endParaRPr lang="en-US" dirty="0"/>
          </a:p>
        </p:txBody>
      </p:sp>
    </p:spTree>
    <p:extLst>
      <p:ext uri="{BB962C8B-B14F-4D97-AF65-F5344CB8AC3E}">
        <p14:creationId xmlns:p14="http://schemas.microsoft.com/office/powerpoint/2010/main" val="4277801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4854" y="2922142"/>
            <a:ext cx="942887"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Maria</a:t>
            </a:r>
          </a:p>
        </p:txBody>
      </p:sp>
      <p:graphicFrame>
        <p:nvGraphicFramePr>
          <p:cNvPr id="11" name="Table 10"/>
          <p:cNvGraphicFramePr>
            <a:graphicFrameLocks noGrp="1"/>
          </p:cNvGraphicFramePr>
          <p:nvPr>
            <p:extLst>
              <p:ext uri="{D42A27DB-BD31-4B8C-83A1-F6EECF244321}">
                <p14:modId xmlns:p14="http://schemas.microsoft.com/office/powerpoint/2010/main" val="3417219558"/>
              </p:ext>
            </p:extLst>
          </p:nvPr>
        </p:nvGraphicFramePr>
        <p:xfrm>
          <a:off x="2379518" y="526763"/>
          <a:ext cx="8462703" cy="4998720"/>
        </p:xfrm>
        <a:graphic>
          <a:graphicData uri="http://schemas.openxmlformats.org/drawingml/2006/table">
            <a:tbl>
              <a:tblPr firstRow="1" bandRow="1">
                <a:tableStyleId>{5C22544A-7EE6-4342-B048-85BDC9FD1C3A}</a:tableStyleId>
              </a:tblPr>
              <a:tblGrid>
                <a:gridCol w="1900453">
                  <a:extLst>
                    <a:ext uri="{9D8B030D-6E8A-4147-A177-3AD203B41FA5}">
                      <a16:colId xmlns:a16="http://schemas.microsoft.com/office/drawing/2014/main" val="20000"/>
                    </a:ext>
                  </a:extLst>
                </a:gridCol>
                <a:gridCol w="1779249">
                  <a:extLst>
                    <a:ext uri="{9D8B030D-6E8A-4147-A177-3AD203B41FA5}">
                      <a16:colId xmlns:a16="http://schemas.microsoft.com/office/drawing/2014/main" val="20001"/>
                    </a:ext>
                  </a:extLst>
                </a:gridCol>
                <a:gridCol w="1967180">
                  <a:extLst>
                    <a:ext uri="{9D8B030D-6E8A-4147-A177-3AD203B41FA5}">
                      <a16:colId xmlns:a16="http://schemas.microsoft.com/office/drawing/2014/main" val="20002"/>
                    </a:ext>
                  </a:extLst>
                </a:gridCol>
                <a:gridCol w="2815821">
                  <a:extLst>
                    <a:ext uri="{9D8B030D-6E8A-4147-A177-3AD203B41FA5}">
                      <a16:colId xmlns:a16="http://schemas.microsoft.com/office/drawing/2014/main" val="20003"/>
                    </a:ext>
                  </a:extLst>
                </a:gridCol>
              </a:tblGrid>
              <a:tr h="975360">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Idioma</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hablado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en</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casa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Años de estudio del idioma 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s-PA"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Otras experiencias con el idioma</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Dominio</a:t>
                      </a:r>
                      <a:r>
                        <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del </a:t>
                      </a:r>
                      <a:r>
                        <a:rPr lang="en-US" sz="20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español</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023360">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Generalmente inglés aunque los padres le hablen en español.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Desde preescolar hasta el 12º grado DLI en español;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4 años de español en estudios superiores  (Español </a:t>
                      </a:r>
                      <a:r>
                        <a:rPr lang="es-ES" sz="2000" i="1" dirty="0" err="1">
                          <a:effectLst/>
                          <a:latin typeface="Calibri" panose="020F0502020204030204" pitchFamily="34" charset="0"/>
                          <a:ea typeface="Calibri" panose="020F0502020204030204" pitchFamily="34" charset="0"/>
                          <a:cs typeface="Times New Roman" panose="02020603050405020304" pitchFamily="18" charset="0"/>
                        </a:rPr>
                        <a:t>minor</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Club de español en estudios superiores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Puede comunicarse con hablantes nativos en una variedad de temas familiares y generales. Puede leer y entender una variedad de textos de ficción y no ficción si no son demasiado complejos. Puede presentar información por escrito aunque con errores.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 name="Picture 4" descr="A close up of a toy&#10;&#10;Description automatically generated">
            <a:extLst>
              <a:ext uri="{FF2B5EF4-FFF2-40B4-BE49-F238E27FC236}">
                <a16:creationId xmlns:a16="http://schemas.microsoft.com/office/drawing/2014/main" id="{8992A00A-C43E-4496-91F9-C800A2789900}"/>
              </a:ext>
            </a:extLst>
          </p:cNvPr>
          <p:cNvPicPr>
            <a:picLocks noChangeAspect="1"/>
          </p:cNvPicPr>
          <p:nvPr/>
        </p:nvPicPr>
        <p:blipFill>
          <a:blip r:embed="rId3"/>
          <a:stretch>
            <a:fillRect/>
          </a:stretch>
        </p:blipFill>
        <p:spPr>
          <a:xfrm>
            <a:off x="865182" y="1274941"/>
            <a:ext cx="1302180" cy="1647201"/>
          </a:xfrm>
          <a:prstGeom prst="rect">
            <a:avLst/>
          </a:prstGeom>
        </p:spPr>
      </p:pic>
      <p:sp>
        <p:nvSpPr>
          <p:cNvPr id="6" name="TextBox 5">
            <a:extLst>
              <a:ext uri="{FF2B5EF4-FFF2-40B4-BE49-F238E27FC236}">
                <a16:creationId xmlns:a16="http://schemas.microsoft.com/office/drawing/2014/main" id="{D5A8A64A-BB25-B044-8F02-D522AB4D37A3}"/>
              </a:ext>
            </a:extLst>
          </p:cNvPr>
          <p:cNvSpPr txBox="1"/>
          <p:nvPr/>
        </p:nvSpPr>
        <p:spPr>
          <a:xfrm>
            <a:off x="509979" y="6409161"/>
            <a:ext cx="1743360" cy="338554"/>
          </a:xfrm>
          <a:prstGeom prst="rect">
            <a:avLst/>
          </a:prstGeom>
          <a:noFill/>
        </p:spPr>
        <p:txBody>
          <a:bodyPr wrap="square" rtlCol="0">
            <a:spAutoFit/>
          </a:bodyPr>
          <a:lstStyle/>
          <a:p>
            <a:r>
              <a:rPr lang="en-US" sz="1600" dirty="0"/>
              <a:t>(ACTFL, 2017)</a:t>
            </a:r>
          </a:p>
        </p:txBody>
      </p:sp>
      <p:sp>
        <p:nvSpPr>
          <p:cNvPr id="2" name="Slide Number Placeholder 1">
            <a:extLst>
              <a:ext uri="{FF2B5EF4-FFF2-40B4-BE49-F238E27FC236}">
                <a16:creationId xmlns:a16="http://schemas.microsoft.com/office/drawing/2014/main" id="{35155777-6AEB-44A4-A28F-94C91C567287}"/>
              </a:ext>
            </a:extLst>
          </p:cNvPr>
          <p:cNvSpPr>
            <a:spLocks noGrp="1"/>
          </p:cNvSpPr>
          <p:nvPr>
            <p:ph type="sldNum" sz="quarter" idx="12"/>
          </p:nvPr>
        </p:nvSpPr>
        <p:spPr/>
        <p:txBody>
          <a:bodyPr/>
          <a:lstStyle/>
          <a:p>
            <a:fld id="{5ACA6E70-B3F6-4AC7-8377-301945A91482}" type="slidenum">
              <a:rPr lang="en-US" smtClean="0"/>
              <a:pPr/>
              <a:t>36</a:t>
            </a:fld>
            <a:endParaRPr lang="en-US" dirty="0"/>
          </a:p>
        </p:txBody>
      </p:sp>
    </p:spTree>
    <p:extLst>
      <p:ext uri="{BB962C8B-B14F-4D97-AF65-F5344CB8AC3E}">
        <p14:creationId xmlns:p14="http://schemas.microsoft.com/office/powerpoint/2010/main" val="1156727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66CDC6-9E6F-4458-B291-FD079F4C161B}"/>
              </a:ext>
            </a:extLst>
          </p:cNvPr>
          <p:cNvGraphicFramePr>
            <a:graphicFrameLocks noGrp="1"/>
          </p:cNvGraphicFramePr>
          <p:nvPr>
            <p:extLst>
              <p:ext uri="{D42A27DB-BD31-4B8C-83A1-F6EECF244321}">
                <p14:modId xmlns:p14="http://schemas.microsoft.com/office/powerpoint/2010/main" val="185218802"/>
              </p:ext>
            </p:extLst>
          </p:nvPr>
        </p:nvGraphicFramePr>
        <p:xfrm>
          <a:off x="1101817" y="1159652"/>
          <a:ext cx="9658904" cy="4084320"/>
        </p:xfrm>
        <a:graphic>
          <a:graphicData uri="http://schemas.openxmlformats.org/drawingml/2006/table">
            <a:tbl>
              <a:tblPr firstRow="1" bandRow="1">
                <a:tableStyleId>{5C22544A-7EE6-4342-B048-85BDC9FD1C3A}</a:tableStyleId>
              </a:tblPr>
              <a:tblGrid>
                <a:gridCol w="2734322">
                  <a:extLst>
                    <a:ext uri="{9D8B030D-6E8A-4147-A177-3AD203B41FA5}">
                      <a16:colId xmlns:a16="http://schemas.microsoft.com/office/drawing/2014/main" val="1215829125"/>
                    </a:ext>
                  </a:extLst>
                </a:gridCol>
                <a:gridCol w="6924582">
                  <a:extLst>
                    <a:ext uri="{9D8B030D-6E8A-4147-A177-3AD203B41FA5}">
                      <a16:colId xmlns:a16="http://schemas.microsoft.com/office/drawing/2014/main" val="4007634487"/>
                    </a:ext>
                  </a:extLst>
                </a:gridCol>
              </a:tblGrid>
              <a:tr h="370840">
                <a:tc>
                  <a:txBody>
                    <a:bodyPr/>
                    <a:lstStyle/>
                    <a:p>
                      <a:r>
                        <a:rPr lang="en-US" sz="1800" b="1" dirty="0">
                          <a:solidFill>
                            <a:srgbClr val="002060"/>
                          </a:solidFill>
                          <a:latin typeface="Calibri" panose="020F0502020204030204" pitchFamily="34" charset="0"/>
                        </a:rPr>
                        <a:t>Avanzado alto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dirty="0">
                          <a:solidFill>
                            <a:schemeClr val="tx1"/>
                          </a:solidFill>
                        </a:rPr>
                        <a:t>Médico, Consultor de servicios financieros, Lingüista militar, Traductor oficial</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807211"/>
                  </a:ext>
                </a:extLst>
              </a:tr>
              <a:tr h="370840">
                <a:tc>
                  <a:txBody>
                    <a:bodyPr/>
                    <a:lstStyle/>
                    <a:p>
                      <a:r>
                        <a:rPr lang="en-US" b="1" dirty="0">
                          <a:solidFill>
                            <a:schemeClr val="tx1"/>
                          </a:solidFill>
                        </a:rPr>
                        <a:t>Avanzado medio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dirty="0">
                          <a:solidFill>
                            <a:schemeClr val="tx1"/>
                          </a:solidFill>
                        </a:rPr>
                        <a:t>Servicios bancarios y de inversión, Representante de servicio al cliente, Intérprete médico, Intérprete judicial</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8403940"/>
                  </a:ext>
                </a:extLst>
              </a:tr>
              <a:tr h="370840">
                <a:tc>
                  <a:txBody>
                    <a:bodyPr/>
                    <a:lstStyle/>
                    <a:p>
                      <a:r>
                        <a:rPr lang="en-US" sz="1800" b="1" dirty="0">
                          <a:solidFill>
                            <a:srgbClr val="002060"/>
                          </a:solidFill>
                          <a:latin typeface="Calibri" panose="020F0502020204030204" pitchFamily="34" charset="0"/>
                        </a:rPr>
                        <a:t>Avanzado bajo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dirty="0">
                          <a:solidFill>
                            <a:schemeClr val="tx1"/>
                          </a:solidFill>
                        </a:rPr>
                        <a:t>Maestro de idiomas K-12, Enfermera, Trabajado social, Oficial de policía, Secretaria legal</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2889266"/>
                  </a:ext>
                </a:extLst>
              </a:tr>
              <a:tr h="370840">
                <a:tc>
                  <a:txBody>
                    <a:bodyPr/>
                    <a:lstStyle/>
                    <a:p>
                      <a:r>
                        <a:rPr lang="en-US" sz="1800" b="1" dirty="0" err="1">
                          <a:solidFill>
                            <a:srgbClr val="002060"/>
                          </a:solidFill>
                          <a:latin typeface="Calibri" panose="020F0502020204030204" pitchFamily="34" charset="0"/>
                        </a:rPr>
                        <a:t>Intermedio</a:t>
                      </a:r>
                      <a:r>
                        <a:rPr lang="en-US" sz="1800" b="1" dirty="0">
                          <a:solidFill>
                            <a:srgbClr val="002060"/>
                          </a:solidFill>
                          <a:latin typeface="Calibri" panose="020F0502020204030204" pitchFamily="34" charset="0"/>
                        </a:rPr>
                        <a:t> alto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000" dirty="0">
                          <a:solidFill>
                            <a:schemeClr val="tx1"/>
                          </a:solidFill>
                          <a:latin typeface="Calibri" panose="020F0502020204030204" pitchFamily="34" charset="0"/>
                          <a:ea typeface="Lato"/>
                          <a:cs typeface="Calibri" panose="020F0502020204030204" pitchFamily="34" charset="0"/>
                          <a:sym typeface="Lato"/>
                        </a:rPr>
                        <a:t>Bombero, </a:t>
                      </a:r>
                      <a:r>
                        <a:rPr lang="es-MX" sz="2000" dirty="0">
                          <a:solidFill>
                            <a:schemeClr val="tx1"/>
                          </a:solidFill>
                          <a:latin typeface="Calibri" panose="020F0502020204030204" pitchFamily="34" charset="0"/>
                          <a:ea typeface="Lato"/>
                          <a:cs typeface="Calibri" panose="020F0502020204030204" pitchFamily="34" charset="0"/>
                          <a:sym typeface="Lato"/>
                        </a:rPr>
                        <a:t>Instalador de </a:t>
                      </a:r>
                      <a:r>
                        <a:rPr lang="es-ES_tradnl" sz="2000" dirty="0">
                          <a:solidFill>
                            <a:schemeClr val="tx1"/>
                          </a:solidFill>
                          <a:latin typeface="Calibri" panose="020F0502020204030204" pitchFamily="34" charset="0"/>
                          <a:ea typeface="Lato"/>
                          <a:cs typeface="Calibri" panose="020F0502020204030204" pitchFamily="34" charset="0"/>
                          <a:sym typeface="Lato"/>
                        </a:rPr>
                        <a:t>Utilidades</a:t>
                      </a:r>
                      <a:r>
                        <a:rPr lang="en" sz="2000" dirty="0">
                          <a:solidFill>
                            <a:schemeClr val="tx1"/>
                          </a:solidFill>
                          <a:latin typeface="Calibri" panose="020F0502020204030204" pitchFamily="34" charset="0"/>
                          <a:ea typeface="Lato"/>
                          <a:cs typeface="Calibri" panose="020F0502020204030204" pitchFamily="34" charset="0"/>
                          <a:sym typeface="Lato"/>
                        </a:rPr>
                        <a:t>, Inspector </a:t>
                      </a:r>
                      <a:r>
                        <a:rPr lang="es-MX" sz="2000" dirty="0">
                          <a:solidFill>
                            <a:schemeClr val="tx1"/>
                          </a:solidFill>
                          <a:latin typeface="Calibri" panose="020F0502020204030204" pitchFamily="34" charset="0"/>
                          <a:ea typeface="Lato"/>
                          <a:cs typeface="Calibri" panose="020F0502020204030204" pitchFamily="34" charset="0"/>
                          <a:sym typeface="Lato"/>
                        </a:rPr>
                        <a:t>de Autos</a:t>
                      </a:r>
                      <a:r>
                        <a:rPr lang="en" sz="2000" dirty="0">
                          <a:solidFill>
                            <a:schemeClr val="tx1"/>
                          </a:solidFill>
                          <a:latin typeface="Calibri" panose="020F0502020204030204" pitchFamily="34" charset="0"/>
                          <a:ea typeface="Lato"/>
                          <a:cs typeface="Calibri" panose="020F0502020204030204" pitchFamily="34" charset="0"/>
                          <a:sym typeface="Lato"/>
                        </a:rPr>
                        <a:t>, </a:t>
                      </a:r>
                      <a:r>
                        <a:rPr lang="es-MX" sz="2000" dirty="0">
                          <a:solidFill>
                            <a:schemeClr val="tx1"/>
                          </a:solidFill>
                          <a:latin typeface="Calibri" panose="020F0502020204030204" pitchFamily="34" charset="0"/>
                          <a:ea typeface="Lato"/>
                          <a:cs typeface="Calibri" panose="020F0502020204030204" pitchFamily="34" charset="0"/>
                          <a:sym typeface="Lato"/>
                        </a:rPr>
                        <a:t>Personal de </a:t>
                      </a:r>
                      <a:r>
                        <a:rPr lang="en" sz="2000" dirty="0">
                          <a:solidFill>
                            <a:schemeClr val="tx1"/>
                          </a:solidFill>
                          <a:latin typeface="Calibri" panose="020F0502020204030204" pitchFamily="34" charset="0"/>
                          <a:ea typeface="Lato"/>
                          <a:cs typeface="Calibri" panose="020F0502020204030204" pitchFamily="34" charset="0"/>
                          <a:sym typeface="Lato"/>
                        </a:rPr>
                        <a:t>Aviación, Gu</a:t>
                      </a:r>
                      <a:r>
                        <a:rPr lang="es-DO" sz="2000" dirty="0" err="1">
                          <a:solidFill>
                            <a:schemeClr val="tx1"/>
                          </a:solidFill>
                          <a:latin typeface="Calibri" panose="020F0502020204030204" pitchFamily="34" charset="0"/>
                          <a:ea typeface="Lato"/>
                          <a:cs typeface="Calibri" panose="020F0502020204030204" pitchFamily="34" charset="0"/>
                          <a:sym typeface="Lato"/>
                        </a:rPr>
                        <a:t>ía</a:t>
                      </a:r>
                      <a:r>
                        <a:rPr lang="es-MX" sz="2000" dirty="0">
                          <a:solidFill>
                            <a:schemeClr val="tx1"/>
                          </a:solidFill>
                          <a:latin typeface="Calibri" panose="020F0502020204030204" pitchFamily="34" charset="0"/>
                          <a:ea typeface="Lato"/>
                          <a:cs typeface="Calibri" panose="020F0502020204030204" pitchFamily="34" charset="0"/>
                          <a:sym typeface="Lato"/>
                        </a:rPr>
                        <a:t> de Turistas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818432"/>
                  </a:ext>
                </a:extLst>
              </a:tr>
              <a:tr h="370840">
                <a:tc>
                  <a:txBody>
                    <a:bodyPr/>
                    <a:lstStyle/>
                    <a:p>
                      <a:r>
                        <a:rPr lang="en-US" sz="1800" b="1" dirty="0" err="1">
                          <a:solidFill>
                            <a:srgbClr val="002060"/>
                          </a:solidFill>
                          <a:latin typeface="Calibri" panose="020F0502020204030204" pitchFamily="34" charset="0"/>
                        </a:rPr>
                        <a:t>Intermedio</a:t>
                      </a:r>
                      <a:r>
                        <a:rPr lang="en-US" sz="1800" b="1" dirty="0">
                          <a:solidFill>
                            <a:srgbClr val="002060"/>
                          </a:solidFill>
                          <a:latin typeface="Calibri" panose="020F0502020204030204" pitchFamily="34" charset="0"/>
                        </a:rPr>
                        <a:t> medio</a:t>
                      </a:r>
                    </a:p>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dirty="0"/>
                        <a:t>Cajero, Empleado de ventas, Recepcionista</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313744"/>
                  </a:ext>
                </a:extLst>
              </a:tr>
              <a:tr h="370840">
                <a:tc>
                  <a:txBody>
                    <a:bodyPr/>
                    <a:lstStyle/>
                    <a:p>
                      <a:r>
                        <a:rPr lang="en-US" sz="1800" b="1" dirty="0" err="1">
                          <a:solidFill>
                            <a:srgbClr val="002060"/>
                          </a:solidFill>
                          <a:latin typeface="Calibri" panose="020F0502020204030204" pitchFamily="34" charset="0"/>
                        </a:rPr>
                        <a:t>Intermedio</a:t>
                      </a:r>
                      <a:r>
                        <a:rPr lang="en-US" sz="1800" b="1" dirty="0">
                          <a:solidFill>
                            <a:srgbClr val="002060"/>
                          </a:solidFill>
                          <a:latin typeface="Calibri" panose="020F0502020204030204" pitchFamily="34" charset="0"/>
                        </a:rPr>
                        <a:t> bajo</a:t>
                      </a:r>
                    </a:p>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385282"/>
                  </a:ext>
                </a:extLst>
              </a:tr>
            </a:tbl>
          </a:graphicData>
        </a:graphic>
      </p:graphicFrame>
      <p:pic>
        <p:nvPicPr>
          <p:cNvPr id="3" name="Picture 2">
            <a:extLst>
              <a:ext uri="{FF2B5EF4-FFF2-40B4-BE49-F238E27FC236}">
                <a16:creationId xmlns:a16="http://schemas.microsoft.com/office/drawing/2014/main" id="{3441514F-5C82-4047-9AA0-F3002D399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189" y="1159652"/>
            <a:ext cx="479628" cy="795480"/>
          </a:xfrm>
          <a:prstGeom prst="rect">
            <a:avLst/>
          </a:prstGeom>
        </p:spPr>
      </p:pic>
      <p:pic>
        <p:nvPicPr>
          <p:cNvPr id="4" name="Picture 3">
            <a:extLst>
              <a:ext uri="{FF2B5EF4-FFF2-40B4-BE49-F238E27FC236}">
                <a16:creationId xmlns:a16="http://schemas.microsoft.com/office/drawing/2014/main" id="{3663A70C-32FB-471E-A56D-7411F4D94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035" y="1974650"/>
            <a:ext cx="577909" cy="701747"/>
          </a:xfrm>
          <a:prstGeom prst="rect">
            <a:avLst/>
          </a:prstGeom>
        </p:spPr>
      </p:pic>
      <p:pic>
        <p:nvPicPr>
          <p:cNvPr id="5" name="Picture 4" descr="A close up of a toy&#10;&#10;Description automatically generated">
            <a:extLst>
              <a:ext uri="{FF2B5EF4-FFF2-40B4-BE49-F238E27FC236}">
                <a16:creationId xmlns:a16="http://schemas.microsoft.com/office/drawing/2014/main" id="{D123485B-5838-4EE4-9D50-F0840A719000}"/>
              </a:ext>
            </a:extLst>
          </p:cNvPr>
          <p:cNvPicPr>
            <a:picLocks noChangeAspect="1"/>
          </p:cNvPicPr>
          <p:nvPr/>
        </p:nvPicPr>
        <p:blipFill>
          <a:blip r:embed="rId5"/>
          <a:stretch>
            <a:fillRect/>
          </a:stretch>
        </p:blipFill>
        <p:spPr>
          <a:xfrm>
            <a:off x="3054348" y="2611954"/>
            <a:ext cx="579309" cy="732801"/>
          </a:xfrm>
          <a:prstGeom prst="rect">
            <a:avLst/>
          </a:prstGeom>
        </p:spPr>
      </p:pic>
      <p:pic>
        <p:nvPicPr>
          <p:cNvPr id="6" name="Picture 5">
            <a:extLst>
              <a:ext uri="{FF2B5EF4-FFF2-40B4-BE49-F238E27FC236}">
                <a16:creationId xmlns:a16="http://schemas.microsoft.com/office/drawing/2014/main" id="{F345BADD-244E-429B-B18A-EDE97A28D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4189" y="3956766"/>
            <a:ext cx="594393" cy="700903"/>
          </a:xfrm>
          <a:prstGeom prst="rect">
            <a:avLst/>
          </a:prstGeom>
        </p:spPr>
      </p:pic>
      <p:pic>
        <p:nvPicPr>
          <p:cNvPr id="7" name="Picture 6">
            <a:extLst>
              <a:ext uri="{FF2B5EF4-FFF2-40B4-BE49-F238E27FC236}">
                <a16:creationId xmlns:a16="http://schemas.microsoft.com/office/drawing/2014/main" id="{0DF6F549-D2C6-4B59-9FD1-00CDEC6C27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0869" y="4613588"/>
            <a:ext cx="482088" cy="655233"/>
          </a:xfrm>
          <a:prstGeom prst="rect">
            <a:avLst/>
          </a:prstGeom>
        </p:spPr>
      </p:pic>
      <p:sp>
        <p:nvSpPr>
          <p:cNvPr id="8" name="Rectangle 7">
            <a:extLst>
              <a:ext uri="{FF2B5EF4-FFF2-40B4-BE49-F238E27FC236}">
                <a16:creationId xmlns:a16="http://schemas.microsoft.com/office/drawing/2014/main" id="{6D0D2471-A2C3-4EAD-A3BB-BACFD8D2BC8D}"/>
              </a:ext>
            </a:extLst>
          </p:cNvPr>
          <p:cNvSpPr/>
          <p:nvPr/>
        </p:nvSpPr>
        <p:spPr>
          <a:xfrm>
            <a:off x="3201153" y="404420"/>
            <a:ext cx="6136231" cy="461665"/>
          </a:xfrm>
          <a:prstGeom prst="rect">
            <a:avLst/>
          </a:prstGeom>
        </p:spPr>
        <p:txBody>
          <a:bodyPr wrap="none">
            <a:spAutoFit/>
          </a:bodyPr>
          <a:lstStyle/>
          <a:p>
            <a:pPr algn="ctr"/>
            <a:r>
              <a:rPr lang="en-US" sz="2400" dirty="0" err="1">
                <a:solidFill>
                  <a:srgbClr val="002060"/>
                </a:solidFill>
                <a:effectLst>
                  <a:outerShdw blurRad="38100" dist="38100" dir="2700000" algn="tl">
                    <a:srgbClr val="000000">
                      <a:alpha val="43137"/>
                    </a:srgbClr>
                  </a:outerShdw>
                </a:effectLst>
                <a:latin typeface="Calibri" charset="0"/>
                <a:cs typeface="Calibri" charset="0"/>
              </a:rPr>
              <a:t>Competencia</a:t>
            </a:r>
            <a:r>
              <a:rPr lang="en-US" sz="2400" dirty="0">
                <a:solidFill>
                  <a:srgbClr val="002060"/>
                </a:solidFill>
                <a:effectLst>
                  <a:outerShdw blurRad="38100" dist="38100" dir="2700000" algn="tl">
                    <a:srgbClr val="000000">
                      <a:alpha val="43137"/>
                    </a:srgbClr>
                  </a:outerShdw>
                </a:effectLst>
                <a:latin typeface="Calibri" charset="0"/>
                <a:cs typeface="Calibri" charset="0"/>
              </a:rPr>
              <a:t> </a:t>
            </a:r>
            <a:r>
              <a:rPr lang="en-US" sz="2400" dirty="0" err="1">
                <a:solidFill>
                  <a:srgbClr val="002060"/>
                </a:solidFill>
                <a:effectLst>
                  <a:outerShdw blurRad="38100" dist="38100" dir="2700000" algn="tl">
                    <a:srgbClr val="000000">
                      <a:alpha val="43137"/>
                    </a:srgbClr>
                  </a:outerShdw>
                </a:effectLst>
                <a:latin typeface="Calibri" charset="0"/>
                <a:cs typeface="Calibri" charset="0"/>
              </a:rPr>
              <a:t>lingüística</a:t>
            </a:r>
            <a:r>
              <a:rPr lang="en-US" sz="2400" dirty="0">
                <a:solidFill>
                  <a:srgbClr val="002060"/>
                </a:solidFill>
                <a:effectLst>
                  <a:outerShdw blurRad="38100" dist="38100" dir="2700000" algn="tl">
                    <a:srgbClr val="000000">
                      <a:alpha val="43137"/>
                    </a:srgbClr>
                  </a:outerShdw>
                </a:effectLst>
                <a:latin typeface="Calibri" charset="0"/>
                <a:cs typeface="Calibri" charset="0"/>
              </a:rPr>
              <a:t> y </a:t>
            </a:r>
            <a:r>
              <a:rPr lang="en-US" sz="2400" dirty="0" err="1">
                <a:solidFill>
                  <a:srgbClr val="002060"/>
                </a:solidFill>
                <a:effectLst>
                  <a:outerShdw blurRad="38100" dist="38100" dir="2700000" algn="tl">
                    <a:srgbClr val="000000">
                      <a:alpha val="43137"/>
                    </a:srgbClr>
                  </a:outerShdw>
                </a:effectLst>
                <a:latin typeface="Calibri" charset="0"/>
                <a:cs typeface="Calibri" charset="0"/>
              </a:rPr>
              <a:t>carreras</a:t>
            </a:r>
            <a:r>
              <a:rPr lang="en-US" sz="2400" dirty="0">
                <a:solidFill>
                  <a:srgbClr val="002060"/>
                </a:solidFill>
                <a:effectLst>
                  <a:outerShdw blurRad="38100" dist="38100" dir="2700000" algn="tl">
                    <a:srgbClr val="000000">
                      <a:alpha val="43137"/>
                    </a:srgbClr>
                  </a:outerShdw>
                </a:effectLst>
                <a:latin typeface="Calibri" charset="0"/>
                <a:cs typeface="Calibri" charset="0"/>
              </a:rPr>
              <a:t> </a:t>
            </a:r>
            <a:r>
              <a:rPr lang="en-US" sz="2400" dirty="0" err="1">
                <a:solidFill>
                  <a:srgbClr val="002060"/>
                </a:solidFill>
                <a:effectLst>
                  <a:outerShdw blurRad="38100" dist="38100" dir="2700000" algn="tl">
                    <a:srgbClr val="000000">
                      <a:alpha val="43137"/>
                    </a:srgbClr>
                  </a:outerShdw>
                </a:effectLst>
                <a:latin typeface="Calibri" charset="0"/>
                <a:cs typeface="Calibri" charset="0"/>
              </a:rPr>
              <a:t>tradicionales</a:t>
            </a:r>
            <a:endParaRPr lang="en-US" sz="2400" dirty="0">
              <a:solidFill>
                <a:srgbClr val="00206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8B7C37E-B259-4533-A482-DD6BBA645B97}"/>
              </a:ext>
            </a:extLst>
          </p:cNvPr>
          <p:cNvSpPr txBox="1"/>
          <p:nvPr/>
        </p:nvSpPr>
        <p:spPr>
          <a:xfrm>
            <a:off x="289017" y="6409861"/>
            <a:ext cx="1625600" cy="307777"/>
          </a:xfrm>
          <a:prstGeom prst="rect">
            <a:avLst/>
          </a:prstGeom>
          <a:noFill/>
        </p:spPr>
        <p:txBody>
          <a:bodyPr wrap="square" rtlCol="0">
            <a:spAutoFit/>
          </a:bodyPr>
          <a:lstStyle/>
          <a:p>
            <a:r>
              <a:rPr lang="en-US" sz="1400" dirty="0"/>
              <a:t>(ACTFL, 2015) </a:t>
            </a:r>
          </a:p>
        </p:txBody>
      </p:sp>
      <p:sp>
        <p:nvSpPr>
          <p:cNvPr id="9" name="Slide Number Placeholder 8">
            <a:extLst>
              <a:ext uri="{FF2B5EF4-FFF2-40B4-BE49-F238E27FC236}">
                <a16:creationId xmlns:a16="http://schemas.microsoft.com/office/drawing/2014/main" id="{C2ED5772-22F5-40F1-B564-5CEC6BD5710B}"/>
              </a:ext>
            </a:extLst>
          </p:cNvPr>
          <p:cNvSpPr>
            <a:spLocks noGrp="1"/>
          </p:cNvSpPr>
          <p:nvPr>
            <p:ph type="sldNum" sz="quarter" idx="12"/>
          </p:nvPr>
        </p:nvSpPr>
        <p:spPr/>
        <p:txBody>
          <a:bodyPr/>
          <a:lstStyle/>
          <a:p>
            <a:fld id="{5ACA6E70-B3F6-4AC7-8377-301945A91482}" type="slidenum">
              <a:rPr lang="en-US" smtClean="0"/>
              <a:pPr/>
              <a:t>37</a:t>
            </a:fld>
            <a:endParaRPr lang="en-US" dirty="0"/>
          </a:p>
        </p:txBody>
      </p:sp>
    </p:spTree>
    <p:extLst>
      <p:ext uri="{BB962C8B-B14F-4D97-AF65-F5344CB8AC3E}">
        <p14:creationId xmlns:p14="http://schemas.microsoft.com/office/powerpoint/2010/main" val="3976221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chart&#10;&#10;Description automatically generated">
            <a:extLst>
              <a:ext uri="{FF2B5EF4-FFF2-40B4-BE49-F238E27FC236}">
                <a16:creationId xmlns:a16="http://schemas.microsoft.com/office/drawing/2014/main" id="{6A4A40E7-8459-48AB-9924-5A7728C1F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890" y="262912"/>
            <a:ext cx="7620000" cy="5410200"/>
          </a:xfrm>
          <a:prstGeom prst="rect">
            <a:avLst/>
          </a:prstGeom>
        </p:spPr>
      </p:pic>
      <p:sp>
        <p:nvSpPr>
          <p:cNvPr id="5" name="Rectangle 4">
            <a:extLst>
              <a:ext uri="{FF2B5EF4-FFF2-40B4-BE49-F238E27FC236}">
                <a16:creationId xmlns:a16="http://schemas.microsoft.com/office/drawing/2014/main" id="{48A8FA97-3F60-4EC2-9EA8-9C6E66D9577A}"/>
              </a:ext>
            </a:extLst>
          </p:cNvPr>
          <p:cNvSpPr/>
          <p:nvPr/>
        </p:nvSpPr>
        <p:spPr>
          <a:xfrm>
            <a:off x="3569110" y="2151727"/>
            <a:ext cx="5250425" cy="2554545"/>
          </a:xfrm>
          <a:prstGeom prst="rect">
            <a:avLst/>
          </a:prstGeom>
        </p:spPr>
        <p:txBody>
          <a:bodyPr wrap="square">
            <a:spAutoFit/>
          </a:bodyPr>
          <a:lstStyle/>
          <a:p>
            <a:pPr lvl="0"/>
            <a:r>
              <a:rPr lang="en-US" sz="3200" dirty="0">
                <a:solidFill>
                  <a:schemeClr val="bg1"/>
                </a:solidFill>
                <a:latin typeface="Calibri" panose="020F0502020204030204" pitchFamily="34" charset="0"/>
              </a:rPr>
              <a:t>“La </a:t>
            </a:r>
            <a:r>
              <a:rPr lang="en-US" sz="3200" dirty="0" err="1">
                <a:solidFill>
                  <a:schemeClr val="bg1"/>
                </a:solidFill>
                <a:latin typeface="Calibri" panose="020F0502020204030204" pitchFamily="34" charset="0"/>
              </a:rPr>
              <a:t>educación</a:t>
            </a:r>
            <a:r>
              <a:rPr lang="en-US" sz="3200" dirty="0">
                <a:solidFill>
                  <a:schemeClr val="bg1"/>
                </a:solidFill>
                <a:latin typeface="Calibri" panose="020F0502020204030204" pitchFamily="34" charset="0"/>
              </a:rPr>
              <a:t> es el </a:t>
            </a:r>
            <a:r>
              <a:rPr lang="en-US" sz="3200" dirty="0" err="1">
                <a:solidFill>
                  <a:schemeClr val="bg1"/>
                </a:solidFill>
                <a:latin typeface="Calibri" panose="020F0502020204030204" pitchFamily="34" charset="0"/>
              </a:rPr>
              <a:t>pasaporte</a:t>
            </a:r>
            <a:r>
              <a:rPr lang="en-US" sz="3200" dirty="0">
                <a:solidFill>
                  <a:schemeClr val="bg1"/>
                </a:solidFill>
                <a:latin typeface="Calibri" panose="020F0502020204030204" pitchFamily="34" charset="0"/>
              </a:rPr>
              <a:t> </a:t>
            </a:r>
          </a:p>
          <a:p>
            <a:pPr lvl="0"/>
            <a:r>
              <a:rPr lang="en-US" sz="3200" dirty="0" err="1">
                <a:solidFill>
                  <a:schemeClr val="bg1"/>
                </a:solidFill>
                <a:latin typeface="Calibri" panose="020F0502020204030204" pitchFamily="34" charset="0"/>
              </a:rPr>
              <a:t>hacia</a:t>
            </a:r>
            <a:r>
              <a:rPr lang="en-US" sz="3200" dirty="0">
                <a:solidFill>
                  <a:schemeClr val="bg1"/>
                </a:solidFill>
                <a:latin typeface="Calibri" panose="020F0502020204030204" pitchFamily="34" charset="0"/>
              </a:rPr>
              <a:t> el </a:t>
            </a:r>
            <a:r>
              <a:rPr lang="en-US" sz="3200" dirty="0" err="1">
                <a:solidFill>
                  <a:schemeClr val="bg1"/>
                </a:solidFill>
                <a:latin typeface="Calibri" panose="020F0502020204030204" pitchFamily="34" charset="0"/>
              </a:rPr>
              <a:t>futuro</a:t>
            </a:r>
            <a:r>
              <a:rPr lang="en-US" sz="3200" dirty="0">
                <a:solidFill>
                  <a:schemeClr val="bg1"/>
                </a:solidFill>
                <a:latin typeface="Calibri" panose="020F0502020204030204" pitchFamily="34" charset="0"/>
              </a:rPr>
              <a:t>, el </a:t>
            </a:r>
            <a:r>
              <a:rPr lang="en-US" sz="3200" dirty="0" err="1">
                <a:solidFill>
                  <a:schemeClr val="bg1"/>
                </a:solidFill>
                <a:latin typeface="Calibri" panose="020F0502020204030204" pitchFamily="34" charset="0"/>
              </a:rPr>
              <a:t>mañana</a:t>
            </a:r>
            <a:r>
              <a:rPr lang="en-US" sz="3200" dirty="0">
                <a:solidFill>
                  <a:schemeClr val="bg1"/>
                </a:solidFill>
                <a:latin typeface="Calibri" panose="020F0502020204030204" pitchFamily="34" charset="0"/>
              </a:rPr>
              <a:t> </a:t>
            </a:r>
            <a:r>
              <a:rPr lang="en-US" sz="3200" dirty="0" err="1">
                <a:solidFill>
                  <a:schemeClr val="bg1"/>
                </a:solidFill>
                <a:latin typeface="Calibri" panose="020F0502020204030204" pitchFamily="34" charset="0"/>
              </a:rPr>
              <a:t>pertenece</a:t>
            </a:r>
            <a:r>
              <a:rPr lang="en-US" sz="3200" dirty="0">
                <a:solidFill>
                  <a:schemeClr val="bg1"/>
                </a:solidFill>
                <a:latin typeface="Calibri" panose="020F0502020204030204" pitchFamily="34" charset="0"/>
              </a:rPr>
              <a:t> a </a:t>
            </a:r>
            <a:r>
              <a:rPr lang="en-US" sz="3200" dirty="0" err="1">
                <a:solidFill>
                  <a:schemeClr val="bg1"/>
                </a:solidFill>
                <a:latin typeface="Calibri" panose="020F0502020204030204" pitchFamily="34" charset="0"/>
              </a:rPr>
              <a:t>aquellos</a:t>
            </a:r>
            <a:r>
              <a:rPr lang="en-US" sz="3200" dirty="0">
                <a:solidFill>
                  <a:schemeClr val="bg1"/>
                </a:solidFill>
                <a:latin typeface="Calibri" panose="020F0502020204030204" pitchFamily="34" charset="0"/>
              </a:rPr>
              <a:t> que se </a:t>
            </a:r>
            <a:r>
              <a:rPr lang="en-US" sz="3200" dirty="0" err="1">
                <a:solidFill>
                  <a:schemeClr val="bg1"/>
                </a:solidFill>
                <a:latin typeface="Calibri" panose="020F0502020204030204" pitchFamily="34" charset="0"/>
              </a:rPr>
              <a:t>preparan</a:t>
            </a:r>
            <a:r>
              <a:rPr lang="en-US" sz="3200" dirty="0">
                <a:solidFill>
                  <a:schemeClr val="bg1"/>
                </a:solidFill>
                <a:latin typeface="Calibri" panose="020F0502020204030204" pitchFamily="34" charset="0"/>
              </a:rPr>
              <a:t> para </a:t>
            </a:r>
            <a:r>
              <a:rPr lang="en-US" sz="3200" dirty="0" err="1">
                <a:solidFill>
                  <a:schemeClr val="bg1"/>
                </a:solidFill>
                <a:latin typeface="Calibri" panose="020F0502020204030204" pitchFamily="34" charset="0"/>
              </a:rPr>
              <a:t>él</a:t>
            </a:r>
            <a:r>
              <a:rPr lang="en-US" sz="3200" dirty="0">
                <a:solidFill>
                  <a:schemeClr val="bg1"/>
                </a:solidFill>
                <a:latin typeface="Calibri" panose="020F0502020204030204" pitchFamily="34" charset="0"/>
              </a:rPr>
              <a:t> </a:t>
            </a:r>
            <a:r>
              <a:rPr lang="en-US" sz="3200" dirty="0" err="1">
                <a:solidFill>
                  <a:schemeClr val="bg1"/>
                </a:solidFill>
                <a:latin typeface="Calibri" panose="020F0502020204030204" pitchFamily="34" charset="0"/>
              </a:rPr>
              <a:t>en</a:t>
            </a:r>
            <a:r>
              <a:rPr lang="en-US" sz="3200" dirty="0">
                <a:solidFill>
                  <a:schemeClr val="bg1"/>
                </a:solidFill>
                <a:latin typeface="Calibri" panose="020F0502020204030204" pitchFamily="34" charset="0"/>
              </a:rPr>
              <a:t> el día</a:t>
            </a:r>
          </a:p>
          <a:p>
            <a:pPr lvl="0"/>
            <a:r>
              <a:rPr lang="en-US" sz="3200" dirty="0">
                <a:solidFill>
                  <a:schemeClr val="bg1"/>
                </a:solidFill>
                <a:latin typeface="Calibri" panose="020F0502020204030204" pitchFamily="34" charset="0"/>
              </a:rPr>
              <a:t>de hoy.  -  Malcolm X</a:t>
            </a:r>
          </a:p>
        </p:txBody>
      </p:sp>
      <p:sp>
        <p:nvSpPr>
          <p:cNvPr id="2" name="Slide Number Placeholder 1">
            <a:extLst>
              <a:ext uri="{FF2B5EF4-FFF2-40B4-BE49-F238E27FC236}">
                <a16:creationId xmlns:a16="http://schemas.microsoft.com/office/drawing/2014/main" id="{0EF58135-CD15-4E04-A5AD-780595CED8DC}"/>
              </a:ext>
            </a:extLst>
          </p:cNvPr>
          <p:cNvSpPr>
            <a:spLocks noGrp="1"/>
          </p:cNvSpPr>
          <p:nvPr>
            <p:ph type="sldNum" sz="quarter" idx="12"/>
          </p:nvPr>
        </p:nvSpPr>
        <p:spPr/>
        <p:txBody>
          <a:bodyPr/>
          <a:lstStyle/>
          <a:p>
            <a:fld id="{5ACA6E70-B3F6-4AC7-8377-301945A91482}" type="slidenum">
              <a:rPr lang="en-US" smtClean="0"/>
              <a:pPr/>
              <a:t>38</a:t>
            </a:fld>
            <a:endParaRPr lang="en-US" dirty="0"/>
          </a:p>
        </p:txBody>
      </p:sp>
    </p:spTree>
    <p:extLst>
      <p:ext uri="{BB962C8B-B14F-4D97-AF65-F5344CB8AC3E}">
        <p14:creationId xmlns:p14="http://schemas.microsoft.com/office/powerpoint/2010/main" val="801597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idx="4294967295"/>
          </p:nvPr>
        </p:nvSpPr>
        <p:spPr>
          <a:xfrm>
            <a:off x="1619621" y="2279570"/>
            <a:ext cx="6130925" cy="3408363"/>
          </a:xfrm>
        </p:spPr>
        <p:txBody>
          <a:bodyPr>
            <a:normAutofit/>
          </a:bodyPr>
          <a:lstStyle/>
          <a:p>
            <a:pPr marL="0" indent="0">
              <a:buNone/>
            </a:pPr>
            <a:r>
              <a:rPr lang="es-ES_tradnl" sz="3200" dirty="0"/>
              <a:t>Por favor, contesten el breve cuestionario que nos permitirá conocer lo que aprendieron en este taller y cómo podemos mejorarlo</a:t>
            </a:r>
            <a:r>
              <a:rPr lang="en-US" sz="3200" dirty="0"/>
              <a:t>.</a:t>
            </a:r>
          </a:p>
        </p:txBody>
      </p:sp>
      <p:sp>
        <p:nvSpPr>
          <p:cNvPr id="15" name="TextBox 14"/>
          <p:cNvSpPr txBox="1"/>
          <p:nvPr/>
        </p:nvSpPr>
        <p:spPr>
          <a:xfrm>
            <a:off x="2961588" y="6440977"/>
            <a:ext cx="7139424" cy="338554"/>
          </a:xfrm>
          <a:prstGeom prst="rect">
            <a:avLst/>
          </a:prstGeom>
          <a:noFill/>
        </p:spPr>
        <p:txBody>
          <a:bodyPr wrap="square" rtlCol="0">
            <a:spAutoFit/>
          </a:bodyPr>
          <a:lstStyle/>
          <a:p>
            <a:r>
              <a:rPr lang="en-US" sz="16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788" y="6344900"/>
            <a:ext cx="685800" cy="482600"/>
          </a:xfrm>
          <a:prstGeom prst="rect">
            <a:avLst/>
          </a:prstGeom>
        </p:spPr>
      </p:pic>
      <p:sp>
        <p:nvSpPr>
          <p:cNvPr id="3" name="Rectangle 2">
            <a:extLst>
              <a:ext uri="{FF2B5EF4-FFF2-40B4-BE49-F238E27FC236}">
                <a16:creationId xmlns:a16="http://schemas.microsoft.com/office/drawing/2014/main" id="{C26D32ED-36D9-41C7-B618-3BF94D53EAF8}"/>
              </a:ext>
            </a:extLst>
          </p:cNvPr>
          <p:cNvSpPr/>
          <p:nvPr/>
        </p:nvSpPr>
        <p:spPr>
          <a:xfrm>
            <a:off x="1619621" y="466339"/>
            <a:ext cx="8658912" cy="1077218"/>
          </a:xfrm>
          <a:prstGeom prst="rect">
            <a:avLst/>
          </a:prstGeom>
        </p:spPr>
        <p:txBody>
          <a:bodyPr wrap="square">
            <a:spAutoFit/>
          </a:bodyPr>
          <a:lstStyle/>
          <a:p>
            <a:pPr algn="ctr"/>
            <a:r>
              <a:rPr lang="es-MX"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¡Muchísimas gracias por su asistencia esta noche y por su participación activa!</a:t>
            </a:r>
            <a:endPar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FC264BAD-7BFE-4B15-8A01-38366EA84FA6}"/>
              </a:ext>
            </a:extLst>
          </p:cNvPr>
          <p:cNvPicPr>
            <a:picLocks noChangeAspect="1"/>
          </p:cNvPicPr>
          <p:nvPr/>
        </p:nvPicPr>
        <p:blipFill>
          <a:blip r:embed="rId4"/>
          <a:stretch>
            <a:fillRect/>
          </a:stretch>
        </p:blipFill>
        <p:spPr>
          <a:xfrm>
            <a:off x="7784282" y="2350585"/>
            <a:ext cx="2514729" cy="1651085"/>
          </a:xfrm>
          <a:prstGeom prst="rect">
            <a:avLst/>
          </a:prstGeom>
          <a:ln w="28575">
            <a:noFill/>
          </a:ln>
        </p:spPr>
      </p:pic>
      <p:sp>
        <p:nvSpPr>
          <p:cNvPr id="2" name="Slide Number Placeholder 1">
            <a:extLst>
              <a:ext uri="{FF2B5EF4-FFF2-40B4-BE49-F238E27FC236}">
                <a16:creationId xmlns:a16="http://schemas.microsoft.com/office/drawing/2014/main" id="{F8BFC937-080F-4FB7-880E-A77B03EFE1E5}"/>
              </a:ext>
            </a:extLst>
          </p:cNvPr>
          <p:cNvSpPr>
            <a:spLocks noGrp="1"/>
          </p:cNvSpPr>
          <p:nvPr>
            <p:ph type="sldNum" sz="quarter" idx="12"/>
          </p:nvPr>
        </p:nvSpPr>
        <p:spPr/>
        <p:txBody>
          <a:bodyPr/>
          <a:lstStyle/>
          <a:p>
            <a:fld id="{5ACA6E70-B3F6-4AC7-8377-301945A91482}" type="slidenum">
              <a:rPr lang="en-US" smtClean="0"/>
              <a:pPr/>
              <a:t>39</a:t>
            </a:fld>
            <a:endParaRPr lang="en-US" dirty="0"/>
          </a:p>
        </p:txBody>
      </p:sp>
    </p:spTree>
    <p:extLst>
      <p:ext uri="{BB962C8B-B14F-4D97-AF65-F5344CB8AC3E}">
        <p14:creationId xmlns:p14="http://schemas.microsoft.com/office/powerpoint/2010/main" val="351401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37C700-A583-4DAF-95AF-763F24F94927}"/>
              </a:ext>
            </a:extLst>
          </p:cNvPr>
          <p:cNvSpPr/>
          <p:nvPr/>
        </p:nvSpPr>
        <p:spPr>
          <a:xfrm>
            <a:off x="1441240" y="2028802"/>
            <a:ext cx="10410685" cy="2800395"/>
          </a:xfrm>
          <a:prstGeom prst="rect">
            <a:avLst/>
          </a:prstGeom>
        </p:spPr>
        <p:txBody>
          <a:bodyPr vert="horz" lIns="91440" tIns="45720" rIns="91440" bIns="45720" rtlCol="0" anchor="t">
            <a:noAutofit/>
          </a:bodyPr>
          <a:lstStyle/>
          <a:p>
            <a:r>
              <a:rPr lang="en-US" sz="3200" dirty="0" err="1">
                <a:latin typeface="Calibri" panose="020F0502020204030204" pitchFamily="34" charset="0"/>
              </a:rPr>
              <a:t>Entiendo</a:t>
            </a:r>
            <a:r>
              <a:rPr lang="en-US" sz="3200" dirty="0">
                <a:latin typeface="Calibri" panose="020F0502020204030204" pitchFamily="34" charset="0"/>
              </a:rPr>
              <a:t> que </a:t>
            </a:r>
            <a:br>
              <a:rPr lang="en-US" sz="3200" dirty="0">
                <a:latin typeface="Calibri" panose="020F0502020204030204" pitchFamily="34" charset="0"/>
              </a:rPr>
            </a:br>
            <a:endParaRPr lang="en-US" sz="2000" dirty="0">
              <a:latin typeface="Calibri" panose="020F0502020204030204" pitchFamily="34" charset="0"/>
            </a:endParaRPr>
          </a:p>
          <a:p>
            <a:pPr marL="457200" lvl="0" indent="-457200">
              <a:spcBef>
                <a:spcPts val="600"/>
              </a:spcBef>
              <a:buFont typeface="Wingdings" panose="05000000000000000000" pitchFamily="2" charset="2"/>
              <a:buChar char="§"/>
            </a:pPr>
            <a:r>
              <a:rPr lang="es-ES" sz="3200" dirty="0">
                <a:latin typeface="Calibri" panose="020F0502020204030204" pitchFamily="34" charset="0"/>
              </a:rPr>
              <a:t>mi apoyo cambiará cuando mi hijo(a) avance de primaria, a secundaria, a preparatoria y</a:t>
            </a:r>
          </a:p>
          <a:p>
            <a:pPr marL="457200" lvl="0" indent="-457200">
              <a:spcBef>
                <a:spcPts val="600"/>
              </a:spcBef>
              <a:buFont typeface="Wingdings" panose="05000000000000000000" pitchFamily="2" charset="2"/>
              <a:buChar char="§"/>
            </a:pPr>
            <a:r>
              <a:rPr lang="es-ES" sz="3200" dirty="0">
                <a:effectLst/>
                <a:latin typeface="Calibri" panose="020F0502020204030204" pitchFamily="34" charset="0"/>
                <a:cs typeface="Calibri" panose="020F0502020204030204" pitchFamily="34" charset="0"/>
              </a:rPr>
              <a:t>mi apoyo a mi hijo(a) en preparatoria tendrá im</a:t>
            </a:r>
            <a:r>
              <a:rPr lang="es-ES" sz="3200" dirty="0">
                <a:latin typeface="Calibri" panose="020F0502020204030204" pitchFamily="34" charset="0"/>
                <a:cs typeface="Calibri" panose="020F0502020204030204" pitchFamily="34" charset="0"/>
              </a:rPr>
              <a:t>plicaciones para la preparación universitaria</a:t>
            </a:r>
            <a:endParaRPr lang="en-US" sz="3200" dirty="0">
              <a:effectLst/>
              <a:latin typeface="Calibri" panose="020F0502020204030204" pitchFamily="34" charset="0"/>
              <a:cs typeface="Calibri" panose="020F0502020204030204" pitchFamily="34" charset="0"/>
            </a:endParaRPr>
          </a:p>
        </p:txBody>
      </p:sp>
      <p:sp>
        <p:nvSpPr>
          <p:cNvPr id="5" name="Flowchart: Preparation 4">
            <a:extLst>
              <a:ext uri="{FF2B5EF4-FFF2-40B4-BE49-F238E27FC236}">
                <a16:creationId xmlns:a16="http://schemas.microsoft.com/office/drawing/2014/main" id="{73FDB46A-821A-4B29-B27C-04650D8E0FA8}"/>
              </a:ext>
            </a:extLst>
          </p:cNvPr>
          <p:cNvSpPr/>
          <p:nvPr/>
        </p:nvSpPr>
        <p:spPr>
          <a:xfrm>
            <a:off x="4211053" y="779747"/>
            <a:ext cx="3549316" cy="779369"/>
          </a:xfrm>
          <a:prstGeom prst="flowChartPreparation">
            <a:avLst/>
          </a:prstGeom>
          <a:solidFill>
            <a:schemeClr val="accent1">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effectLst>
                  <a:outerShdw blurRad="50800" dist="38100" dir="2700000" algn="tl" rotWithShape="0">
                    <a:prstClr val="black">
                      <a:alpha val="40000"/>
                    </a:prstClr>
                  </a:outerShdw>
                </a:effectLst>
                <a:latin typeface="Calibri" panose="020F0502020204030204" pitchFamily="34" charset="0"/>
              </a:rPr>
              <a:t>Objetivo</a:t>
            </a:r>
            <a:r>
              <a:rPr lang="en-US" sz="3200" b="1" dirty="0">
                <a:solidFill>
                  <a:schemeClr val="tx1"/>
                </a:solidFill>
                <a:effectLst>
                  <a:outerShdw blurRad="50800" dist="38100" dir="2700000" algn="tl" rotWithShape="0">
                    <a:prstClr val="black">
                      <a:alpha val="40000"/>
                    </a:prstClr>
                  </a:outerShdw>
                </a:effectLst>
                <a:latin typeface="Calibri" panose="020F0502020204030204" pitchFamily="34" charset="0"/>
              </a:rPr>
              <a:t> 3</a:t>
            </a:r>
          </a:p>
        </p:txBody>
      </p:sp>
      <p:sp>
        <p:nvSpPr>
          <p:cNvPr id="2" name="Slide Number Placeholder 1">
            <a:extLst>
              <a:ext uri="{FF2B5EF4-FFF2-40B4-BE49-F238E27FC236}">
                <a16:creationId xmlns:a16="http://schemas.microsoft.com/office/drawing/2014/main" id="{6250FCAA-7E8B-4036-B267-4D8D61AC97E4}"/>
              </a:ext>
            </a:extLst>
          </p:cNvPr>
          <p:cNvSpPr>
            <a:spLocks noGrp="1"/>
          </p:cNvSpPr>
          <p:nvPr>
            <p:ph type="sldNum" sz="quarter" idx="12"/>
          </p:nvPr>
        </p:nvSpPr>
        <p:spPr/>
        <p:txBody>
          <a:bodyPr/>
          <a:lstStyle/>
          <a:p>
            <a:fld id="{5ACA6E70-B3F6-4AC7-8377-301945A91482}" type="slidenum">
              <a:rPr lang="en-US" smtClean="0"/>
              <a:pPr/>
              <a:t>4</a:t>
            </a:fld>
            <a:endParaRPr lang="en-US" dirty="0"/>
          </a:p>
        </p:txBody>
      </p:sp>
    </p:spTree>
    <p:extLst>
      <p:ext uri="{BB962C8B-B14F-4D97-AF65-F5344CB8AC3E}">
        <p14:creationId xmlns:p14="http://schemas.microsoft.com/office/powerpoint/2010/main" val="1250489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348D-FB50-214B-92EC-F67BFAB62E89}"/>
              </a:ext>
            </a:extLst>
          </p:cNvPr>
          <p:cNvSpPr>
            <a:spLocks noGrp="1"/>
          </p:cNvSpPr>
          <p:nvPr>
            <p:ph idx="4294967295"/>
          </p:nvPr>
        </p:nvSpPr>
        <p:spPr>
          <a:xfrm>
            <a:off x="406400" y="815119"/>
            <a:ext cx="10975975" cy="5065712"/>
          </a:xfrm>
        </p:spPr>
        <p:txBody>
          <a:bodyPr>
            <a:noAutofit/>
          </a:bodyPr>
          <a:lstStyle/>
          <a:p>
            <a:r>
              <a:rPr lang="en-US" dirty="0">
                <a:solidFill>
                  <a:schemeClr val="tx1"/>
                </a:solidFill>
                <a:latin typeface="Calibri" panose="020F0502020204030204" pitchFamily="34" charset="0"/>
              </a:rPr>
              <a:t>ACTFL – American Council on the Teaching of Foreign Languages. (2012). </a:t>
            </a:r>
            <a:r>
              <a:rPr lang="en-US" i="1" dirty="0">
                <a:solidFill>
                  <a:schemeClr val="tx1"/>
                </a:solidFill>
                <a:latin typeface="Calibri" panose="020F0502020204030204" pitchFamily="34" charset="0"/>
              </a:rPr>
              <a:t>ACTFL proficiency guidelines. </a:t>
            </a:r>
            <a:r>
              <a:rPr lang="en-US" dirty="0">
                <a:solidFill>
                  <a:schemeClr val="tx1"/>
                </a:solidFill>
                <a:latin typeface="Calibri" panose="020F0502020204030204" pitchFamily="34" charset="0"/>
              </a:rPr>
              <a:t>Alexandria, VA: ACTFL. Available at: </a:t>
            </a:r>
            <a:r>
              <a:rPr lang="en-US"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https://www.actfl.org/publications/guidelines-and-manuals/actfl-proficiency-guidelines-2012</a:t>
            </a:r>
            <a:r>
              <a:rPr lang="en-US" dirty="0">
                <a:solidFill>
                  <a:schemeClr val="tx1"/>
                </a:solidFill>
                <a:latin typeface="Calibri" panose="020F0502020204030204" pitchFamily="34" charset="0"/>
              </a:rPr>
              <a:t>.</a:t>
            </a:r>
          </a:p>
          <a:p>
            <a:r>
              <a:rPr lang="en-US" dirty="0">
                <a:solidFill>
                  <a:schemeClr val="tx1"/>
                </a:solidFill>
                <a:latin typeface="Calibri" panose="020F0502020204030204" pitchFamily="34" charset="0"/>
              </a:rPr>
              <a:t>ACTFL. (2015). </a:t>
            </a:r>
            <a:r>
              <a:rPr lang="en-US" i="1" dirty="0">
                <a:solidFill>
                  <a:schemeClr val="tx1"/>
                </a:solidFill>
                <a:latin typeface="Calibri" panose="020F0502020204030204" pitchFamily="34" charset="0"/>
              </a:rPr>
              <a:t>Oral proficiency levels in the workplace. </a:t>
            </a:r>
            <a:r>
              <a:rPr lang="en-US" dirty="0">
                <a:solidFill>
                  <a:schemeClr val="tx1"/>
                </a:solidFill>
                <a:latin typeface="Calibri" panose="020F0502020204030204" pitchFamily="34" charset="0"/>
              </a:rPr>
              <a:t>Retrieved from </a:t>
            </a:r>
            <a:r>
              <a:rPr lang="en-US"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https://www.actfl.org/sites/default/files/pdfs/TLE_pdf/OralProficiencyWorkplacePoster.pdf</a:t>
            </a:r>
            <a:r>
              <a:rPr lang="en-US" dirty="0">
                <a:solidFill>
                  <a:schemeClr val="tx1"/>
                </a:solidFill>
                <a:latin typeface="Calibri" panose="020F0502020204030204" pitchFamily="34" charset="0"/>
              </a:rPr>
              <a:t>. </a:t>
            </a:r>
          </a:p>
          <a:p>
            <a:r>
              <a:rPr lang="en-US" dirty="0">
                <a:solidFill>
                  <a:schemeClr val="tx1"/>
                </a:solidFill>
                <a:latin typeface="Calibri" panose="020F0502020204030204" pitchFamily="34" charset="0"/>
              </a:rPr>
              <a:t>American Council on the Teaching of Foreign Languages (ACTFL). (2017). </a:t>
            </a:r>
            <a:r>
              <a:rPr lang="en-US" i="1" dirty="0">
                <a:solidFill>
                  <a:schemeClr val="tx1"/>
                </a:solidFill>
                <a:latin typeface="Calibri" panose="020F0502020204030204" pitchFamily="34" charset="0"/>
              </a:rPr>
              <a:t>ACTFL-NCSSFL Can-Do Statements. </a:t>
            </a:r>
            <a:r>
              <a:rPr lang="en-US" dirty="0">
                <a:solidFill>
                  <a:schemeClr val="tx1"/>
                </a:solidFill>
                <a:latin typeface="Calibri" panose="020F0502020204030204" pitchFamily="34" charset="0"/>
              </a:rPr>
              <a:t>Alexandria, VA: Author. Retrieved from: </a:t>
            </a:r>
            <a:r>
              <a:rPr lang="en-US" dirty="0">
                <a:solidFill>
                  <a:schemeClr val="tx1"/>
                </a:solidFill>
                <a:latin typeface="Calibri" panose="020F0502020204030204" pitchFamily="34" charset="0"/>
                <a:hlinkClick r:id="rId5">
                  <a:extLst>
                    <a:ext uri="{A12FA001-AC4F-418D-AE19-62706E023703}">
                      <ahyp:hlinkClr xmlns:ahyp="http://schemas.microsoft.com/office/drawing/2018/hyperlinkcolor" val="tx"/>
                    </a:ext>
                  </a:extLst>
                </a:hlinkClick>
              </a:rPr>
              <a:t>https://www.actfl.org/resources/ncssfl-actfl-can-do-statements</a:t>
            </a:r>
            <a:r>
              <a:rPr lang="en-US" dirty="0">
                <a:solidFill>
                  <a:schemeClr val="tx1"/>
                </a:solidFill>
                <a:latin typeface="Calibri" panose="020F0502020204030204" pitchFamily="34" charset="0"/>
              </a:rPr>
              <a:t>.</a:t>
            </a:r>
          </a:p>
          <a:p>
            <a:r>
              <a:rPr lang="en-US" dirty="0">
                <a:solidFill>
                  <a:schemeClr val="tx1"/>
                </a:solidFill>
                <a:latin typeface="Calibri" panose="020F0502020204030204" pitchFamily="34" charset="0"/>
              </a:rPr>
              <a:t>Camara, W. (2013). Defining and measuring college and career readiness: A validation framework. </a:t>
            </a:r>
            <a:r>
              <a:rPr lang="en-US" i="1" dirty="0">
                <a:solidFill>
                  <a:schemeClr val="tx1"/>
                </a:solidFill>
                <a:latin typeface="Calibri" panose="020F0502020204030204" pitchFamily="34" charset="0"/>
              </a:rPr>
              <a:t>Educational Measurement: Issues and Practice, 32</a:t>
            </a:r>
            <a:r>
              <a:rPr lang="en-US" dirty="0">
                <a:solidFill>
                  <a:schemeClr val="tx1"/>
                </a:solidFill>
                <a:latin typeface="Calibri" panose="020F0502020204030204" pitchFamily="34" charset="0"/>
              </a:rPr>
              <a:t>(4), 16–27. </a:t>
            </a:r>
          </a:p>
          <a:p>
            <a:r>
              <a:rPr lang="en-US" dirty="0">
                <a:solidFill>
                  <a:schemeClr val="tx1"/>
                </a:solidFill>
                <a:latin typeface="Calibri" panose="020F0502020204030204" pitchFamily="34" charset="0"/>
              </a:rPr>
              <a:t>College in High School Alliance. (2020). </a:t>
            </a:r>
            <a:r>
              <a:rPr lang="en-US" i="1" dirty="0">
                <a:solidFill>
                  <a:schemeClr val="tx1"/>
                </a:solidFill>
                <a:latin typeface="Calibri" panose="020F0502020204030204" pitchFamily="34" charset="0"/>
              </a:rPr>
              <a:t>Promoting effective transitions between high school and college. </a:t>
            </a:r>
            <a:r>
              <a:rPr lang="en-US" dirty="0">
                <a:solidFill>
                  <a:schemeClr val="tx1"/>
                </a:solidFill>
                <a:latin typeface="Calibri" panose="020F0502020204030204" pitchFamily="34" charset="0"/>
              </a:rPr>
              <a:t>Retrieved from: </a:t>
            </a:r>
            <a:r>
              <a:rPr lang="en-US" dirty="0">
                <a:solidFill>
                  <a:schemeClr val="tx1"/>
                </a:solidFill>
                <a:latin typeface="Calibri" panose="020F0502020204030204" pitchFamily="34" charset="0"/>
                <a:hlinkClick r:id="rId6">
                  <a:extLst>
                    <a:ext uri="{A12FA001-AC4F-418D-AE19-62706E023703}">
                      <ahyp:hlinkClr xmlns:ahyp="http://schemas.microsoft.com/office/drawing/2018/hyperlinkcolor" val="tx"/>
                    </a:ext>
                  </a:extLst>
                </a:hlinkClick>
              </a:rPr>
              <a:t>https://www.collegeinhighschool.org/</a:t>
            </a:r>
            <a:r>
              <a:rPr lang="en-US" dirty="0">
                <a:solidFill>
                  <a:schemeClr val="tx1"/>
                </a:solidFill>
                <a:latin typeface="Calibri" panose="020F0502020204030204" pitchFamily="34" charset="0"/>
              </a:rPr>
              <a:t> </a:t>
            </a:r>
          </a:p>
          <a:p>
            <a:r>
              <a:rPr lang="en-US" dirty="0">
                <a:solidFill>
                  <a:schemeClr val="tx1"/>
                </a:solidFill>
                <a:latin typeface="Calibri" panose="020F0502020204030204" pitchFamily="34" charset="0"/>
                <a:ea typeface="Calibri" charset="0"/>
                <a:cs typeface="Calibri" charset="0"/>
              </a:rPr>
              <a:t>District 201. (2019). </a:t>
            </a:r>
            <a:r>
              <a:rPr lang="en-US" i="1" dirty="0">
                <a:solidFill>
                  <a:schemeClr val="tx1"/>
                </a:solidFill>
                <a:latin typeface="Calibri" panose="020F0502020204030204" pitchFamily="34" charset="0"/>
                <a:ea typeface="Calibri" charset="0"/>
                <a:cs typeface="Calibri" charset="0"/>
              </a:rPr>
              <a:t>The Seal of Biliteracy at J. Sterling Morton High School. </a:t>
            </a:r>
            <a:r>
              <a:rPr lang="en-US" dirty="0">
                <a:solidFill>
                  <a:schemeClr val="tx1"/>
                </a:solidFill>
                <a:latin typeface="Calibri" panose="020F0502020204030204" pitchFamily="34" charset="0"/>
                <a:ea typeface="Calibri" charset="0"/>
                <a:cs typeface="Calibri" charset="0"/>
              </a:rPr>
              <a:t>Videos of students’ reflections on the Seal of Biliteracy. Retrieved from </a:t>
            </a:r>
            <a:r>
              <a:rPr lang="en-US" dirty="0">
                <a:solidFill>
                  <a:schemeClr val="tx1"/>
                </a:solidFill>
                <a:latin typeface="Calibri" panose="020F0502020204030204" pitchFamily="34" charset="0"/>
                <a:ea typeface="Calibri" charset="0"/>
                <a:cs typeface="Calibri" charset="0"/>
                <a:hlinkClick r:id="rId7">
                  <a:extLst>
                    <a:ext uri="{A12FA001-AC4F-418D-AE19-62706E023703}">
                      <ahyp:hlinkClr xmlns:ahyp="http://schemas.microsoft.com/office/drawing/2018/hyperlinkcolor" val="tx"/>
                    </a:ext>
                  </a:extLst>
                </a:hlinkClick>
              </a:rPr>
              <a:t>https://il01904869.schoolwires.net/Page/681</a:t>
            </a:r>
            <a:r>
              <a:rPr lang="en-US" dirty="0">
                <a:solidFill>
                  <a:schemeClr val="tx1"/>
                </a:solidFill>
                <a:latin typeface="Calibri" panose="020F0502020204030204" pitchFamily="34" charset="0"/>
                <a:ea typeface="Calibri" charset="0"/>
                <a:cs typeface="Calibri" charset="0"/>
              </a:rPr>
              <a:t>. </a:t>
            </a:r>
          </a:p>
          <a:p>
            <a:endParaRPr lang="en-US" dirty="0">
              <a:solidFill>
                <a:schemeClr val="tx1"/>
              </a:solidFill>
              <a:latin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CA548F68-5323-472C-971B-54F6226CC55E}"/>
              </a:ext>
            </a:extLst>
          </p:cNvPr>
          <p:cNvSpPr txBox="1"/>
          <p:nvPr/>
        </p:nvSpPr>
        <p:spPr>
          <a:xfrm>
            <a:off x="406400" y="168788"/>
            <a:ext cx="2339808" cy="646331"/>
          </a:xfrm>
          <a:prstGeom prst="rect">
            <a:avLst/>
          </a:prstGeom>
          <a:noFill/>
        </p:spPr>
        <p:txBody>
          <a:bodyPr wrap="none" rtlCol="0">
            <a:spAutoFit/>
          </a:bodyPr>
          <a:lstStyle/>
          <a:p>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Referencias</a:t>
            </a:r>
            <a:endParaRPr lang="en-US" sz="3600" dirty="0"/>
          </a:p>
        </p:txBody>
      </p:sp>
      <p:sp>
        <p:nvSpPr>
          <p:cNvPr id="2" name="Slide Number Placeholder 1">
            <a:extLst>
              <a:ext uri="{FF2B5EF4-FFF2-40B4-BE49-F238E27FC236}">
                <a16:creationId xmlns:a16="http://schemas.microsoft.com/office/drawing/2014/main" id="{B82618B7-0B0E-4F27-85E1-0FFB9423AE9D}"/>
              </a:ext>
            </a:extLst>
          </p:cNvPr>
          <p:cNvSpPr>
            <a:spLocks noGrp="1"/>
          </p:cNvSpPr>
          <p:nvPr>
            <p:ph type="sldNum" sz="quarter" idx="12"/>
          </p:nvPr>
        </p:nvSpPr>
        <p:spPr/>
        <p:txBody>
          <a:bodyPr/>
          <a:lstStyle/>
          <a:p>
            <a:fld id="{5ACA6E70-B3F6-4AC7-8377-301945A91482}" type="slidenum">
              <a:rPr lang="en-US" smtClean="0"/>
              <a:pPr/>
              <a:t>40</a:t>
            </a:fld>
            <a:endParaRPr lang="en-US" dirty="0"/>
          </a:p>
        </p:txBody>
      </p:sp>
    </p:spTree>
    <p:extLst>
      <p:ext uri="{BB962C8B-B14F-4D97-AF65-F5344CB8AC3E}">
        <p14:creationId xmlns:p14="http://schemas.microsoft.com/office/powerpoint/2010/main" val="981817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3348D-FB50-214B-92EC-F67BFAB62E89}"/>
              </a:ext>
            </a:extLst>
          </p:cNvPr>
          <p:cNvSpPr>
            <a:spLocks noGrp="1"/>
          </p:cNvSpPr>
          <p:nvPr>
            <p:ph idx="4294967295"/>
          </p:nvPr>
        </p:nvSpPr>
        <p:spPr>
          <a:xfrm>
            <a:off x="311150" y="546100"/>
            <a:ext cx="11569700" cy="5494936"/>
          </a:xfrm>
        </p:spPr>
        <p:txBody>
          <a:bodyPr>
            <a:noAutofit/>
          </a:bodyPr>
          <a:lstStyle/>
          <a:p>
            <a:r>
              <a:rPr lang="en-US" dirty="0">
                <a:solidFill>
                  <a:schemeClr val="tx1"/>
                </a:solidFill>
                <a:latin typeface="Calibri" panose="020F0502020204030204" pitchFamily="34" charset="0"/>
              </a:rPr>
              <a:t>Ferguson, C., &amp; Rodríguez, V. (2005). </a:t>
            </a:r>
            <a:r>
              <a:rPr lang="en-US" i="1" dirty="0">
                <a:solidFill>
                  <a:schemeClr val="tx1"/>
                </a:solidFill>
                <a:latin typeface="Calibri" panose="020F0502020204030204" pitchFamily="34" charset="0"/>
              </a:rPr>
              <a:t>Engaging families at the secondary level: What schools can do to support family involvement. </a:t>
            </a:r>
            <a:r>
              <a:rPr lang="en-US" dirty="0">
                <a:solidFill>
                  <a:schemeClr val="tx1"/>
                </a:solidFill>
                <a:latin typeface="Calibri" panose="020F0502020204030204" pitchFamily="34" charset="0"/>
              </a:rPr>
              <a:t>A strategy brief of the National Center for Family and Community Connections with Schools. Retrieved from: </a:t>
            </a:r>
            <a:r>
              <a:rPr lang="en-US" u="sng" dirty="0">
                <a:solidFill>
                  <a:schemeClr val="tx1"/>
                </a:solidFill>
                <a:hlinkClick r:id="rId2">
                  <a:extLst>
                    <a:ext uri="{A12FA001-AC4F-418D-AE19-62706E023703}">
                      <ahyp:hlinkClr xmlns:ahyp="http://schemas.microsoft.com/office/drawing/2018/hyperlinkcolor" val="tx"/>
                    </a:ext>
                  </a:extLst>
                </a:hlinkClick>
              </a:rPr>
              <a:t>https://sedl.org/connections/resources/rb/rb3-Secondary.pdf</a:t>
            </a:r>
            <a:endParaRPr lang="en-US" dirty="0">
              <a:solidFill>
                <a:schemeClr val="tx1"/>
              </a:solidFill>
              <a:latin typeface="Calibri" panose="020F0502020204030204" pitchFamily="34" charset="0"/>
            </a:endParaRPr>
          </a:p>
          <a:p>
            <a:r>
              <a:rPr lang="en-US" dirty="0">
                <a:solidFill>
                  <a:schemeClr val="tx1"/>
                </a:solidFill>
                <a:latin typeface="Calibri" panose="020F0502020204030204" pitchFamily="34" charset="0"/>
              </a:rPr>
              <a:t>Global Seal of Biliteracy. (n.d.). </a:t>
            </a:r>
            <a:r>
              <a:rPr lang="en-US" i="1" dirty="0">
                <a:solidFill>
                  <a:schemeClr val="tx1"/>
                </a:solidFill>
                <a:latin typeface="Calibri" panose="020F0502020204030204" pitchFamily="34" charset="0"/>
              </a:rPr>
              <a:t>International Baccalaureate Language Exam</a:t>
            </a:r>
            <a:r>
              <a:rPr lang="en-US" dirty="0">
                <a:solidFill>
                  <a:schemeClr val="tx1"/>
                </a:solidFill>
                <a:latin typeface="Calibri" panose="020F0502020204030204" pitchFamily="34" charset="0"/>
              </a:rPr>
              <a:t>. Retrieved from: </a:t>
            </a:r>
            <a:r>
              <a:rPr lang="en-US" dirty="0">
                <a:solidFill>
                  <a:schemeClr val="tx1"/>
                </a:solidFill>
                <a:latin typeface="Calibri" panose="020F0502020204030204" pitchFamily="34" charset="0"/>
                <a:hlinkClick r:id="rId3">
                  <a:extLst>
                    <a:ext uri="{A12FA001-AC4F-418D-AE19-62706E023703}">
                      <ahyp:hlinkClr xmlns:ahyp="http://schemas.microsoft.com/office/drawing/2018/hyperlinkcolor" val="tx"/>
                    </a:ext>
                  </a:extLst>
                </a:hlinkClick>
              </a:rPr>
              <a:t>https://theglobalseal.com/ib-test-state-seal-of-biliteracy-resources</a:t>
            </a:r>
            <a:r>
              <a:rPr lang="en-US" dirty="0">
                <a:solidFill>
                  <a:schemeClr val="tx1"/>
                </a:solidFill>
                <a:latin typeface="Calibri" panose="020F0502020204030204" pitchFamily="34" charset="0"/>
              </a:rPr>
              <a:t>. </a:t>
            </a:r>
            <a:endParaRPr lang="en-US" dirty="0">
              <a:latin typeface="Calibri" panose="020F0502020204030204" pitchFamily="34" charset="0"/>
            </a:endParaRPr>
          </a:p>
          <a:p>
            <a:r>
              <a:rPr lang="en-US" dirty="0">
                <a:solidFill>
                  <a:schemeClr val="tx1"/>
                </a:solidFill>
                <a:latin typeface="Calibri" panose="020F0502020204030204" pitchFamily="34" charset="0"/>
              </a:rPr>
              <a:t>Grove, A. (2020). </a:t>
            </a:r>
            <a:r>
              <a:rPr lang="en-US" i="1" dirty="0">
                <a:solidFill>
                  <a:schemeClr val="tx1"/>
                </a:solidFill>
                <a:latin typeface="Calibri" panose="020F0502020204030204" pitchFamily="34" charset="0"/>
              </a:rPr>
              <a:t>Foreign language requirement for college admissions. </a:t>
            </a:r>
            <a:r>
              <a:rPr lang="en-US" dirty="0" err="1">
                <a:solidFill>
                  <a:schemeClr val="tx1"/>
                </a:solidFill>
                <a:latin typeface="Calibri" panose="020F0502020204030204" pitchFamily="34" charset="0"/>
              </a:rPr>
              <a:t>ThoughtCo.com</a:t>
            </a:r>
            <a:r>
              <a:rPr lang="en-US" dirty="0">
                <a:solidFill>
                  <a:schemeClr val="tx1"/>
                </a:solidFill>
                <a:latin typeface="Calibri" panose="020F0502020204030204" pitchFamily="34" charset="0"/>
              </a:rPr>
              <a:t>. Retrieved from </a:t>
            </a:r>
            <a:r>
              <a:rPr lang="en-US"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https://www.thoughtco.com/foreign-language-requirement-college-admissions-788842</a:t>
            </a:r>
            <a:r>
              <a:rPr lang="en-US" dirty="0">
                <a:solidFill>
                  <a:schemeClr val="tx1"/>
                </a:solidFill>
                <a:latin typeface="Calibri" panose="020F0502020204030204" pitchFamily="34" charset="0"/>
              </a:rPr>
              <a:t>. </a:t>
            </a:r>
          </a:p>
          <a:p>
            <a:r>
              <a:rPr lang="en-US" dirty="0">
                <a:latin typeface="Calibri" panose="020F0502020204030204" pitchFamily="34" charset="0"/>
              </a:rPr>
              <a:t>Minnesota Department of Education. (2020). </a:t>
            </a:r>
            <a:r>
              <a:rPr lang="en-US" i="1" dirty="0">
                <a:latin typeface="Calibri" panose="020F0502020204030204" pitchFamily="34" charset="0"/>
              </a:rPr>
              <a:t>Minnesota Bilingual Seals Program.</a:t>
            </a:r>
            <a:r>
              <a:rPr lang="en-US" dirty="0">
                <a:latin typeface="Calibri" panose="020F0502020204030204" pitchFamily="34" charset="0"/>
              </a:rPr>
              <a:t> Retrieved from </a:t>
            </a:r>
            <a:r>
              <a:rPr lang="en-US" dirty="0">
                <a:solidFill>
                  <a:schemeClr val="tx1"/>
                </a:solidFill>
                <a:latin typeface="Calibri" panose="020F0502020204030204" pitchFamily="34" charset="0"/>
                <a:hlinkClick r:id="rId5">
                  <a:extLst>
                    <a:ext uri="{A12FA001-AC4F-418D-AE19-62706E023703}">
                      <ahyp:hlinkClr xmlns:ahyp="http://schemas.microsoft.com/office/drawing/2018/hyperlinkcolor" val="tx"/>
                    </a:ext>
                  </a:extLst>
                </a:hlinkClick>
              </a:rPr>
              <a:t>https://education.mn.gov/MDE/dse/stds/world/seals/index.htm</a:t>
            </a:r>
            <a:r>
              <a:rPr lang="en-US" dirty="0">
                <a:solidFill>
                  <a:schemeClr val="tx1"/>
                </a:solidFill>
                <a:latin typeface="Calibri" panose="020F0502020204030204" pitchFamily="34" charset="0"/>
              </a:rPr>
              <a:t>.</a:t>
            </a:r>
            <a:endParaRPr lang="en-US" dirty="0">
              <a:solidFill>
                <a:schemeClr val="tx1"/>
              </a:solidFill>
              <a:latin typeface="Calibri" panose="020F0502020204030204" pitchFamily="34" charset="0"/>
              <a:ea typeface="Calibri" charset="0"/>
              <a:cs typeface="Calibri" charset="0"/>
            </a:endParaRPr>
          </a:p>
          <a:p>
            <a:r>
              <a:rPr lang="en-US" dirty="0">
                <a:solidFill>
                  <a:schemeClr val="tx1"/>
                </a:solidFill>
                <a:latin typeface="Calibri" panose="020F0502020204030204" pitchFamily="34" charset="0"/>
                <a:cs typeface="Calibri" panose="020F0502020204030204" pitchFamily="34" charset="0"/>
              </a:rPr>
              <a:t>Minnesota Office of Higher Education. (2017a). </a:t>
            </a:r>
            <a:r>
              <a:rPr lang="en-US" i="1" dirty="0">
                <a:solidFill>
                  <a:schemeClr val="tx1"/>
                </a:solidFill>
                <a:latin typeface="Calibri" panose="020F0502020204030204" pitchFamily="34" charset="0"/>
                <a:cs typeface="Calibri" panose="020F0502020204030204" pitchFamily="34" charset="0"/>
              </a:rPr>
              <a:t>Advanced Placement. </a:t>
            </a:r>
            <a:r>
              <a:rPr lang="en-US" dirty="0">
                <a:solidFill>
                  <a:schemeClr val="tx1"/>
                </a:solidFill>
                <a:latin typeface="Calibri" panose="020F0502020204030204" pitchFamily="34" charset="0"/>
                <a:cs typeface="Calibri" panose="020F0502020204030204" pitchFamily="34" charset="0"/>
              </a:rPr>
              <a:t>Retrieved from </a:t>
            </a:r>
            <a:r>
              <a:rPr lang="en-US" dirty="0">
                <a:solidFill>
                  <a:schemeClr val="tx1"/>
                </a:solidFill>
                <a:latin typeface="Calibri" panose="020F0502020204030204" pitchFamily="34" charset="0"/>
                <a:hlinkClick r:id="rId6">
                  <a:extLst>
                    <a:ext uri="{A12FA001-AC4F-418D-AE19-62706E023703}">
                      <ahyp:hlinkClr xmlns:ahyp="http://schemas.microsoft.com/office/drawing/2018/hyperlinkcolor" val="tx"/>
                    </a:ext>
                  </a:extLst>
                </a:hlinkClick>
              </a:rPr>
              <a:t>https://www.ohe.state.mn.us/dPg.cfm?pageID=1068</a:t>
            </a:r>
            <a:r>
              <a:rPr lang="en-US" dirty="0">
                <a:solidFill>
                  <a:schemeClr val="tx1"/>
                </a:solidFill>
                <a:latin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Minnesota Office of Higher Education. (2017b). </a:t>
            </a:r>
            <a:r>
              <a:rPr lang="en-US" i="1" dirty="0">
                <a:solidFill>
                  <a:schemeClr val="tx1"/>
                </a:solidFill>
                <a:latin typeface="Calibri" panose="020F0502020204030204" pitchFamily="34" charset="0"/>
                <a:cs typeface="Calibri" panose="020F0502020204030204" pitchFamily="34" charset="0"/>
              </a:rPr>
              <a:t>Postsecondary Enrollment/Concurrent Enrollment. </a:t>
            </a:r>
            <a:r>
              <a:rPr lang="en-US" dirty="0">
                <a:solidFill>
                  <a:schemeClr val="tx1"/>
                </a:solidFill>
                <a:latin typeface="Calibri" panose="020F0502020204030204" pitchFamily="34" charset="0"/>
                <a:cs typeface="Calibri" panose="020F0502020204030204" pitchFamily="34" charset="0"/>
              </a:rPr>
              <a:t>Retrieved from </a:t>
            </a:r>
            <a:r>
              <a:rPr lang="en-US" dirty="0">
                <a:solidFill>
                  <a:schemeClr val="tx1"/>
                </a:solidFill>
                <a:latin typeface="Calibri" panose="020F0502020204030204" pitchFamily="34" charset="0"/>
                <a:hlinkClick r:id="rId7">
                  <a:extLst>
                    <a:ext uri="{A12FA001-AC4F-418D-AE19-62706E023703}">
                      <ahyp:hlinkClr xmlns:ahyp="http://schemas.microsoft.com/office/drawing/2018/hyperlinkcolor" val="tx"/>
                    </a:ext>
                  </a:extLst>
                </a:hlinkClick>
              </a:rPr>
              <a:t>https://www.ohe.state.mn.us/mPg.cfm?pageID=797</a:t>
            </a:r>
            <a:r>
              <a:rPr lang="en-US" dirty="0">
                <a:solidFill>
                  <a:schemeClr val="tx1"/>
                </a:solidFill>
                <a:latin typeface="Calibri" panose="020F0502020204030204" pitchFamily="34" charset="0"/>
              </a:rPr>
              <a:t> </a:t>
            </a:r>
          </a:p>
          <a:p>
            <a:r>
              <a:rPr lang="en-US" dirty="0">
                <a:solidFill>
                  <a:schemeClr val="tx1"/>
                </a:solidFill>
                <a:latin typeface="Calibri" panose="020F0502020204030204" pitchFamily="34" charset="0"/>
                <a:cs typeface="Calibri" panose="020F0502020204030204" pitchFamily="34" charset="0"/>
              </a:rPr>
              <a:t>Minnesota Office of Higher Education. (2017c). </a:t>
            </a:r>
            <a:r>
              <a:rPr lang="en-US" i="1" dirty="0">
                <a:solidFill>
                  <a:schemeClr val="tx1"/>
                </a:solidFill>
                <a:latin typeface="Calibri" panose="020F0502020204030204" pitchFamily="34" charset="0"/>
                <a:cs typeface="Calibri" panose="020F0502020204030204" pitchFamily="34" charset="0"/>
              </a:rPr>
              <a:t>International Baccalaureate. </a:t>
            </a:r>
            <a:r>
              <a:rPr lang="en-US" dirty="0">
                <a:solidFill>
                  <a:schemeClr val="tx1"/>
                </a:solidFill>
                <a:latin typeface="Calibri" panose="020F0502020204030204" pitchFamily="34" charset="0"/>
                <a:cs typeface="Calibri" panose="020F0502020204030204" pitchFamily="34" charset="0"/>
              </a:rPr>
              <a:t>Retrieved from </a:t>
            </a:r>
            <a:r>
              <a:rPr lang="en-US" dirty="0">
                <a:solidFill>
                  <a:schemeClr val="tx1"/>
                </a:solidFill>
                <a:latin typeface="Calibri" panose="020F0502020204030204" pitchFamily="34" charset="0"/>
                <a:hlinkClick r:id="rId7">
                  <a:extLst>
                    <a:ext uri="{A12FA001-AC4F-418D-AE19-62706E023703}">
                      <ahyp:hlinkClr xmlns:ahyp="http://schemas.microsoft.com/office/drawing/2018/hyperlinkcolor" val="tx"/>
                    </a:ext>
                  </a:extLst>
                </a:hlinkClick>
              </a:rPr>
              <a:t>https://www.ohe.state.mn.us/mPg.cfm?pageID=797</a:t>
            </a:r>
            <a:r>
              <a:rPr lang="en-US" dirty="0">
                <a:solidFill>
                  <a:schemeClr val="tx1"/>
                </a:solidFill>
                <a:latin typeface="Calibri" panose="020F0502020204030204" pitchFamily="34" charset="0"/>
              </a:rPr>
              <a:t> </a:t>
            </a:r>
          </a:p>
          <a:p>
            <a:endParaRPr lang="en-US" dirty="0"/>
          </a:p>
        </p:txBody>
      </p:sp>
      <p:sp>
        <p:nvSpPr>
          <p:cNvPr id="2" name="Slide Number Placeholder 1">
            <a:extLst>
              <a:ext uri="{FF2B5EF4-FFF2-40B4-BE49-F238E27FC236}">
                <a16:creationId xmlns:a16="http://schemas.microsoft.com/office/drawing/2014/main" id="{6E491BDA-7BEF-476B-89BA-29871B18EAFD}"/>
              </a:ext>
            </a:extLst>
          </p:cNvPr>
          <p:cNvSpPr>
            <a:spLocks noGrp="1"/>
          </p:cNvSpPr>
          <p:nvPr>
            <p:ph type="sldNum" sz="quarter" idx="12"/>
          </p:nvPr>
        </p:nvSpPr>
        <p:spPr/>
        <p:txBody>
          <a:bodyPr/>
          <a:lstStyle/>
          <a:p>
            <a:fld id="{5ACA6E70-B3F6-4AC7-8377-301945A91482}" type="slidenum">
              <a:rPr lang="en-US" smtClean="0"/>
              <a:pPr/>
              <a:t>41</a:t>
            </a:fld>
            <a:endParaRPr lang="en-US" dirty="0"/>
          </a:p>
        </p:txBody>
      </p:sp>
    </p:spTree>
    <p:extLst>
      <p:ext uri="{BB962C8B-B14F-4D97-AF65-F5344CB8AC3E}">
        <p14:creationId xmlns:p14="http://schemas.microsoft.com/office/powerpoint/2010/main" val="62857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9CB7E1-91DC-4272-BB44-E0360AD4D249}" type="slidenum">
              <a:rPr lang="en-US" smtClean="0"/>
              <a:t>42</a:t>
            </a:fld>
            <a:endParaRPr lang="en-US"/>
          </a:p>
        </p:txBody>
      </p:sp>
      <p:sp>
        <p:nvSpPr>
          <p:cNvPr id="6" name="Text Placeholder 5"/>
          <p:cNvSpPr>
            <a:spLocks noGrp="1"/>
          </p:cNvSpPr>
          <p:nvPr>
            <p:ph type="body" idx="4294967295"/>
          </p:nvPr>
        </p:nvSpPr>
        <p:spPr>
          <a:xfrm>
            <a:off x="212409" y="4798181"/>
            <a:ext cx="11361738" cy="4556125"/>
          </a:xfrm>
        </p:spPr>
        <p:txBody>
          <a:bodyPr>
            <a:normAutofit/>
          </a:bodyPr>
          <a:lstStyle/>
          <a:p>
            <a:r>
              <a:rPr lang="en-US" dirty="0">
                <a:solidFill>
                  <a:schemeClr val="tx1"/>
                </a:solidFill>
              </a:rPr>
              <a:t>Los sitios </a:t>
            </a:r>
            <a:r>
              <a:rPr lang="en-US" dirty="0" err="1">
                <a:solidFill>
                  <a:schemeClr val="tx1"/>
                </a:solidFill>
              </a:rPr>
              <a:t>Berserkon</a:t>
            </a:r>
            <a:r>
              <a:rPr lang="en-US" dirty="0">
                <a:solidFill>
                  <a:schemeClr val="tx1"/>
                </a:solidFill>
              </a:rPr>
              <a:t>, Creative Commons, Pixabay, Pixy, Clipart Library, </a:t>
            </a:r>
            <a:r>
              <a:rPr lang="en-US" dirty="0" err="1">
                <a:solidFill>
                  <a:schemeClr val="tx1"/>
                </a:solidFill>
              </a:rPr>
              <a:t>Freepik</a:t>
            </a:r>
            <a:r>
              <a:rPr lang="en-US" dirty="0">
                <a:solidFill>
                  <a:schemeClr val="tx1"/>
                </a:solidFill>
              </a:rPr>
              <a:t>, </a:t>
            </a:r>
            <a:r>
              <a:rPr lang="en-US" dirty="0" err="1">
                <a:solidFill>
                  <a:schemeClr val="tx1"/>
                </a:solidFill>
              </a:rPr>
              <a:t>ClassroomClipart</a:t>
            </a:r>
            <a:r>
              <a:rPr lang="en-US" dirty="0">
                <a:solidFill>
                  <a:schemeClr val="tx1"/>
                </a:solidFill>
              </a:rPr>
              <a:t> y All Free Download no </a:t>
            </a:r>
            <a:r>
              <a:rPr lang="es-ES" altLang="en-US" dirty="0">
                <a:solidFill>
                  <a:schemeClr val="tx1"/>
                </a:solidFill>
                <a:cs typeface="Calibri" panose="020F0502020204030204" pitchFamily="34" charset="0"/>
              </a:rPr>
              <a:t>requieren </a:t>
            </a:r>
            <a:r>
              <a:rPr lang="en-US" dirty="0" err="1">
                <a:solidFill>
                  <a:schemeClr val="tx1"/>
                </a:solidFill>
                <a:cs typeface="Calibri" panose="020F0502020204030204" pitchFamily="34" charset="0"/>
              </a:rPr>
              <a:t>autorización</a:t>
            </a:r>
            <a:r>
              <a:rPr lang="en-US" dirty="0">
                <a:solidFill>
                  <a:schemeClr val="tx1"/>
                </a:solidFill>
                <a:cs typeface="Calibri" panose="020F0502020204030204" pitchFamily="34" charset="0"/>
              </a:rPr>
              <a:t> para usar las </a:t>
            </a:r>
            <a:r>
              <a:rPr lang="en-US" dirty="0" err="1">
                <a:solidFill>
                  <a:schemeClr val="tx1"/>
                </a:solidFill>
                <a:cs typeface="Calibri" panose="020F0502020204030204" pitchFamily="34" charset="0"/>
              </a:rPr>
              <a:t>imágenes</a:t>
            </a:r>
            <a:r>
              <a:rPr lang="en-US" dirty="0">
                <a:solidFill>
                  <a:schemeClr val="tx1"/>
                </a:solidFill>
              </a:rPr>
              <a:t>.</a:t>
            </a:r>
            <a:br>
              <a:rPr lang="en-US" dirty="0">
                <a:solidFill>
                  <a:schemeClr val="tx1"/>
                </a:solidFill>
              </a:rPr>
            </a:br>
            <a:endParaRPr lang="en-US" dirty="0">
              <a:solidFill>
                <a:schemeClr val="tx1"/>
              </a:solidFill>
            </a:endParaRPr>
          </a:p>
        </p:txBody>
      </p:sp>
      <p:sp>
        <p:nvSpPr>
          <p:cNvPr id="7" name="TextBox 6"/>
          <p:cNvSpPr txBox="1"/>
          <p:nvPr/>
        </p:nvSpPr>
        <p:spPr>
          <a:xfrm>
            <a:off x="212409" y="4028715"/>
            <a:ext cx="1948034" cy="666786"/>
          </a:xfrm>
          <a:prstGeom prst="rect">
            <a:avLst/>
          </a:prstGeom>
          <a:noFill/>
        </p:spPr>
        <p:txBody>
          <a:bodyPr wrap="none" rtlCol="0">
            <a:spAutoFit/>
          </a:bodyPr>
          <a:lstStyle/>
          <a:p>
            <a:r>
              <a:rPr lang="en-US" sz="3733" dirty="0" err="1">
                <a:effectLst>
                  <a:outerShdw blurRad="38100" dist="38100" dir="2700000" algn="tl">
                    <a:srgbClr val="000000">
                      <a:alpha val="43137"/>
                    </a:srgbClr>
                  </a:outerShdw>
                </a:effectLst>
                <a:latin typeface="Calibri" panose="020F0502020204030204" pitchFamily="34" charset="0"/>
              </a:rPr>
              <a:t>Permisos</a:t>
            </a:r>
            <a:endParaRPr lang="en-US" sz="3733" dirty="0">
              <a:effectLst>
                <a:outerShdw blurRad="38100" dist="38100" dir="2700000" algn="tl">
                  <a:srgbClr val="000000">
                    <a:alpha val="43137"/>
                  </a:srgbClr>
                </a:outerShdw>
              </a:effectLst>
              <a:latin typeface="Calibri" panose="020F0502020204030204" pitchFamily="34" charset="0"/>
            </a:endParaRPr>
          </a:p>
        </p:txBody>
      </p:sp>
      <p:sp>
        <p:nvSpPr>
          <p:cNvPr id="2" name="TextBox 1">
            <a:extLst>
              <a:ext uri="{FF2B5EF4-FFF2-40B4-BE49-F238E27FC236}">
                <a16:creationId xmlns:a16="http://schemas.microsoft.com/office/drawing/2014/main" id="{A53F2E30-1E10-433A-BB2C-AF75AF6ACA3D}"/>
              </a:ext>
            </a:extLst>
          </p:cNvPr>
          <p:cNvSpPr txBox="1"/>
          <p:nvPr/>
        </p:nvSpPr>
        <p:spPr>
          <a:xfrm>
            <a:off x="212409" y="525104"/>
            <a:ext cx="11361739" cy="2605842"/>
          </a:xfrm>
          <a:prstGeom prst="rect">
            <a:avLst/>
          </a:prstGeom>
          <a:noFill/>
        </p:spPr>
        <p:txBody>
          <a:bodyPr wrap="square" rtlCol="0">
            <a:spAutoFit/>
          </a:bodyPr>
          <a:lstStyle/>
          <a:p>
            <a:pPr>
              <a:spcBef>
                <a:spcPts val="1200"/>
              </a:spcBef>
              <a:spcAft>
                <a:spcPts val="200"/>
              </a:spcAft>
            </a:pPr>
            <a:r>
              <a:rPr lang="en-US" sz="2000" dirty="0">
                <a:latin typeface="Calibri" panose="020F0502020204030204" pitchFamily="34" charset="0"/>
                <a:ea typeface="Calibri" charset="0"/>
                <a:cs typeface="Calibri" charset="0"/>
              </a:rPr>
              <a:t>Porras, D.A., </a:t>
            </a:r>
            <a:r>
              <a:rPr lang="en-US" sz="2000" dirty="0" err="1">
                <a:latin typeface="Calibri" panose="020F0502020204030204" pitchFamily="34" charset="0"/>
                <a:ea typeface="Calibri" charset="0"/>
                <a:cs typeface="Calibri" charset="0"/>
              </a:rPr>
              <a:t>Ee</a:t>
            </a:r>
            <a:r>
              <a:rPr lang="en-US" sz="2000" dirty="0">
                <a:latin typeface="Calibri" panose="020F0502020204030204" pitchFamily="34" charset="0"/>
                <a:ea typeface="Calibri" charset="0"/>
                <a:cs typeface="Calibri" charset="0"/>
              </a:rPr>
              <a:t>, J., &amp; </a:t>
            </a:r>
            <a:r>
              <a:rPr lang="en-US" sz="2000" dirty="0" err="1">
                <a:latin typeface="Calibri" panose="020F0502020204030204" pitchFamily="34" charset="0"/>
                <a:ea typeface="Calibri" charset="0"/>
                <a:cs typeface="Calibri" charset="0"/>
              </a:rPr>
              <a:t>Gándara</a:t>
            </a:r>
            <a:r>
              <a:rPr lang="en-US" sz="2000" dirty="0">
                <a:latin typeface="Calibri" panose="020F0502020204030204" pitchFamily="34" charset="0"/>
                <a:ea typeface="Calibri" charset="0"/>
                <a:cs typeface="Calibri" charset="0"/>
              </a:rPr>
              <a:t>, P.C. (2014). Employer preferences: Do bilingual applicants and employees experience an advantage? In R.M. Callahan &amp; P.C. </a:t>
            </a:r>
            <a:r>
              <a:rPr lang="en-US" sz="2000" dirty="0" err="1">
                <a:latin typeface="Calibri" panose="020F0502020204030204" pitchFamily="34" charset="0"/>
                <a:ea typeface="Calibri" charset="0"/>
                <a:cs typeface="Calibri" charset="0"/>
              </a:rPr>
              <a:t>Gándara</a:t>
            </a:r>
            <a:r>
              <a:rPr lang="en-US" sz="2000" dirty="0">
                <a:latin typeface="Calibri" panose="020F0502020204030204" pitchFamily="34" charset="0"/>
                <a:ea typeface="Calibri" charset="0"/>
                <a:cs typeface="Calibri" charset="0"/>
              </a:rPr>
              <a:t> (Eds.), </a:t>
            </a:r>
            <a:r>
              <a:rPr lang="en-US" sz="2000" i="1" dirty="0">
                <a:latin typeface="Calibri" panose="020F0502020204030204" pitchFamily="34" charset="0"/>
                <a:ea typeface="Calibri" charset="0"/>
                <a:cs typeface="Calibri" charset="0"/>
              </a:rPr>
              <a:t>The bilingual advantage: Language, literacy and the US labor market</a:t>
            </a:r>
            <a:r>
              <a:rPr lang="en-US" sz="2000" dirty="0">
                <a:latin typeface="Calibri" panose="020F0502020204030204" pitchFamily="34" charset="0"/>
                <a:ea typeface="Calibri" charset="0"/>
                <a:cs typeface="Calibri" charset="0"/>
              </a:rPr>
              <a:t> (234–257). Bristol, UK: Multilingual Matters.</a:t>
            </a:r>
          </a:p>
          <a:p>
            <a:pPr>
              <a:spcBef>
                <a:spcPts val="1200"/>
              </a:spcBef>
              <a:spcAft>
                <a:spcPts val="200"/>
              </a:spcAft>
            </a:pPr>
            <a:r>
              <a:rPr lang="en-US" sz="2000" dirty="0" err="1">
                <a:latin typeface="Calibri" panose="020F0502020204030204" pitchFamily="34" charset="0"/>
                <a:ea typeface="Calibri" charset="0"/>
                <a:cs typeface="Calibri" charset="0"/>
              </a:rPr>
              <a:t>Santibañez</a:t>
            </a:r>
            <a:r>
              <a:rPr lang="en-US" sz="2000" dirty="0">
                <a:latin typeface="Calibri" panose="020F0502020204030204" pitchFamily="34" charset="0"/>
                <a:ea typeface="Calibri" charset="0"/>
                <a:cs typeface="Calibri" charset="0"/>
              </a:rPr>
              <a:t>, L., &amp; </a:t>
            </a:r>
            <a:r>
              <a:rPr lang="en-US" sz="2000" dirty="0" err="1">
                <a:latin typeface="Calibri" panose="020F0502020204030204" pitchFamily="34" charset="0"/>
                <a:ea typeface="Calibri" charset="0"/>
                <a:cs typeface="Calibri" charset="0"/>
              </a:rPr>
              <a:t>Zárate</a:t>
            </a:r>
            <a:r>
              <a:rPr lang="en-US" sz="2000" dirty="0">
                <a:latin typeface="Calibri" panose="020F0502020204030204" pitchFamily="34" charset="0"/>
                <a:ea typeface="Calibri" charset="0"/>
                <a:cs typeface="Calibri" charset="0"/>
              </a:rPr>
              <a:t>, M.E. (2014). Bilinguals in the US and college enrollment. In R.M. Callahan &amp; P.C. </a:t>
            </a:r>
            <a:r>
              <a:rPr lang="en-US" sz="2000" dirty="0" err="1">
                <a:latin typeface="Calibri" panose="020F0502020204030204" pitchFamily="34" charset="0"/>
                <a:ea typeface="Calibri" charset="0"/>
                <a:cs typeface="Calibri" charset="0"/>
              </a:rPr>
              <a:t>Gándara</a:t>
            </a:r>
            <a:r>
              <a:rPr lang="en-US" sz="2000" dirty="0">
                <a:latin typeface="Calibri" panose="020F0502020204030204" pitchFamily="34" charset="0"/>
                <a:ea typeface="Calibri" charset="0"/>
                <a:cs typeface="Calibri" charset="0"/>
              </a:rPr>
              <a:t> (Eds.), </a:t>
            </a:r>
            <a:r>
              <a:rPr lang="en-US" sz="2000" i="1" dirty="0">
                <a:latin typeface="Calibri" panose="020F0502020204030204" pitchFamily="34" charset="0"/>
                <a:ea typeface="Calibri" charset="0"/>
                <a:cs typeface="Calibri" charset="0"/>
              </a:rPr>
              <a:t>The bilingual advantage: Language, literacy and the US labor market </a:t>
            </a:r>
            <a:r>
              <a:rPr lang="en-US" sz="2000" dirty="0">
                <a:latin typeface="Calibri" panose="020F0502020204030204" pitchFamily="34" charset="0"/>
                <a:ea typeface="Calibri" charset="0"/>
                <a:cs typeface="Calibri" charset="0"/>
              </a:rPr>
              <a:t>(211–233). Bristol, UK: Multilingual Matters.</a:t>
            </a:r>
          </a:p>
          <a:p>
            <a:pPr>
              <a:spcBef>
                <a:spcPts val="1200"/>
              </a:spcBef>
              <a:spcAft>
                <a:spcPts val="200"/>
              </a:spcAft>
            </a:pPr>
            <a:endParaRPr lang="en-US" sz="2000" dirty="0"/>
          </a:p>
        </p:txBody>
      </p:sp>
    </p:spTree>
    <p:extLst>
      <p:ext uri="{BB962C8B-B14F-4D97-AF65-F5344CB8AC3E}">
        <p14:creationId xmlns:p14="http://schemas.microsoft.com/office/powerpoint/2010/main" val="39847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75349" y="321734"/>
            <a:ext cx="2652457" cy="584775"/>
          </a:xfrm>
          <a:prstGeom prst="rect">
            <a:avLst/>
          </a:prstGeom>
          <a:noFill/>
        </p:spPr>
        <p:txBody>
          <a:bodyPr wrap="none" rtlCol="0">
            <a:spAutoFit/>
          </a:bodyPr>
          <a:lstStyle/>
          <a:p>
            <a:pPr fontAlgn="t"/>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Colaboradores</a:t>
            </a:r>
            <a:endParaRPr lang="en-US" sz="3200" dirty="0">
              <a:effectLst>
                <a:outerShdw blurRad="38100" dist="38100" dir="2700000" algn="tl">
                  <a:srgbClr val="000000">
                    <a:alpha val="43137"/>
                  </a:srgbClr>
                </a:outerShdw>
              </a:effectLst>
              <a:latin typeface="Calibri" panose="020F0502020204030204" pitchFamily="34" charset="0"/>
            </a:endParaRPr>
          </a:p>
        </p:txBody>
      </p:sp>
      <p:sp>
        <p:nvSpPr>
          <p:cNvPr id="6" name="Content Placeholder 3">
            <a:extLst>
              <a:ext uri="{FF2B5EF4-FFF2-40B4-BE49-F238E27FC236}">
                <a16:creationId xmlns:a16="http://schemas.microsoft.com/office/drawing/2014/main" id="{919A340E-AB4D-42F0-86A4-558DEFD2C5FE}"/>
              </a:ext>
            </a:extLst>
          </p:cNvPr>
          <p:cNvSpPr txBox="1">
            <a:spLocks/>
          </p:cNvSpPr>
          <p:nvPr/>
        </p:nvSpPr>
        <p:spPr>
          <a:xfrm>
            <a:off x="406400" y="1085278"/>
            <a:ext cx="4851400" cy="4389967"/>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667" dirty="0"/>
              <a:t>University of  Minnesota:</a:t>
            </a:r>
          </a:p>
          <a:p>
            <a:r>
              <a:rPr lang="en-US" sz="3200" dirty="0"/>
              <a:t>Maureen Curran-Dorsano</a:t>
            </a:r>
          </a:p>
          <a:p>
            <a:r>
              <a:rPr lang="en-US" sz="3200" dirty="0"/>
              <a:t>Diane J. </a:t>
            </a:r>
            <a:r>
              <a:rPr lang="en-US" sz="3200" dirty="0" err="1"/>
              <a:t>Tedick</a:t>
            </a:r>
            <a:endParaRPr lang="en-US" sz="3200" dirty="0"/>
          </a:p>
          <a:p>
            <a:endParaRPr lang="en-US" sz="2667" dirty="0"/>
          </a:p>
          <a:p>
            <a:pPr marL="0" indent="0">
              <a:buNone/>
            </a:pPr>
            <a:r>
              <a:rPr lang="en-US" sz="2800" dirty="0">
                <a:cs typeface="Calibri" panose="020F0502020204030204" pitchFamily="34" charset="0"/>
              </a:rPr>
              <a:t>Un </a:t>
            </a:r>
            <a:r>
              <a:rPr lang="en-US" sz="2800" dirty="0" err="1">
                <a:cs typeface="Calibri" panose="020F0502020204030204" pitchFamily="34" charset="0"/>
              </a:rPr>
              <a:t>agradecimiento</a:t>
            </a:r>
            <a:r>
              <a:rPr lang="en-US" sz="2800" dirty="0">
                <a:cs typeface="Calibri" panose="020F0502020204030204" pitchFamily="34" charset="0"/>
              </a:rPr>
              <a:t> especial al traductor, Anselmo C. </a:t>
            </a:r>
            <a:r>
              <a:rPr lang="en-US" sz="2800" dirty="0" err="1">
                <a:cs typeface="Calibri" panose="020F0502020204030204" pitchFamily="34" charset="0"/>
              </a:rPr>
              <a:t>Castelán</a:t>
            </a:r>
            <a:endParaRPr lang="en-US" sz="2800" dirty="0">
              <a:cs typeface="Calibri" panose="020F0502020204030204" pitchFamily="34" charset="0"/>
            </a:endParaRPr>
          </a:p>
          <a:p>
            <a:pPr marL="0" indent="0">
              <a:buNone/>
            </a:pPr>
            <a:r>
              <a:rPr lang="es-ES" sz="2800" dirty="0"/>
              <a:t>y a los padres de los estudiantes de nivel secundaria de DLI que brindaron información e ideas sobre el contenido de estos talleres.</a:t>
            </a:r>
          </a:p>
          <a:p>
            <a:pPr marL="0" indent="0">
              <a:buNone/>
            </a:pPr>
            <a:br>
              <a:rPr lang="es-ES" dirty="0"/>
            </a:br>
            <a:endParaRPr lang="es-ES" dirty="0"/>
          </a:p>
          <a:p>
            <a:pPr marL="0" indent="0">
              <a:buNone/>
            </a:pPr>
            <a:endParaRPr lang="en-US" sz="2667" dirty="0">
              <a:solidFill>
                <a:srgbClr val="002060"/>
              </a:solidFill>
            </a:endParaRPr>
          </a:p>
        </p:txBody>
      </p:sp>
      <p:sp>
        <p:nvSpPr>
          <p:cNvPr id="7" name="TextBox 6">
            <a:extLst>
              <a:ext uri="{FF2B5EF4-FFF2-40B4-BE49-F238E27FC236}">
                <a16:creationId xmlns:a16="http://schemas.microsoft.com/office/drawing/2014/main" id="{46AAF97A-6DF8-4909-B30B-B11E3F0E9E3A}"/>
              </a:ext>
            </a:extLst>
          </p:cNvPr>
          <p:cNvSpPr txBox="1"/>
          <p:nvPr/>
        </p:nvSpPr>
        <p:spPr>
          <a:xfrm>
            <a:off x="394588" y="378802"/>
            <a:ext cx="1480277" cy="584775"/>
          </a:xfrm>
          <a:prstGeom prst="rect">
            <a:avLst/>
          </a:prstGeom>
          <a:noFill/>
        </p:spPr>
        <p:txBody>
          <a:bodyPr wrap="none" rtlCol="0">
            <a:spAutoFit/>
          </a:bodyPr>
          <a:lstStyle/>
          <a:p>
            <a:r>
              <a:rPr lang="en-US" sz="3200" dirty="0" err="1">
                <a:effectLst>
                  <a:outerShdw blurRad="38100" dist="38100" dir="2700000" algn="tl">
                    <a:srgbClr val="000000">
                      <a:alpha val="43137"/>
                    </a:srgbClr>
                  </a:outerShdw>
                </a:effectLst>
                <a:latin typeface="Calibri" panose="020F0502020204030204" pitchFamily="34" charset="0"/>
              </a:rPr>
              <a:t>Autoras</a:t>
            </a:r>
            <a:endParaRPr lang="en-US" sz="3200" dirty="0">
              <a:effectLst>
                <a:outerShdw blurRad="38100" dist="38100" dir="2700000" algn="tl">
                  <a:srgbClr val="000000">
                    <a:alpha val="43137"/>
                  </a:srgbClr>
                </a:outerShdw>
              </a:effectLst>
              <a:latin typeface="Calibri" panose="020F0502020204030204" pitchFamily="34" charset="0"/>
            </a:endParaRPr>
          </a:p>
        </p:txBody>
      </p:sp>
      <p:sp>
        <p:nvSpPr>
          <p:cNvPr id="9" name="Text Placeholder 2">
            <a:extLst>
              <a:ext uri="{FF2B5EF4-FFF2-40B4-BE49-F238E27FC236}">
                <a16:creationId xmlns:a16="http://schemas.microsoft.com/office/drawing/2014/main" id="{02C4EF08-1843-3F4C-A3D5-655AA2235281}"/>
              </a:ext>
            </a:extLst>
          </p:cNvPr>
          <p:cNvSpPr txBox="1">
            <a:spLocks/>
          </p:cNvSpPr>
          <p:nvPr/>
        </p:nvSpPr>
        <p:spPr>
          <a:xfrm>
            <a:off x="5384801" y="1002219"/>
            <a:ext cx="6051433" cy="4389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33"/>
              </a:spcBef>
            </a:pPr>
            <a:r>
              <a:rPr lang="en-US" sz="2400" dirty="0">
                <a:latin typeface="Calibri" panose="020F0502020204030204" pitchFamily="34" charset="0"/>
              </a:rPr>
              <a:t>Camila Carroll, Saint Paul Public Schools</a:t>
            </a:r>
          </a:p>
          <a:p>
            <a:pPr>
              <a:spcBef>
                <a:spcPts val="533"/>
              </a:spcBef>
            </a:pPr>
            <a:r>
              <a:rPr lang="en-US" sz="2400" dirty="0">
                <a:latin typeface="Calibri" panose="020F0502020204030204" pitchFamily="34" charset="0"/>
              </a:rPr>
              <a:t>Elizabeth Dwight, Minneapolis Public Schools</a:t>
            </a:r>
          </a:p>
          <a:p>
            <a:pPr>
              <a:spcBef>
                <a:spcPts val="533"/>
              </a:spcBef>
            </a:pPr>
            <a:r>
              <a:rPr lang="en-US" sz="2400" dirty="0">
                <a:latin typeface="Calibri" panose="020F0502020204030204" pitchFamily="34" charset="0"/>
              </a:rPr>
              <a:t>Robyn Eliason, Minneapolis Public Schools</a:t>
            </a:r>
          </a:p>
          <a:p>
            <a:pPr>
              <a:spcBef>
                <a:spcPts val="533"/>
              </a:spcBef>
            </a:pPr>
            <a:r>
              <a:rPr lang="en-US" sz="2400" dirty="0">
                <a:latin typeface="Calibri" panose="020F0502020204030204" pitchFamily="34" charset="0"/>
              </a:rPr>
              <a:t>Liz Hathaway-</a:t>
            </a:r>
            <a:r>
              <a:rPr lang="en-US" sz="2400" dirty="0" err="1">
                <a:latin typeface="Calibri" panose="020F0502020204030204" pitchFamily="34" charset="0"/>
              </a:rPr>
              <a:t>Castelán</a:t>
            </a:r>
            <a:r>
              <a:rPr lang="en-US" sz="2400" dirty="0">
                <a:latin typeface="Calibri" panose="020F0502020204030204" pitchFamily="34" charset="0"/>
              </a:rPr>
              <a:t>, Saint Paul Public Schools</a:t>
            </a:r>
          </a:p>
          <a:p>
            <a:pPr>
              <a:spcBef>
                <a:spcPts val="533"/>
              </a:spcBef>
            </a:pPr>
            <a:r>
              <a:rPr lang="en-US" sz="2400" dirty="0">
                <a:latin typeface="Calibri" panose="020F0502020204030204" pitchFamily="34" charset="0"/>
              </a:rPr>
              <a:t>María Lara, Risen Christ Catholic School</a:t>
            </a:r>
          </a:p>
          <a:p>
            <a:pPr>
              <a:spcBef>
                <a:spcPts val="533"/>
              </a:spcBef>
            </a:pPr>
            <a:r>
              <a:rPr lang="en-US" sz="2400" dirty="0">
                <a:latin typeface="Calibri" panose="020F0502020204030204" pitchFamily="34" charset="0"/>
              </a:rPr>
              <a:t>Leah Laurent, Minneapolis Public Schools</a:t>
            </a:r>
          </a:p>
          <a:p>
            <a:pPr>
              <a:spcBef>
                <a:spcPts val="533"/>
              </a:spcBef>
            </a:pPr>
            <a:r>
              <a:rPr lang="en-US" sz="2400">
                <a:latin typeface="Calibri" panose="020F0502020204030204" pitchFamily="34" charset="0"/>
              </a:rPr>
              <a:t>Corina Pastrana, Minneapolis Public Schools</a:t>
            </a:r>
          </a:p>
          <a:p>
            <a:pPr>
              <a:spcBef>
                <a:spcPts val="533"/>
              </a:spcBef>
            </a:pPr>
            <a:r>
              <a:rPr lang="en-US" sz="2400">
                <a:latin typeface="Calibri" panose="020F0502020204030204" pitchFamily="34" charset="0"/>
              </a:rPr>
              <a:t>Carmen </a:t>
            </a:r>
            <a:r>
              <a:rPr lang="en-US" sz="2400" dirty="0">
                <a:latin typeface="Calibri" panose="020F0502020204030204" pitchFamily="34" charset="0"/>
              </a:rPr>
              <a:t>Grace </a:t>
            </a:r>
            <a:r>
              <a:rPr lang="en-US" sz="2400" dirty="0" err="1">
                <a:latin typeface="Calibri" panose="020F0502020204030204" pitchFamily="34" charset="0"/>
              </a:rPr>
              <a:t>Poppert</a:t>
            </a:r>
            <a:r>
              <a:rPr lang="en-US" sz="2400" dirty="0">
                <a:latin typeface="Calibri" panose="020F0502020204030204" pitchFamily="34" charset="0"/>
              </a:rPr>
              <a:t>, Risen Christ Catholic School</a:t>
            </a:r>
          </a:p>
          <a:p>
            <a:pPr>
              <a:spcBef>
                <a:spcPts val="533"/>
              </a:spcBef>
            </a:pPr>
            <a:r>
              <a:rPr lang="en-US" sz="2400" dirty="0">
                <a:latin typeface="Calibri" panose="020F0502020204030204" pitchFamily="34" charset="0"/>
              </a:rPr>
              <a:t>Amanda Sell, Saint Paul Public Schools</a:t>
            </a:r>
          </a:p>
          <a:p>
            <a:pPr>
              <a:spcBef>
                <a:spcPts val="533"/>
              </a:spcBef>
            </a:pPr>
            <a:r>
              <a:rPr lang="en-US" sz="2400" dirty="0">
                <a:latin typeface="Calibri" panose="020F0502020204030204" pitchFamily="34" charset="0"/>
              </a:rPr>
              <a:t>Sarah </a:t>
            </a:r>
            <a:r>
              <a:rPr lang="en-US" sz="2400" dirty="0" err="1">
                <a:latin typeface="Calibri" panose="020F0502020204030204" pitchFamily="34" charset="0"/>
              </a:rPr>
              <a:t>Streitz</a:t>
            </a:r>
            <a:r>
              <a:rPr lang="en-US" sz="2400" dirty="0">
                <a:latin typeface="Calibri" panose="020F0502020204030204" pitchFamily="34" charset="0"/>
              </a:rPr>
              <a:t>, Richfield Public Schools</a:t>
            </a:r>
          </a:p>
          <a:p>
            <a:pPr>
              <a:spcBef>
                <a:spcPts val="533"/>
              </a:spcBef>
            </a:pPr>
            <a:r>
              <a:rPr lang="en-US" sz="2400" dirty="0">
                <a:latin typeface="Calibri" panose="020F0502020204030204" pitchFamily="34" charset="0"/>
              </a:rPr>
              <a:t>Ana Vásquez, Minneapolis Public Schools</a:t>
            </a:r>
          </a:p>
          <a:p>
            <a:pPr>
              <a:spcBef>
                <a:spcPts val="533"/>
              </a:spcBef>
            </a:pPr>
            <a:endParaRPr lang="en-US" sz="2400" dirty="0">
              <a:solidFill>
                <a:srgbClr val="002060"/>
              </a:solidFill>
              <a:latin typeface="Calibri" panose="020F0502020204030204" pitchFamily="34" charset="0"/>
            </a:endParaRPr>
          </a:p>
          <a:p>
            <a:endParaRPr lang="en-US" sz="24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7FE5FA6-E78C-4660-A16F-187F617E19E6}"/>
              </a:ext>
            </a:extLst>
          </p:cNvPr>
          <p:cNvSpPr>
            <a:spLocks noGrp="1"/>
          </p:cNvSpPr>
          <p:nvPr>
            <p:ph type="sldNum" sz="quarter" idx="12"/>
          </p:nvPr>
        </p:nvSpPr>
        <p:spPr/>
        <p:txBody>
          <a:bodyPr/>
          <a:lstStyle/>
          <a:p>
            <a:fld id="{5ACA6E70-B3F6-4AC7-8377-301945A91482}" type="slidenum">
              <a:rPr lang="en-US" smtClean="0"/>
              <a:pPr/>
              <a:t>43</a:t>
            </a:fld>
            <a:endParaRPr lang="en-US" dirty="0"/>
          </a:p>
        </p:txBody>
      </p:sp>
    </p:spTree>
    <p:extLst>
      <p:ext uri="{BB962C8B-B14F-4D97-AF65-F5344CB8AC3E}">
        <p14:creationId xmlns:p14="http://schemas.microsoft.com/office/powerpoint/2010/main" val="212214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D1363-3CC6-413C-B58A-6AC7D564BDC9}"/>
              </a:ext>
            </a:extLst>
          </p:cNvPr>
          <p:cNvSpPr txBox="1"/>
          <p:nvPr/>
        </p:nvSpPr>
        <p:spPr>
          <a:xfrm>
            <a:off x="859614" y="1777422"/>
            <a:ext cx="11332386" cy="3539430"/>
          </a:xfrm>
          <a:prstGeom prst="rect">
            <a:avLst/>
          </a:prstGeom>
          <a:noFill/>
        </p:spPr>
        <p:txBody>
          <a:bodyPr wrap="square" rtlCol="0">
            <a:spAutoFit/>
          </a:bodyPr>
          <a:lstStyle/>
          <a:p>
            <a:pPr lvl="5"/>
            <a:r>
              <a:rPr lang="es-ES" sz="3200" dirty="0">
                <a:latin typeface="Calibri" panose="020F0502020204030204" pitchFamily="34" charset="0"/>
              </a:rPr>
              <a:t>  En nivel primaria, la participación de los padres es</a:t>
            </a:r>
            <a:br>
              <a:rPr lang="es-ES" sz="3200" dirty="0">
                <a:latin typeface="Calibri" panose="020F0502020204030204" pitchFamily="34" charset="0"/>
              </a:rPr>
            </a:br>
            <a:r>
              <a:rPr lang="es-ES" sz="3200" dirty="0">
                <a:latin typeface="Calibri" panose="020F0502020204030204" pitchFamily="34" charset="0"/>
              </a:rPr>
              <a:t>  comúnmente frecuente y muy visible. </a:t>
            </a:r>
          </a:p>
          <a:p>
            <a:pPr lvl="8"/>
            <a:endParaRPr lang="es-ES" sz="3200" dirty="0">
              <a:latin typeface="Calibri" panose="020F0502020204030204" pitchFamily="34" charset="0"/>
            </a:endParaRPr>
          </a:p>
          <a:p>
            <a:r>
              <a:rPr lang="es-ES" sz="3200" dirty="0">
                <a:latin typeface="Calibri" panose="020F0502020204030204" pitchFamily="34" charset="0"/>
              </a:rPr>
              <a:t>En secundaria generalmente es mucho menos visible, aunque tan valiosa como la participación en primaria.</a:t>
            </a:r>
            <a:endParaRPr lang="en-US" sz="3200" dirty="0">
              <a:latin typeface="Calibri" panose="020F0502020204030204" pitchFamily="34" charset="0"/>
            </a:endParaRPr>
          </a:p>
          <a:p>
            <a:pPr lvl="8"/>
            <a:r>
              <a:rPr lang="es-ES" sz="3200" dirty="0">
                <a:latin typeface="Calibri" panose="020F0502020204030204" pitchFamily="34" charset="0"/>
              </a:rPr>
              <a:t> </a:t>
            </a:r>
            <a:endParaRPr lang="en-US" sz="3200" dirty="0">
              <a:latin typeface="Calibri" panose="020F0502020204030204" pitchFamily="34" charset="0"/>
            </a:endParaRPr>
          </a:p>
          <a:p>
            <a:pPr lvl="8"/>
            <a:endParaRPr lang="en-US" sz="3200" dirty="0">
              <a:latin typeface="Calibri" panose="020F0502020204030204" pitchFamily="34" charset="0"/>
            </a:endParaRPr>
          </a:p>
        </p:txBody>
      </p:sp>
      <p:grpSp>
        <p:nvGrpSpPr>
          <p:cNvPr id="8" name="Group 7">
            <a:extLst>
              <a:ext uri="{FF2B5EF4-FFF2-40B4-BE49-F238E27FC236}">
                <a16:creationId xmlns:a16="http://schemas.microsoft.com/office/drawing/2014/main" id="{9D238AAE-45A9-4281-9E6B-45CCAA98D429}"/>
              </a:ext>
            </a:extLst>
          </p:cNvPr>
          <p:cNvGrpSpPr/>
          <p:nvPr/>
        </p:nvGrpSpPr>
        <p:grpSpPr>
          <a:xfrm>
            <a:off x="859614" y="1888856"/>
            <a:ext cx="2396542" cy="1166500"/>
            <a:chOff x="1095990" y="1728260"/>
            <a:chExt cx="3230204" cy="1550847"/>
          </a:xfrm>
        </p:grpSpPr>
        <p:pic>
          <p:nvPicPr>
            <p:cNvPr id="9" name="Picture 8">
              <a:extLst>
                <a:ext uri="{FF2B5EF4-FFF2-40B4-BE49-F238E27FC236}">
                  <a16:creationId xmlns:a16="http://schemas.microsoft.com/office/drawing/2014/main" id="{67F09D47-5D8F-4D21-89EF-5F0D1CF97514}"/>
                </a:ext>
              </a:extLst>
            </p:cNvPr>
            <p:cNvPicPr>
              <a:picLocks noChangeAspect="1"/>
            </p:cNvPicPr>
            <p:nvPr/>
          </p:nvPicPr>
          <p:blipFill>
            <a:blip r:embed="rId3"/>
            <a:stretch>
              <a:fillRect/>
            </a:stretch>
          </p:blipFill>
          <p:spPr>
            <a:xfrm>
              <a:off x="1210291" y="1728260"/>
              <a:ext cx="3115903" cy="1384563"/>
            </a:xfrm>
            <a:prstGeom prst="rect">
              <a:avLst/>
            </a:prstGeom>
            <a:ln w="19050">
              <a:solidFill>
                <a:schemeClr val="tx1"/>
              </a:solidFill>
            </a:ln>
          </p:spPr>
        </p:pic>
        <p:sp>
          <p:nvSpPr>
            <p:cNvPr id="10" name="TextBox 9">
              <a:extLst>
                <a:ext uri="{FF2B5EF4-FFF2-40B4-BE49-F238E27FC236}">
                  <a16:creationId xmlns:a16="http://schemas.microsoft.com/office/drawing/2014/main" id="{D0EBAE0B-FB33-4148-976F-9B4980ACFDB3}"/>
                </a:ext>
              </a:extLst>
            </p:cNvPr>
            <p:cNvSpPr txBox="1"/>
            <p:nvPr/>
          </p:nvSpPr>
          <p:spPr>
            <a:xfrm>
              <a:off x="1095990" y="3063663"/>
              <a:ext cx="736099" cy="215444"/>
            </a:xfrm>
            <a:prstGeom prst="rect">
              <a:avLst/>
            </a:prstGeom>
            <a:noFill/>
          </p:spPr>
          <p:txBody>
            <a:bodyPr wrap="none" rtlCol="0">
              <a:spAutoFit/>
            </a:bodyPr>
            <a:lstStyle/>
            <a:p>
              <a:r>
                <a:rPr lang="en-US" sz="800" dirty="0">
                  <a:latin typeface="Calibri" panose="020F0502020204030204" pitchFamily="34" charset="0"/>
                  <a:hlinkClick r:id="rId4"/>
                </a:rPr>
                <a:t>Pngitem.com</a:t>
              </a:r>
              <a:endParaRPr lang="en-US" sz="800" dirty="0">
                <a:latin typeface="Calibri" panose="020F0502020204030204" pitchFamily="34" charset="0"/>
              </a:endParaRPr>
            </a:p>
          </p:txBody>
        </p:sp>
      </p:grpSp>
      <p:sp>
        <p:nvSpPr>
          <p:cNvPr id="7" name="TextBox 6">
            <a:extLst>
              <a:ext uri="{FF2B5EF4-FFF2-40B4-BE49-F238E27FC236}">
                <a16:creationId xmlns:a16="http://schemas.microsoft.com/office/drawing/2014/main" id="{ACED6594-CAEA-E647-A55B-ECE2D0A243A6}"/>
              </a:ext>
            </a:extLst>
          </p:cNvPr>
          <p:cNvSpPr txBox="1"/>
          <p:nvPr/>
        </p:nvSpPr>
        <p:spPr>
          <a:xfrm>
            <a:off x="104931" y="6415790"/>
            <a:ext cx="9278912" cy="307777"/>
          </a:xfrm>
          <a:prstGeom prst="rect">
            <a:avLst/>
          </a:prstGeom>
          <a:noFill/>
        </p:spPr>
        <p:txBody>
          <a:bodyPr wrap="square" rtlCol="0">
            <a:spAutoFit/>
          </a:bodyPr>
          <a:lstStyle/>
          <a:p>
            <a:r>
              <a:rPr lang="en-US" sz="1400" dirty="0"/>
              <a:t>(Ferguson &amp; Rodríguez, 2005; </a:t>
            </a:r>
            <a:r>
              <a:rPr lang="en-US" sz="1400" u="sng" dirty="0">
                <a:hlinkClick r:id="rId5">
                  <a:extLst>
                    <a:ext uri="{A12FA001-AC4F-418D-AE19-62706E023703}">
                      <ahyp:hlinkClr xmlns:ahyp="http://schemas.microsoft.com/office/drawing/2018/hyperlinkcolor" val="tx"/>
                    </a:ext>
                  </a:extLst>
                </a:hlinkClick>
              </a:rPr>
              <a:t>https://sedl.org/connections/resources/rb/rb3-Secondary.pdf</a:t>
            </a:r>
            <a:r>
              <a:rPr lang="en-US" sz="1400" u="sng" dirty="0"/>
              <a:t>)</a:t>
            </a:r>
            <a:r>
              <a:rPr lang="en-US" sz="1400" dirty="0"/>
              <a:t> </a:t>
            </a:r>
          </a:p>
        </p:txBody>
      </p:sp>
      <p:sp>
        <p:nvSpPr>
          <p:cNvPr id="3" name="Slide Number Placeholder 2">
            <a:extLst>
              <a:ext uri="{FF2B5EF4-FFF2-40B4-BE49-F238E27FC236}">
                <a16:creationId xmlns:a16="http://schemas.microsoft.com/office/drawing/2014/main" id="{91967BFA-C239-4A62-8A92-78FF9CDD697A}"/>
              </a:ext>
            </a:extLst>
          </p:cNvPr>
          <p:cNvSpPr>
            <a:spLocks noGrp="1"/>
          </p:cNvSpPr>
          <p:nvPr>
            <p:ph type="sldNum" sz="quarter" idx="12"/>
          </p:nvPr>
        </p:nvSpPr>
        <p:spPr/>
        <p:txBody>
          <a:bodyPr/>
          <a:lstStyle/>
          <a:p>
            <a:fld id="{5ACA6E70-B3F6-4AC7-8377-301945A91482}" type="slidenum">
              <a:rPr lang="en-US" smtClean="0"/>
              <a:pPr/>
              <a:t>5</a:t>
            </a:fld>
            <a:endParaRPr lang="en-US" dirty="0"/>
          </a:p>
        </p:txBody>
      </p:sp>
    </p:spTree>
    <p:extLst>
      <p:ext uri="{BB962C8B-B14F-4D97-AF65-F5344CB8AC3E}">
        <p14:creationId xmlns:p14="http://schemas.microsoft.com/office/powerpoint/2010/main" val="272723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395B98-6430-448B-BFCA-227A5AECB892}"/>
              </a:ext>
            </a:extLst>
          </p:cNvPr>
          <p:cNvSpPr txBox="1"/>
          <p:nvPr/>
        </p:nvSpPr>
        <p:spPr>
          <a:xfrm>
            <a:off x="875661" y="541621"/>
            <a:ext cx="11207482" cy="5206810"/>
          </a:xfrm>
          <a:prstGeom prst="rect">
            <a:avLst/>
          </a:prstGeom>
          <a:noFill/>
        </p:spPr>
        <p:txBody>
          <a:bodyPr wrap="square" rtlCol="0">
            <a:spAutoFit/>
          </a:bodyPr>
          <a:lstStyle/>
          <a:p>
            <a:pPr>
              <a:lnSpc>
                <a:spcPct val="107000"/>
              </a:lnSpc>
            </a:pPr>
            <a:r>
              <a:rPr lang="es-ES" sz="3200" dirty="0">
                <a:latin typeface="Calibri" panose="020F0502020204030204" pitchFamily="34" charset="0"/>
              </a:rPr>
              <a:t>La participación en nivel secundaria podría incluir:</a:t>
            </a:r>
          </a:p>
          <a:p>
            <a:pPr>
              <a:lnSpc>
                <a:spcPct val="107000"/>
              </a:lnSpc>
            </a:pPr>
            <a:endParaRPr lang="es-ES" sz="2800" dirty="0">
              <a:latin typeface="Calibri" panose="020F0502020204030204" pitchFamily="34" charset="0"/>
            </a:endParaRPr>
          </a:p>
          <a:p>
            <a:pPr marL="1828800" lvl="3" indent="-457200">
              <a:lnSpc>
                <a:spcPct val="107000"/>
              </a:lnSpc>
              <a:buFont typeface="Wingdings" panose="05000000000000000000" pitchFamily="2" charset="2"/>
              <a:buChar char="§"/>
            </a:pPr>
            <a:r>
              <a:rPr lang="es-ES" sz="3200" dirty="0">
                <a:latin typeface="Calibri" panose="020F0502020204030204" pitchFamily="34" charset="0"/>
              </a:rPr>
              <a:t>reuniones especiales para comunicar información de los exámenes o estrategias para preparación de exámenes;</a:t>
            </a:r>
            <a:endParaRPr lang="en-US" sz="3200" dirty="0">
              <a:latin typeface="Calibri" panose="020F0502020204030204" pitchFamily="34" charset="0"/>
            </a:endParaRPr>
          </a:p>
          <a:p>
            <a:pPr marL="1828800" lvl="3" indent="-457200">
              <a:lnSpc>
                <a:spcPct val="107000"/>
              </a:lnSpc>
              <a:buFont typeface="Wingdings" panose="05000000000000000000" pitchFamily="2" charset="2"/>
              <a:buChar char="§"/>
            </a:pPr>
            <a:r>
              <a:rPr lang="es-ES" sz="3200" dirty="0">
                <a:latin typeface="Calibri" panose="020F0502020204030204" pitchFamily="34" charset="0"/>
              </a:rPr>
              <a:t>hablar sobre la planeación de universidad;</a:t>
            </a:r>
            <a:endParaRPr lang="en-US" sz="3200" dirty="0">
              <a:latin typeface="Calibri" panose="020F0502020204030204" pitchFamily="34" charset="0"/>
            </a:endParaRPr>
          </a:p>
          <a:p>
            <a:pPr marL="1828800" lvl="3" indent="-457200">
              <a:lnSpc>
                <a:spcPct val="107000"/>
              </a:lnSpc>
              <a:buFont typeface="Wingdings" panose="05000000000000000000" pitchFamily="2" charset="2"/>
              <a:buChar char="§"/>
            </a:pPr>
            <a:r>
              <a:rPr lang="es-ES" sz="3200" dirty="0">
                <a:latin typeface="Calibri" panose="020F0502020204030204" pitchFamily="34" charset="0"/>
              </a:rPr>
              <a:t>participar en un equipo de mejora escolar;</a:t>
            </a:r>
            <a:endParaRPr lang="en-US" sz="3200" dirty="0">
              <a:latin typeface="Calibri" panose="020F0502020204030204" pitchFamily="34" charset="0"/>
            </a:endParaRPr>
          </a:p>
          <a:p>
            <a:pPr marL="1828800" lvl="3" indent="-457200">
              <a:lnSpc>
                <a:spcPct val="107000"/>
              </a:lnSpc>
              <a:buFont typeface="Wingdings" panose="05000000000000000000" pitchFamily="2" charset="2"/>
              <a:buChar char="§"/>
            </a:pPr>
            <a:r>
              <a:rPr lang="es-ES" sz="3200" dirty="0">
                <a:latin typeface="Calibri" panose="020F0502020204030204" pitchFamily="34" charset="0"/>
              </a:rPr>
              <a:t>talleres designados para enseñar estrategias de tareas o métodos para abordar temas de adolescencia.</a:t>
            </a:r>
            <a:endParaRPr lang="en-US" sz="3200" dirty="0">
              <a:latin typeface="Calibri" panose="020F0502020204030204" pitchFamily="34" charset="0"/>
            </a:endParaRPr>
          </a:p>
          <a:p>
            <a:pPr>
              <a:lnSpc>
                <a:spcPct val="107000"/>
              </a:lnSpc>
            </a:pPr>
            <a:endParaRPr lang="en-US" sz="2800" dirty="0">
              <a:latin typeface="Calibri" panose="020F0502020204030204" pitchFamily="34" charset="0"/>
            </a:endParaRPr>
          </a:p>
        </p:txBody>
      </p:sp>
      <p:grpSp>
        <p:nvGrpSpPr>
          <p:cNvPr id="13" name="Group 12">
            <a:extLst>
              <a:ext uri="{FF2B5EF4-FFF2-40B4-BE49-F238E27FC236}">
                <a16:creationId xmlns:a16="http://schemas.microsoft.com/office/drawing/2014/main" id="{32755975-8B06-4B1C-B9F9-5C94B4EDEAE9}"/>
              </a:ext>
            </a:extLst>
          </p:cNvPr>
          <p:cNvGrpSpPr/>
          <p:nvPr/>
        </p:nvGrpSpPr>
        <p:grpSpPr>
          <a:xfrm>
            <a:off x="875661" y="1778545"/>
            <a:ext cx="1718806" cy="1650455"/>
            <a:chOff x="1099929" y="2077233"/>
            <a:chExt cx="1718806" cy="1650455"/>
          </a:xfrm>
        </p:grpSpPr>
        <p:pic>
          <p:nvPicPr>
            <p:cNvPr id="11" name="Picture 10" descr="Logo&#10;&#10;Description automatically generated">
              <a:extLst>
                <a:ext uri="{FF2B5EF4-FFF2-40B4-BE49-F238E27FC236}">
                  <a16:creationId xmlns:a16="http://schemas.microsoft.com/office/drawing/2014/main" id="{A20CA757-E435-40D6-B170-7978CFA96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29" y="2077233"/>
              <a:ext cx="1718806" cy="1542733"/>
            </a:xfrm>
            <a:prstGeom prst="rect">
              <a:avLst/>
            </a:prstGeom>
          </p:spPr>
        </p:pic>
        <p:sp>
          <p:nvSpPr>
            <p:cNvPr id="12" name="TextBox 11">
              <a:extLst>
                <a:ext uri="{FF2B5EF4-FFF2-40B4-BE49-F238E27FC236}">
                  <a16:creationId xmlns:a16="http://schemas.microsoft.com/office/drawing/2014/main" id="{DC7A7B47-72C4-4837-90A4-ACC1257B8AB1}"/>
                </a:ext>
              </a:extLst>
            </p:cNvPr>
            <p:cNvSpPr txBox="1"/>
            <p:nvPr/>
          </p:nvSpPr>
          <p:spPr>
            <a:xfrm>
              <a:off x="1227551" y="3512244"/>
              <a:ext cx="494046" cy="215444"/>
            </a:xfrm>
            <a:prstGeom prst="rect">
              <a:avLst/>
            </a:prstGeom>
            <a:noFill/>
          </p:spPr>
          <p:txBody>
            <a:bodyPr wrap="none" rtlCol="0">
              <a:spAutoFit/>
            </a:bodyPr>
            <a:lstStyle/>
            <a:p>
              <a:r>
                <a:rPr lang="en-US" sz="800" dirty="0" err="1">
                  <a:latin typeface="Calibri" panose="020F0502020204030204" pitchFamily="34" charset="0"/>
                  <a:hlinkClick r:id="rId4"/>
                </a:rPr>
                <a:t>Freepik</a:t>
              </a:r>
              <a:endParaRPr lang="en-US" sz="800" dirty="0">
                <a:latin typeface="Calibri" panose="020F0502020204030204" pitchFamily="34" charset="0"/>
              </a:endParaRPr>
            </a:p>
          </p:txBody>
        </p:sp>
      </p:grpSp>
      <p:sp>
        <p:nvSpPr>
          <p:cNvPr id="7" name="TextBox 6">
            <a:extLst>
              <a:ext uri="{FF2B5EF4-FFF2-40B4-BE49-F238E27FC236}">
                <a16:creationId xmlns:a16="http://schemas.microsoft.com/office/drawing/2014/main" id="{932868CF-FE54-1A40-BABB-42EF81512720}"/>
              </a:ext>
            </a:extLst>
          </p:cNvPr>
          <p:cNvSpPr txBox="1"/>
          <p:nvPr/>
        </p:nvSpPr>
        <p:spPr>
          <a:xfrm>
            <a:off x="104931" y="6415790"/>
            <a:ext cx="9278912" cy="307777"/>
          </a:xfrm>
          <a:prstGeom prst="rect">
            <a:avLst/>
          </a:prstGeom>
          <a:noFill/>
        </p:spPr>
        <p:txBody>
          <a:bodyPr wrap="square" rtlCol="0">
            <a:spAutoFit/>
          </a:bodyPr>
          <a:lstStyle/>
          <a:p>
            <a:r>
              <a:rPr lang="en-US" sz="1400" dirty="0"/>
              <a:t>(Ferguson &amp; Rodríguez, 2005; </a:t>
            </a:r>
            <a:r>
              <a:rPr lang="en-US" sz="1400" u="sng" dirty="0">
                <a:hlinkClick r:id="rId5">
                  <a:extLst>
                    <a:ext uri="{A12FA001-AC4F-418D-AE19-62706E023703}">
                      <ahyp:hlinkClr xmlns:ahyp="http://schemas.microsoft.com/office/drawing/2018/hyperlinkcolor" val="tx"/>
                    </a:ext>
                  </a:extLst>
                </a:hlinkClick>
              </a:rPr>
              <a:t>https://sedl.org/connections/resources/rb/rb3-Secondary.pdf</a:t>
            </a:r>
            <a:r>
              <a:rPr lang="en-US" sz="1400" u="sng" dirty="0"/>
              <a:t>)</a:t>
            </a:r>
            <a:r>
              <a:rPr lang="en-US" sz="1400" dirty="0"/>
              <a:t> </a:t>
            </a:r>
          </a:p>
        </p:txBody>
      </p:sp>
      <p:sp>
        <p:nvSpPr>
          <p:cNvPr id="2" name="Slide Number Placeholder 1">
            <a:extLst>
              <a:ext uri="{FF2B5EF4-FFF2-40B4-BE49-F238E27FC236}">
                <a16:creationId xmlns:a16="http://schemas.microsoft.com/office/drawing/2014/main" id="{AA3EF8DC-5162-42A4-9D57-385BA550198E}"/>
              </a:ext>
            </a:extLst>
          </p:cNvPr>
          <p:cNvSpPr>
            <a:spLocks noGrp="1"/>
          </p:cNvSpPr>
          <p:nvPr>
            <p:ph type="sldNum" sz="quarter" idx="12"/>
          </p:nvPr>
        </p:nvSpPr>
        <p:spPr/>
        <p:txBody>
          <a:bodyPr/>
          <a:lstStyle/>
          <a:p>
            <a:fld id="{5ACA6E70-B3F6-4AC7-8377-301945A91482}" type="slidenum">
              <a:rPr lang="en-US" smtClean="0"/>
              <a:pPr/>
              <a:t>6</a:t>
            </a:fld>
            <a:endParaRPr lang="en-US" dirty="0"/>
          </a:p>
        </p:txBody>
      </p:sp>
    </p:spTree>
    <p:extLst>
      <p:ext uri="{BB962C8B-B14F-4D97-AF65-F5344CB8AC3E}">
        <p14:creationId xmlns:p14="http://schemas.microsoft.com/office/powerpoint/2010/main" val="4566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1B447A-BF4B-49E0-B0CE-AFAA732E3454}"/>
              </a:ext>
            </a:extLst>
          </p:cNvPr>
          <p:cNvSpPr txBox="1"/>
          <p:nvPr/>
        </p:nvSpPr>
        <p:spPr>
          <a:xfrm>
            <a:off x="1153610" y="2666414"/>
            <a:ext cx="10556111" cy="2062103"/>
          </a:xfrm>
          <a:prstGeom prst="rect">
            <a:avLst/>
          </a:prstGeom>
          <a:noFill/>
        </p:spPr>
        <p:txBody>
          <a:bodyPr wrap="square" rtlCol="0">
            <a:spAutoFit/>
          </a:bodyPr>
          <a:lstStyle/>
          <a:p>
            <a:r>
              <a:rPr lang="es-ES" sz="3200" i="1" dirty="0"/>
              <a:t>¿Cuáles son algunos de los retos que las familias DLI enfrentan cuando tiene que ver con ayudar/guiar/apoyar a su hijo(a) en secundaria o preparatoria?</a:t>
            </a:r>
            <a:endParaRPr lang="en-US" sz="3200" i="1" dirty="0"/>
          </a:p>
          <a:p>
            <a:endParaRPr lang="en-US" sz="3200" dirty="0">
              <a:latin typeface="Calibri" panose="020F0502020204030204" pitchFamily="34" charset="0"/>
            </a:endParaRPr>
          </a:p>
        </p:txBody>
      </p:sp>
      <p:grpSp>
        <p:nvGrpSpPr>
          <p:cNvPr id="8" name="Group 7">
            <a:extLst>
              <a:ext uri="{FF2B5EF4-FFF2-40B4-BE49-F238E27FC236}">
                <a16:creationId xmlns:a16="http://schemas.microsoft.com/office/drawing/2014/main" id="{40711A4C-20E2-4113-9715-FCBA0237BD23}"/>
              </a:ext>
            </a:extLst>
          </p:cNvPr>
          <p:cNvGrpSpPr/>
          <p:nvPr/>
        </p:nvGrpSpPr>
        <p:grpSpPr>
          <a:xfrm>
            <a:off x="501446" y="209550"/>
            <a:ext cx="1868530" cy="1218034"/>
            <a:chOff x="501446" y="209550"/>
            <a:chExt cx="2261418" cy="1590558"/>
          </a:xfrm>
        </p:grpSpPr>
        <p:pic>
          <p:nvPicPr>
            <p:cNvPr id="7" name="Picture 6">
              <a:extLst>
                <a:ext uri="{FF2B5EF4-FFF2-40B4-BE49-F238E27FC236}">
                  <a16:creationId xmlns:a16="http://schemas.microsoft.com/office/drawing/2014/main" id="{8E8E0D1F-0F11-4C7A-8483-008C01BC4A14}"/>
                </a:ext>
              </a:extLst>
            </p:cNvPr>
            <p:cNvPicPr>
              <a:picLocks noChangeAspect="1"/>
            </p:cNvPicPr>
            <p:nvPr/>
          </p:nvPicPr>
          <p:blipFill>
            <a:blip r:embed="rId3"/>
            <a:stretch>
              <a:fillRect/>
            </a:stretch>
          </p:blipFill>
          <p:spPr>
            <a:xfrm>
              <a:off x="579071" y="209550"/>
              <a:ext cx="2183793" cy="1590558"/>
            </a:xfrm>
            <a:prstGeom prst="rect">
              <a:avLst/>
            </a:prstGeom>
            <a:ln w="19050">
              <a:solidFill>
                <a:schemeClr val="tx1"/>
              </a:solidFill>
            </a:ln>
          </p:spPr>
        </p:pic>
        <p:sp>
          <p:nvSpPr>
            <p:cNvPr id="2" name="TextBox 1">
              <a:extLst>
                <a:ext uri="{FF2B5EF4-FFF2-40B4-BE49-F238E27FC236}">
                  <a16:creationId xmlns:a16="http://schemas.microsoft.com/office/drawing/2014/main" id="{EBA060AB-1D69-482F-A9DD-3636DB7F9B7B}"/>
                </a:ext>
              </a:extLst>
            </p:cNvPr>
            <p:cNvSpPr txBox="1"/>
            <p:nvPr/>
          </p:nvSpPr>
          <p:spPr>
            <a:xfrm>
              <a:off x="501446" y="1297858"/>
              <a:ext cx="1152784" cy="281335"/>
            </a:xfrm>
            <a:prstGeom prst="rect">
              <a:avLst/>
            </a:prstGeom>
            <a:noFill/>
          </p:spPr>
          <p:txBody>
            <a:bodyPr wrap="none" rtlCol="0">
              <a:spAutoFit/>
            </a:bodyPr>
            <a:lstStyle/>
            <a:p>
              <a:r>
                <a:rPr lang="en-US" sz="800" dirty="0" err="1">
                  <a:latin typeface="Calibri" panose="020F0502020204030204" pitchFamily="34" charset="0"/>
                </a:rPr>
                <a:t>CreativeCommons</a:t>
              </a:r>
              <a:endParaRPr lang="en-US" sz="800" dirty="0">
                <a:latin typeface="Calibri" panose="020F0502020204030204" pitchFamily="34" charset="0"/>
              </a:endParaRPr>
            </a:p>
          </p:txBody>
        </p:sp>
      </p:grpSp>
      <p:sp>
        <p:nvSpPr>
          <p:cNvPr id="4" name="Slide Number Placeholder 3">
            <a:extLst>
              <a:ext uri="{FF2B5EF4-FFF2-40B4-BE49-F238E27FC236}">
                <a16:creationId xmlns:a16="http://schemas.microsoft.com/office/drawing/2014/main" id="{9BEF005A-E1F5-4C7C-8A5C-D50D6ACA67DF}"/>
              </a:ext>
            </a:extLst>
          </p:cNvPr>
          <p:cNvSpPr>
            <a:spLocks noGrp="1"/>
          </p:cNvSpPr>
          <p:nvPr>
            <p:ph type="sldNum" sz="quarter" idx="12"/>
          </p:nvPr>
        </p:nvSpPr>
        <p:spPr/>
        <p:txBody>
          <a:bodyPr/>
          <a:lstStyle/>
          <a:p>
            <a:fld id="{5ACA6E70-B3F6-4AC7-8377-301945A91482}" type="slidenum">
              <a:rPr lang="en-US" smtClean="0"/>
              <a:pPr/>
              <a:t>7</a:t>
            </a:fld>
            <a:endParaRPr lang="en-US" dirty="0"/>
          </a:p>
        </p:txBody>
      </p:sp>
    </p:spTree>
    <p:extLst>
      <p:ext uri="{BB962C8B-B14F-4D97-AF65-F5344CB8AC3E}">
        <p14:creationId xmlns:p14="http://schemas.microsoft.com/office/powerpoint/2010/main" val="142488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8F2EF-2D18-415A-BD8F-3F21F991C839}"/>
              </a:ext>
            </a:extLst>
          </p:cNvPr>
          <p:cNvSpPr/>
          <p:nvPr/>
        </p:nvSpPr>
        <p:spPr>
          <a:xfrm>
            <a:off x="142506" y="316329"/>
            <a:ext cx="11692360" cy="6536726"/>
          </a:xfrm>
          <a:prstGeom prst="rect">
            <a:avLst/>
          </a:prstGeom>
        </p:spPr>
        <p:txBody>
          <a:bodyPr wrap="square">
            <a:spAutoFit/>
          </a:bodyPr>
          <a:lstStyle/>
          <a:p>
            <a:r>
              <a:rPr lang="es-ES" sz="3200" i="1" dirty="0">
                <a:latin typeface="Calibri" panose="020F0502020204030204" pitchFamily="34" charset="0"/>
              </a:rPr>
              <a:t>Cómo puede usted apoyar con éxito el progreso académico de su adolescente?</a:t>
            </a:r>
            <a:endParaRPr lang="en-US" sz="3200" i="1" dirty="0">
              <a:latin typeface="Calibri" panose="020F0502020204030204" pitchFamily="34" charset="0"/>
            </a:endParaRPr>
          </a:p>
          <a:p>
            <a:pPr lvl="0"/>
            <a:endParaRPr lang="es-ES" sz="3200" i="1" dirty="0">
              <a:latin typeface="Calibri" panose="020F0502020204030204" pitchFamily="34" charset="0"/>
            </a:endParaRPr>
          </a:p>
          <a:p>
            <a:pPr marL="2743200" lvl="5" indent="-457200">
              <a:buFont typeface="Wingdings" panose="05000000000000000000" pitchFamily="2" charset="2"/>
              <a:buChar char="§"/>
            </a:pPr>
            <a:r>
              <a:rPr lang="es-ES" sz="3200" dirty="0">
                <a:latin typeface="Calibri" panose="020F0502020204030204" pitchFamily="34" charset="0"/>
              </a:rPr>
              <a:t>Platique con frecuencia con su hijo(a) de la escuela y de lo que está aprendiendo.</a:t>
            </a:r>
          </a:p>
          <a:p>
            <a:pPr marL="2743200" lvl="5" indent="-457200">
              <a:buFont typeface="Wingdings" panose="05000000000000000000" pitchFamily="2" charset="2"/>
              <a:buChar char="§"/>
            </a:pPr>
            <a:r>
              <a:rPr lang="es-ES" sz="3200" dirty="0">
                <a:latin typeface="Calibri" panose="020F0502020204030204" pitchFamily="34" charset="0"/>
              </a:rPr>
              <a:t>Supervise tareas.</a:t>
            </a:r>
          </a:p>
          <a:p>
            <a:pPr marL="2743200" lvl="5" indent="-457200">
              <a:buFont typeface="Wingdings" panose="05000000000000000000" pitchFamily="2" charset="2"/>
              <a:buChar char="§"/>
            </a:pPr>
            <a:r>
              <a:rPr lang="es-ES" sz="3200" dirty="0">
                <a:latin typeface="Calibri" panose="020F0502020204030204" pitchFamily="34" charset="0"/>
              </a:rPr>
              <a:t>Mantenga a su hijo(a) enfocado en su aprendizaje durante el año escolar.</a:t>
            </a:r>
          </a:p>
          <a:p>
            <a:pPr marL="2743200" lvl="5" indent="-457200">
              <a:buFont typeface="Wingdings" panose="05000000000000000000" pitchFamily="2" charset="2"/>
              <a:buChar char="§"/>
            </a:pPr>
            <a:r>
              <a:rPr lang="es-ES" sz="3200" dirty="0">
                <a:latin typeface="Calibri" panose="020F0502020204030204" pitchFamily="34" charset="0"/>
              </a:rPr>
              <a:t>Comuníquese con los maestros(as) de su hijo(a).</a:t>
            </a:r>
          </a:p>
          <a:p>
            <a:pPr marL="2743200" lvl="5" indent="-457200">
              <a:buFont typeface="Wingdings" panose="05000000000000000000" pitchFamily="2" charset="2"/>
              <a:buChar char="§"/>
            </a:pPr>
            <a:r>
              <a:rPr lang="es-ES" sz="3200" dirty="0">
                <a:latin typeface="Calibri" panose="020F0502020204030204" pitchFamily="34" charset="0"/>
              </a:rPr>
              <a:t>Ayude a su hijo(a) a planear su educación después de la secundaria.</a:t>
            </a:r>
            <a:endParaRPr lang="en-US" sz="3200" dirty="0">
              <a:latin typeface="Calibri" panose="020F0502020204030204" pitchFamily="34" charset="0"/>
            </a:endParaRPr>
          </a:p>
          <a:p>
            <a:pPr lvl="1">
              <a:lnSpc>
                <a:spcPct val="107000"/>
              </a:lnSpc>
            </a:pPr>
            <a:r>
              <a:rPr lang="en-US" sz="3200" dirty="0">
                <a:latin typeface="Calibri" panose="020F0502020204030204" pitchFamily="34" charset="0"/>
                <a:ea typeface="Calibri" panose="020F0502020204030204" pitchFamily="34" charset="0"/>
                <a:cs typeface="Calibri" panose="020F0502020204030204" pitchFamily="34" charset="0"/>
              </a:rPr>
              <a:t> </a:t>
            </a:r>
          </a:p>
          <a:p>
            <a:pPr marR="0" lvl="0">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Shape&#10;&#10;Description automatically generated">
            <a:extLst>
              <a:ext uri="{FF2B5EF4-FFF2-40B4-BE49-F238E27FC236}">
                <a16:creationId xmlns:a16="http://schemas.microsoft.com/office/drawing/2014/main" id="{4D793B4E-4F4F-41C5-811C-3511C22DF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28" y="2519072"/>
            <a:ext cx="2069014" cy="2131240"/>
          </a:xfrm>
          <a:prstGeom prst="rect">
            <a:avLst/>
          </a:prstGeom>
        </p:spPr>
      </p:pic>
      <p:sp>
        <p:nvSpPr>
          <p:cNvPr id="6" name="TextBox 5">
            <a:extLst>
              <a:ext uri="{FF2B5EF4-FFF2-40B4-BE49-F238E27FC236}">
                <a16:creationId xmlns:a16="http://schemas.microsoft.com/office/drawing/2014/main" id="{D0365BEA-1E6A-1840-BEE7-1974CC652CB0}"/>
              </a:ext>
            </a:extLst>
          </p:cNvPr>
          <p:cNvSpPr txBox="1"/>
          <p:nvPr/>
        </p:nvSpPr>
        <p:spPr>
          <a:xfrm>
            <a:off x="104931" y="6415790"/>
            <a:ext cx="9278912" cy="307777"/>
          </a:xfrm>
          <a:prstGeom prst="rect">
            <a:avLst/>
          </a:prstGeom>
          <a:noFill/>
        </p:spPr>
        <p:txBody>
          <a:bodyPr wrap="square" rtlCol="0">
            <a:spAutoFit/>
          </a:bodyPr>
          <a:lstStyle/>
          <a:p>
            <a:r>
              <a:rPr lang="en-US" sz="1400" dirty="0"/>
              <a:t>(Ferguson &amp; Rodríguez, 2005; </a:t>
            </a:r>
            <a:r>
              <a:rPr lang="en-US" sz="1400" u="sng" dirty="0">
                <a:hlinkClick r:id="rId4">
                  <a:extLst>
                    <a:ext uri="{A12FA001-AC4F-418D-AE19-62706E023703}">
                      <ahyp:hlinkClr xmlns:ahyp="http://schemas.microsoft.com/office/drawing/2018/hyperlinkcolor" val="tx"/>
                    </a:ext>
                  </a:extLst>
                </a:hlinkClick>
              </a:rPr>
              <a:t>https://sedl.org/connections/resources/rb/rb3-Secondary.pdf</a:t>
            </a:r>
            <a:r>
              <a:rPr lang="en-US" sz="1400" u="sng" dirty="0"/>
              <a:t>)</a:t>
            </a:r>
            <a:r>
              <a:rPr lang="en-US" sz="1400" dirty="0"/>
              <a:t> </a:t>
            </a:r>
          </a:p>
        </p:txBody>
      </p:sp>
      <p:sp>
        <p:nvSpPr>
          <p:cNvPr id="3" name="Slide Number Placeholder 2">
            <a:extLst>
              <a:ext uri="{FF2B5EF4-FFF2-40B4-BE49-F238E27FC236}">
                <a16:creationId xmlns:a16="http://schemas.microsoft.com/office/drawing/2014/main" id="{8A50FB76-FC48-4D0D-A45E-5A320F1E4717}"/>
              </a:ext>
            </a:extLst>
          </p:cNvPr>
          <p:cNvSpPr>
            <a:spLocks noGrp="1"/>
          </p:cNvSpPr>
          <p:nvPr>
            <p:ph type="sldNum" sz="quarter" idx="12"/>
          </p:nvPr>
        </p:nvSpPr>
        <p:spPr/>
        <p:txBody>
          <a:bodyPr/>
          <a:lstStyle/>
          <a:p>
            <a:fld id="{5ACA6E70-B3F6-4AC7-8377-301945A91482}" type="slidenum">
              <a:rPr lang="en-US" smtClean="0"/>
              <a:pPr/>
              <a:t>8</a:t>
            </a:fld>
            <a:endParaRPr lang="en-US" dirty="0"/>
          </a:p>
        </p:txBody>
      </p:sp>
    </p:spTree>
    <p:extLst>
      <p:ext uri="{BB962C8B-B14F-4D97-AF65-F5344CB8AC3E}">
        <p14:creationId xmlns:p14="http://schemas.microsoft.com/office/powerpoint/2010/main" val="9083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7171B-CC46-4635-931A-AD366BEF0804}"/>
              </a:ext>
            </a:extLst>
          </p:cNvPr>
          <p:cNvSpPr/>
          <p:nvPr/>
        </p:nvSpPr>
        <p:spPr>
          <a:xfrm>
            <a:off x="181734" y="224258"/>
            <a:ext cx="11640273" cy="5663089"/>
          </a:xfrm>
          <a:prstGeom prst="rect">
            <a:avLst/>
          </a:prstGeom>
        </p:spPr>
        <p:txBody>
          <a:bodyPr wrap="square">
            <a:spAutoFit/>
          </a:bodyPr>
          <a:lstStyle/>
          <a:p>
            <a:r>
              <a:rPr lang="es-ES" sz="3200" i="1" dirty="0">
                <a:latin typeface="Calibri" panose="020F0502020204030204" pitchFamily="34" charset="0"/>
              </a:rPr>
              <a:t>¿Cómo puede ayudar a su hijo(a) a hacer planes para su educación después de la secundaria?</a:t>
            </a:r>
          </a:p>
          <a:p>
            <a:endParaRPr lang="en-US" sz="10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Supervise las elecciones de cursos de su hijo(a).</a:t>
            </a:r>
            <a:endParaRPr lang="en-US" sz="3200" dirty="0">
              <a:latin typeface="Calibri" panose="020F0502020204030204" pitchFamily="34" charset="0"/>
            </a:endParaRPr>
          </a:p>
          <a:p>
            <a:pPr marL="914400" lvl="1" indent="-457200">
              <a:buFont typeface="Wingdings" panose="05000000000000000000" pitchFamily="2" charset="2"/>
              <a:buChar char="§"/>
            </a:pPr>
            <a:r>
              <a:rPr lang="es-ES" sz="3200" dirty="0">
                <a:latin typeface="Calibri" panose="020F0502020204030204" pitchFamily="34" charset="0"/>
              </a:rPr>
              <a:t>Comunique sus altas expectativas para el desempeño académico, que incluye: </a:t>
            </a:r>
          </a:p>
          <a:p>
            <a:pPr marL="3200400" lvl="6" indent="-457200">
              <a:buFont typeface="Wingdings" panose="05000000000000000000" pitchFamily="2" charset="2"/>
              <a:buChar char="§"/>
            </a:pPr>
            <a:r>
              <a:rPr lang="es-ES" sz="3200" dirty="0">
                <a:latin typeface="Calibri" panose="020F0502020204030204" pitchFamily="34" charset="0"/>
              </a:rPr>
              <a:t>inscribirse en cursos para créditos universitarios mientras está en preparatoria;</a:t>
            </a:r>
            <a:endParaRPr lang="en-US" sz="3200" dirty="0">
              <a:latin typeface="Calibri" panose="020F0502020204030204" pitchFamily="34" charset="0"/>
            </a:endParaRPr>
          </a:p>
          <a:p>
            <a:pPr marL="3200400" lvl="6" indent="-457200">
              <a:buFont typeface="Wingdings" panose="05000000000000000000" pitchFamily="2" charset="2"/>
              <a:buChar char="§"/>
            </a:pPr>
            <a:r>
              <a:rPr lang="es-ES" sz="3200" dirty="0">
                <a:latin typeface="Calibri" panose="020F0502020204030204" pitchFamily="34" charset="0"/>
              </a:rPr>
              <a:t>inscribirse en clases de matemáticas avanzadas;</a:t>
            </a:r>
            <a:endParaRPr lang="en-US" sz="3200" dirty="0">
              <a:latin typeface="Calibri" panose="020F0502020204030204" pitchFamily="34" charset="0"/>
            </a:endParaRPr>
          </a:p>
          <a:p>
            <a:pPr marL="3200400" lvl="6" indent="-457200">
              <a:buFont typeface="Wingdings" panose="05000000000000000000" pitchFamily="2" charset="2"/>
              <a:buChar char="§"/>
            </a:pPr>
            <a:r>
              <a:rPr lang="es-ES" sz="3200" dirty="0">
                <a:latin typeface="Calibri" panose="020F0502020204030204" pitchFamily="34" charset="0"/>
              </a:rPr>
              <a:t>sólida acumulación de promedio de calificaciones en preparatoria (Grade Point </a:t>
            </a:r>
            <a:r>
              <a:rPr lang="es-ES" sz="3200" dirty="0" err="1">
                <a:latin typeface="Calibri" panose="020F0502020204030204" pitchFamily="34" charset="0"/>
              </a:rPr>
              <a:t>Average</a:t>
            </a:r>
            <a:r>
              <a:rPr lang="es-ES" sz="3200" dirty="0">
                <a:latin typeface="Calibri" panose="020F0502020204030204" pitchFamily="34" charset="0"/>
              </a:rPr>
              <a:t> GPA);</a:t>
            </a:r>
            <a:endParaRPr lang="en-US" sz="3200" dirty="0">
              <a:latin typeface="Calibri" panose="020F0502020204030204" pitchFamily="34" charset="0"/>
            </a:endParaRPr>
          </a:p>
          <a:p>
            <a:pPr marL="3200400" lvl="6" indent="-457200">
              <a:buFont typeface="Wingdings" panose="05000000000000000000" pitchFamily="2" charset="2"/>
              <a:buChar char="§"/>
            </a:pPr>
            <a:r>
              <a:rPr lang="es-ES" sz="3200" dirty="0">
                <a:latin typeface="Calibri" panose="020F0502020204030204" pitchFamily="34" charset="0"/>
              </a:rPr>
              <a:t>ninguna falla en materias clave.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FBFBC17E-41D8-46B1-AFCB-70EF5F2DB4CC}"/>
              </a:ext>
            </a:extLst>
          </p:cNvPr>
          <p:cNvGrpSpPr/>
          <p:nvPr/>
        </p:nvGrpSpPr>
        <p:grpSpPr>
          <a:xfrm>
            <a:off x="634345" y="3703202"/>
            <a:ext cx="2304891" cy="1735244"/>
            <a:chOff x="843280" y="3315642"/>
            <a:chExt cx="2304891" cy="1735244"/>
          </a:xfrm>
        </p:grpSpPr>
        <p:pic>
          <p:nvPicPr>
            <p:cNvPr id="7" name="Picture 6">
              <a:extLst>
                <a:ext uri="{FF2B5EF4-FFF2-40B4-BE49-F238E27FC236}">
                  <a16:creationId xmlns:a16="http://schemas.microsoft.com/office/drawing/2014/main" id="{B79093BB-7094-42AC-B7FB-B2F6F47FDB56}"/>
                </a:ext>
              </a:extLst>
            </p:cNvPr>
            <p:cNvPicPr>
              <a:picLocks noChangeAspect="1"/>
            </p:cNvPicPr>
            <p:nvPr/>
          </p:nvPicPr>
          <p:blipFill>
            <a:blip r:embed="rId3"/>
            <a:stretch>
              <a:fillRect/>
            </a:stretch>
          </p:blipFill>
          <p:spPr>
            <a:xfrm>
              <a:off x="944379" y="3315642"/>
              <a:ext cx="2203792" cy="1550998"/>
            </a:xfrm>
            <a:prstGeom prst="rect">
              <a:avLst/>
            </a:prstGeom>
          </p:spPr>
        </p:pic>
        <p:sp>
          <p:nvSpPr>
            <p:cNvPr id="8" name="TextBox 7">
              <a:extLst>
                <a:ext uri="{FF2B5EF4-FFF2-40B4-BE49-F238E27FC236}">
                  <a16:creationId xmlns:a16="http://schemas.microsoft.com/office/drawing/2014/main" id="{C98BCDD0-5341-46EB-B859-EF1F85F18696}"/>
                </a:ext>
              </a:extLst>
            </p:cNvPr>
            <p:cNvSpPr txBox="1"/>
            <p:nvPr/>
          </p:nvSpPr>
          <p:spPr>
            <a:xfrm>
              <a:off x="843280" y="4835442"/>
              <a:ext cx="949299" cy="215444"/>
            </a:xfrm>
            <a:prstGeom prst="rect">
              <a:avLst/>
            </a:prstGeom>
            <a:noFill/>
          </p:spPr>
          <p:txBody>
            <a:bodyPr wrap="none" rtlCol="0">
              <a:spAutoFit/>
            </a:bodyPr>
            <a:lstStyle/>
            <a:p>
              <a:r>
                <a:rPr lang="en-US" sz="800" dirty="0">
                  <a:latin typeface="Calibri" panose="020F0502020204030204" pitchFamily="34" charset="0"/>
                  <a:hlinkClick r:id="rId4"/>
                </a:rPr>
                <a:t>All Free Download</a:t>
              </a:r>
              <a:endParaRPr lang="en-US" sz="800" dirty="0">
                <a:latin typeface="Calibri" panose="020F0502020204030204" pitchFamily="34" charset="0"/>
              </a:endParaRPr>
            </a:p>
          </p:txBody>
        </p:sp>
      </p:grpSp>
      <p:sp>
        <p:nvSpPr>
          <p:cNvPr id="9" name="TextBox 8">
            <a:extLst>
              <a:ext uri="{FF2B5EF4-FFF2-40B4-BE49-F238E27FC236}">
                <a16:creationId xmlns:a16="http://schemas.microsoft.com/office/drawing/2014/main" id="{98BE2B84-B8E0-0545-A633-8E2BDE3288D9}"/>
              </a:ext>
            </a:extLst>
          </p:cNvPr>
          <p:cNvSpPr txBox="1"/>
          <p:nvPr/>
        </p:nvSpPr>
        <p:spPr>
          <a:xfrm>
            <a:off x="194872" y="6465937"/>
            <a:ext cx="4152276" cy="307777"/>
          </a:xfrm>
          <a:prstGeom prst="rect">
            <a:avLst/>
          </a:prstGeom>
          <a:noFill/>
        </p:spPr>
        <p:txBody>
          <a:bodyPr wrap="square" rtlCol="0">
            <a:spAutoFit/>
          </a:bodyPr>
          <a:lstStyle/>
          <a:p>
            <a:r>
              <a:rPr lang="en-US" sz="1400" dirty="0"/>
              <a:t>(Camara, 2013)</a:t>
            </a:r>
          </a:p>
        </p:txBody>
      </p:sp>
      <p:sp>
        <p:nvSpPr>
          <p:cNvPr id="3" name="Slide Number Placeholder 2">
            <a:extLst>
              <a:ext uri="{FF2B5EF4-FFF2-40B4-BE49-F238E27FC236}">
                <a16:creationId xmlns:a16="http://schemas.microsoft.com/office/drawing/2014/main" id="{7A7512C6-CE74-4DDE-B1E0-0455E47CB76B}"/>
              </a:ext>
            </a:extLst>
          </p:cNvPr>
          <p:cNvSpPr>
            <a:spLocks noGrp="1"/>
          </p:cNvSpPr>
          <p:nvPr>
            <p:ph type="sldNum" sz="quarter" idx="12"/>
          </p:nvPr>
        </p:nvSpPr>
        <p:spPr/>
        <p:txBody>
          <a:bodyPr/>
          <a:lstStyle/>
          <a:p>
            <a:fld id="{5ACA6E70-B3F6-4AC7-8377-301945A91482}" type="slidenum">
              <a:rPr lang="en-US" smtClean="0"/>
              <a:pPr/>
              <a:t>9</a:t>
            </a:fld>
            <a:endParaRPr lang="en-US" dirty="0"/>
          </a:p>
        </p:txBody>
      </p:sp>
    </p:spTree>
    <p:extLst>
      <p:ext uri="{BB962C8B-B14F-4D97-AF65-F5344CB8AC3E}">
        <p14:creationId xmlns:p14="http://schemas.microsoft.com/office/powerpoint/2010/main" val="1421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5331</TotalTime>
  <Words>5040</Words>
  <Application>Microsoft Office PowerPoint</Application>
  <PresentationFormat>Widescreen</PresentationFormat>
  <Paragraphs>425</Paragraphs>
  <Slides>43</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Amienne</vt:lpstr>
      <vt:lpstr>Arial</vt:lpstr>
      <vt:lpstr>Arial Narrow</vt:lpstr>
      <vt:lpstr>Calibri</vt:lpstr>
      <vt:lpstr>Calibri Light</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dc:creator>
  <cp:lastModifiedBy>Maureen</cp:lastModifiedBy>
  <cp:revision>216</cp:revision>
  <dcterms:created xsi:type="dcterms:W3CDTF">2021-03-23T19:16:46Z</dcterms:created>
  <dcterms:modified xsi:type="dcterms:W3CDTF">2021-05-31T19:26:02Z</dcterms:modified>
</cp:coreProperties>
</file>