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8" r:id="rId1"/>
    <p:sldMasterId id="2147483740" r:id="rId2"/>
  </p:sldMasterIdLst>
  <p:notesMasterIdLst>
    <p:notesMasterId r:id="rId49"/>
  </p:notesMasterIdLst>
  <p:sldIdLst>
    <p:sldId id="366" r:id="rId3"/>
    <p:sldId id="377" r:id="rId4"/>
    <p:sldId id="372" r:id="rId5"/>
    <p:sldId id="307" r:id="rId6"/>
    <p:sldId id="508" r:id="rId7"/>
    <p:sldId id="342" r:id="rId8"/>
    <p:sldId id="379" r:id="rId9"/>
    <p:sldId id="344" r:id="rId10"/>
    <p:sldId id="504" r:id="rId11"/>
    <p:sldId id="502" r:id="rId12"/>
    <p:sldId id="345" r:id="rId13"/>
    <p:sldId id="381" r:id="rId14"/>
    <p:sldId id="385" r:id="rId15"/>
    <p:sldId id="506" r:id="rId16"/>
    <p:sldId id="505" r:id="rId17"/>
    <p:sldId id="395" r:id="rId18"/>
    <p:sldId id="510" r:id="rId19"/>
    <p:sldId id="511" r:id="rId20"/>
    <p:sldId id="512" r:id="rId21"/>
    <p:sldId id="513" r:id="rId22"/>
    <p:sldId id="514" r:id="rId23"/>
    <p:sldId id="515" r:id="rId24"/>
    <p:sldId id="449" r:id="rId25"/>
    <p:sldId id="353" r:id="rId26"/>
    <p:sldId id="360" r:id="rId27"/>
    <p:sldId id="382" r:id="rId28"/>
    <p:sldId id="361" r:id="rId29"/>
    <p:sldId id="277" r:id="rId30"/>
    <p:sldId id="501" r:id="rId31"/>
    <p:sldId id="374" r:id="rId32"/>
    <p:sldId id="373" r:id="rId33"/>
    <p:sldId id="378" r:id="rId34"/>
    <p:sldId id="376" r:id="rId35"/>
    <p:sldId id="507" r:id="rId36"/>
    <p:sldId id="509" r:id="rId37"/>
    <p:sldId id="435" r:id="rId38"/>
    <p:sldId id="503" r:id="rId39"/>
    <p:sldId id="386" r:id="rId40"/>
    <p:sldId id="392" r:id="rId41"/>
    <p:sldId id="393" r:id="rId42"/>
    <p:sldId id="394" r:id="rId43"/>
    <p:sldId id="391" r:id="rId44"/>
    <p:sldId id="500" r:id="rId45"/>
    <p:sldId id="329" r:id="rId46"/>
    <p:sldId id="339" r:id="rId47"/>
    <p:sldId id="516" r:id="rId48"/>
  </p:sldIdLst>
  <p:sldSz cx="9144000" cy="5143500" type="screen16x9"/>
  <p:notesSz cx="8520113" cy="7077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Hofer" initials="" lastIdx="16" clrIdx="0"/>
  <p:cmAuthor id="1" name="TERESA CHAVEZ" initials="" lastIdx="4" clrIdx="1"/>
  <p:cmAuthor id="2" name="Microsoft Office User" initials="Office [1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9E0"/>
    <a:srgbClr val="640000"/>
    <a:srgbClr val="199124"/>
    <a:srgbClr val="E16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85442" autoAdjust="0"/>
  </p:normalViewPr>
  <p:slideViewPr>
    <p:cSldViewPr>
      <p:cViewPr varScale="1">
        <p:scale>
          <a:sx n="139" d="100"/>
          <a:sy n="139" d="100"/>
        </p:scale>
        <p:origin x="864" y="168"/>
      </p:cViewPr>
      <p:guideLst>
        <p:guide orient="horz" pos="1620"/>
        <p:guide pos="2880"/>
      </p:guideLst>
    </p:cSldViewPr>
  </p:slideViewPr>
  <p:notesTextViewPr>
    <p:cViewPr>
      <p:scale>
        <a:sx n="150" d="100"/>
        <a:sy n="1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852012" y="3361611"/>
            <a:ext cx="6816090" cy="3184684"/>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dirty="0"/>
          </a:p>
        </p:txBody>
      </p:sp>
    </p:spTree>
    <p:extLst>
      <p:ext uri="{BB962C8B-B14F-4D97-AF65-F5344CB8AC3E}">
        <p14:creationId xmlns:p14="http://schemas.microsoft.com/office/powerpoint/2010/main" val="375197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qz.com/1195658/spanish-to-english-us-is-increasingly-monolingual-despite-latino-immigr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a:t>Notes to facilitators in italics.</a:t>
            </a:r>
          </a:p>
          <a:p>
            <a:pPr lvl="0">
              <a:spcBef>
                <a:spcPts val="0"/>
              </a:spcBef>
              <a:buNone/>
            </a:pPr>
            <a:endParaRPr dirty="0"/>
          </a:p>
        </p:txBody>
      </p:sp>
    </p:spTree>
    <p:extLst>
      <p:ext uri="{BB962C8B-B14F-4D97-AF65-F5344CB8AC3E}">
        <p14:creationId xmlns:p14="http://schemas.microsoft.com/office/powerpoint/2010/main" val="155364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dirty="0"/>
          </a:p>
          <a:p>
            <a:pPr>
              <a:buNone/>
            </a:pPr>
            <a:r>
              <a:rPr lang="en-US" dirty="0"/>
              <a:t>http://carla.umn.edu/immersion/acie/vol10/may2007_researchfindings.html</a:t>
            </a:r>
          </a:p>
          <a:p>
            <a:pPr>
              <a:buNone/>
            </a:pPr>
            <a:r>
              <a:rPr lang="en-US" b="0" dirty="0"/>
              <a:t>Top Ten Most Consistent Findings from Research on Foreign Language Immersion</a:t>
            </a:r>
          </a:p>
          <a:p>
            <a:pPr>
              <a:buNone/>
            </a:pPr>
            <a:r>
              <a:rPr lang="en-US" b="0" dirty="0"/>
              <a:t>The ACIE Newsletter, May 2007, Vol. 10, No. 3</a:t>
            </a:r>
          </a:p>
          <a:p>
            <a:pPr>
              <a:buNone/>
            </a:pPr>
            <a:r>
              <a:rPr lang="en-US" b="0" dirty="0"/>
              <a:t>Genesee</a:t>
            </a:r>
          </a:p>
          <a:p>
            <a:pPr>
              <a:buNone/>
            </a:pPr>
            <a:endParaRPr lang="en-US" dirty="0"/>
          </a:p>
        </p:txBody>
      </p:sp>
    </p:spTree>
    <p:extLst>
      <p:ext uri="{BB962C8B-B14F-4D97-AF65-F5344CB8AC3E}">
        <p14:creationId xmlns:p14="http://schemas.microsoft.com/office/powerpoint/2010/main" val="325042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effectLst/>
                <a:latin typeface="Calibri" panose="020F0502020204030204" pitchFamily="34" charset="0"/>
                <a:ea typeface="+mn-ea"/>
                <a:cs typeface="+mn-cs"/>
              </a:rPr>
              <a:t>Los exámenes </a:t>
            </a:r>
            <a:r>
              <a:rPr lang="es-ES_tradnl" sz="1100" kern="1200" dirty="0">
                <a:solidFill>
                  <a:schemeClr val="tx1"/>
                </a:solidFill>
                <a:effectLst/>
                <a:latin typeface="Calibri" panose="020F0502020204030204" pitchFamily="34" charset="0"/>
                <a:ea typeface="+mn-ea"/>
                <a:cs typeface="+mn-cs"/>
              </a:rPr>
              <a:t>estatales</a:t>
            </a:r>
            <a:r>
              <a:rPr lang="es-ES_tradnl" sz="1100" i="1" kern="1200" dirty="0">
                <a:solidFill>
                  <a:schemeClr val="tx1"/>
                </a:solidFill>
                <a:effectLst/>
                <a:latin typeface="Calibri" panose="020F0502020204030204" pitchFamily="34" charset="0"/>
                <a:ea typeface="+mn-ea"/>
                <a:cs typeface="+mn-cs"/>
              </a:rPr>
              <a:t> </a:t>
            </a:r>
            <a:r>
              <a:rPr lang="es-ES" sz="1100" kern="1200" dirty="0">
                <a:solidFill>
                  <a:schemeClr val="tx1"/>
                </a:solidFill>
                <a:effectLst/>
                <a:latin typeface="Calibri" panose="020F0502020204030204" pitchFamily="34" charset="0"/>
                <a:ea typeface="+mn-ea"/>
                <a:cs typeface="+mn-cs"/>
              </a:rPr>
              <a:t>se usan en las escuelas para medir el progreso estudiantil. Las Evaluaciones Comprehensivas de Minnesota (MCA) son los exámenes estatales que ayudan a los distritos a medir el progreso de los alumnos hacia los estándares académicos de Minnesota. Los alumnos hacen pruebas en lectura y matemáticas en 3er grado y en 5° grado comienzan las pruebas de las ciencias. </a:t>
            </a:r>
            <a:endParaRPr lang="en-US" sz="1100" kern="1200" dirty="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100" kern="1200" dirty="0">
                <a:solidFill>
                  <a:schemeClr val="tx1"/>
                </a:solidFill>
                <a:effectLst/>
                <a:latin typeface="Calibri" panose="020F0502020204030204" pitchFamily="34" charset="0"/>
                <a:ea typeface="+mn-ea"/>
                <a:cs typeface="+mn-cs"/>
              </a:rPr>
              <a:t>Estos exámenes son un reto para los alumnos DLI que han recibido alfabetización inicial en español en los primeros grados. A causa del rezago en sus habilidades de lectura en inglés, podrían obtener bajas calificaciones, no solamente en inglés sino también en matemáticas y ciencias. Esto afecta a ambos grupos de alumnos. Los hablantes de inglés como lengua materna pueden obtener calificaciones más bajas que sus pares en tercer grado, sin embargo, generalmente les dan alcance en el transcurso de un año después de que la enseñanza de lectura y artes del lenguaje en inglés se convierten en parte del programa formal. A los hablantes de español, sin embargo, les lleva más tiempo desarrollar un nivel suficientemente fuerte de alfabetización en inglés para hacerlo bien. </a:t>
            </a:r>
            <a:endParaRPr lang="en-US" sz="1100" kern="1200" dirty="0">
              <a:solidFill>
                <a:schemeClr val="tx1"/>
              </a:solidFill>
              <a:effectLst/>
              <a:latin typeface="Calibri" panose="020F0502020204030204" pitchFamily="34" charset="0"/>
              <a:ea typeface="+mn-ea"/>
              <a:cs typeface="+mn-cs"/>
            </a:endParaRPr>
          </a:p>
          <a:p>
            <a:pPr lvl="0">
              <a:spcBef>
                <a:spcPts val="0"/>
              </a:spcBef>
              <a:buNone/>
            </a:pPr>
            <a:endParaRPr lang="en" b="1" i="0" dirty="0">
              <a:solidFill>
                <a:srgbClr val="FF0000"/>
              </a:solidFill>
            </a:endParaRPr>
          </a:p>
          <a:p>
            <a:pPr lvl="0">
              <a:spcBef>
                <a:spcPts val="0"/>
              </a:spcBef>
              <a:buNone/>
            </a:pPr>
            <a:r>
              <a:rPr lang="en" b="0" i="0" dirty="0">
                <a:solidFill>
                  <a:srgbClr val="FF0000"/>
                </a:solidFill>
              </a:rPr>
              <a:t>Otra </a:t>
            </a:r>
            <a:r>
              <a:rPr lang="en-US" b="0" i="0" dirty="0" err="1">
                <a:solidFill>
                  <a:srgbClr val="FF0000"/>
                </a:solidFill>
              </a:rPr>
              <a:t>consecuencia</a:t>
            </a:r>
            <a:r>
              <a:rPr lang="en-US" b="0" i="0" dirty="0">
                <a:solidFill>
                  <a:srgbClr val="FF0000"/>
                </a:solidFill>
              </a:rPr>
              <a:t> de las </a:t>
            </a:r>
            <a:r>
              <a:rPr lang="en-US" b="0" i="0" dirty="0" err="1">
                <a:solidFill>
                  <a:srgbClr val="FF0000"/>
                </a:solidFill>
              </a:rPr>
              <a:t>pruebas</a:t>
            </a:r>
            <a:r>
              <a:rPr lang="en-US" b="0" i="0" dirty="0">
                <a:solidFill>
                  <a:srgbClr val="FF0000"/>
                </a:solidFill>
              </a:rPr>
              <a:t> </a:t>
            </a:r>
            <a:r>
              <a:rPr lang="en-US" b="0" i="0" dirty="0" err="1">
                <a:solidFill>
                  <a:srgbClr val="FF0000"/>
                </a:solidFill>
              </a:rPr>
              <a:t>estatales</a:t>
            </a:r>
            <a:r>
              <a:rPr lang="en-US" b="0" i="0" dirty="0">
                <a:solidFill>
                  <a:srgbClr val="FF0000"/>
                </a:solidFill>
              </a:rPr>
              <a:t> es que las </a:t>
            </a:r>
            <a:r>
              <a:rPr lang="en-US" b="0" i="0" dirty="0" err="1">
                <a:solidFill>
                  <a:srgbClr val="FF0000"/>
                </a:solidFill>
              </a:rPr>
              <a:t>escuelas</a:t>
            </a:r>
            <a:r>
              <a:rPr lang="en-US" b="0" i="0" dirty="0">
                <a:solidFill>
                  <a:srgbClr val="FF0000"/>
                </a:solidFill>
              </a:rPr>
              <a:t> se </a:t>
            </a:r>
            <a:r>
              <a:rPr lang="en-US" b="0" i="0" dirty="0" err="1">
                <a:solidFill>
                  <a:srgbClr val="FF0000"/>
                </a:solidFill>
              </a:rPr>
              <a:t>sienten</a:t>
            </a:r>
            <a:r>
              <a:rPr lang="en-US" b="0" i="0" dirty="0">
                <a:solidFill>
                  <a:srgbClr val="FF0000"/>
                </a:solidFill>
              </a:rPr>
              <a:t> </a:t>
            </a:r>
            <a:r>
              <a:rPr lang="en-US" b="0" i="0" dirty="0" err="1">
                <a:solidFill>
                  <a:srgbClr val="FF0000"/>
                </a:solidFill>
              </a:rPr>
              <a:t>presionadas</a:t>
            </a:r>
            <a:r>
              <a:rPr lang="en-US" b="0" i="0" dirty="0">
                <a:solidFill>
                  <a:srgbClr val="FF0000"/>
                </a:solidFill>
              </a:rPr>
              <a:t> para </a:t>
            </a:r>
            <a:r>
              <a:rPr lang="en-US" b="0" i="0" dirty="0" err="1">
                <a:solidFill>
                  <a:srgbClr val="FF0000"/>
                </a:solidFill>
              </a:rPr>
              <a:t>comenzar</a:t>
            </a:r>
            <a:r>
              <a:rPr lang="en-US" b="0" i="0" dirty="0">
                <a:solidFill>
                  <a:srgbClr val="FF0000"/>
                </a:solidFill>
              </a:rPr>
              <a:t> el inglés antes de lo </a:t>
            </a:r>
            <a:r>
              <a:rPr lang="en-US" b="0" i="0" dirty="0" err="1">
                <a:solidFill>
                  <a:srgbClr val="FF0000"/>
                </a:solidFill>
              </a:rPr>
              <a:t>necesario</a:t>
            </a:r>
            <a:r>
              <a:rPr lang="en-US" b="0" i="0" dirty="0">
                <a:solidFill>
                  <a:srgbClr val="FF0000"/>
                </a:solidFill>
              </a:rPr>
              <a:t> para </a:t>
            </a:r>
            <a:r>
              <a:rPr lang="en-US" b="0" i="0" dirty="0" err="1">
                <a:solidFill>
                  <a:srgbClr val="FF0000"/>
                </a:solidFill>
              </a:rPr>
              <a:t>mostrar</a:t>
            </a:r>
            <a:r>
              <a:rPr lang="en-US" b="0" i="0" dirty="0">
                <a:solidFill>
                  <a:srgbClr val="FF0000"/>
                </a:solidFill>
              </a:rPr>
              <a:t> </a:t>
            </a:r>
            <a:r>
              <a:rPr lang="en-US" b="0" i="0" dirty="0" err="1">
                <a:solidFill>
                  <a:srgbClr val="FF0000"/>
                </a:solidFill>
              </a:rPr>
              <a:t>puntuaciones</a:t>
            </a:r>
            <a:r>
              <a:rPr lang="en-US" b="0" i="0" dirty="0">
                <a:solidFill>
                  <a:srgbClr val="FF0000"/>
                </a:solidFill>
              </a:rPr>
              <a:t> </a:t>
            </a:r>
            <a:r>
              <a:rPr lang="en-US" b="0" i="0" dirty="0" err="1">
                <a:solidFill>
                  <a:srgbClr val="FF0000"/>
                </a:solidFill>
              </a:rPr>
              <a:t>altas</a:t>
            </a:r>
            <a:r>
              <a:rPr lang="en-US" b="0" i="0" dirty="0">
                <a:solidFill>
                  <a:srgbClr val="FF0000"/>
                </a:solidFill>
              </a:rPr>
              <a:t> </a:t>
            </a:r>
            <a:r>
              <a:rPr lang="en-US" b="0" i="0" dirty="0" err="1">
                <a:solidFill>
                  <a:srgbClr val="FF0000"/>
                </a:solidFill>
              </a:rPr>
              <a:t>en</a:t>
            </a:r>
            <a:r>
              <a:rPr lang="en-US" b="0" i="0" dirty="0">
                <a:solidFill>
                  <a:srgbClr val="FF0000"/>
                </a:solidFill>
              </a:rPr>
              <a:t> las </a:t>
            </a:r>
            <a:r>
              <a:rPr lang="en-US" b="0" i="0" dirty="0" err="1">
                <a:solidFill>
                  <a:srgbClr val="FF0000"/>
                </a:solidFill>
              </a:rPr>
              <a:t>pruebas</a:t>
            </a:r>
            <a:r>
              <a:rPr lang="en-US" b="0" i="0" dirty="0">
                <a:solidFill>
                  <a:srgbClr val="FF0000"/>
                </a:solidFill>
              </a:rPr>
              <a:t>.</a:t>
            </a:r>
            <a:endParaRPr lang="en" b="0" i="0" dirty="0">
              <a:solidFill>
                <a:srgbClr val="FF0000"/>
              </a:solidFill>
            </a:endParaRPr>
          </a:p>
        </p:txBody>
      </p:sp>
    </p:spTree>
    <p:extLst>
      <p:ext uri="{BB962C8B-B14F-4D97-AF65-F5344CB8AC3E}">
        <p14:creationId xmlns:p14="http://schemas.microsoft.com/office/powerpoint/2010/main" val="127934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err="1">
                <a:solidFill>
                  <a:srgbClr val="FF0000"/>
                </a:solidFill>
              </a:rPr>
              <a:t>respuesta</a:t>
            </a:r>
            <a:r>
              <a:rPr lang="en" i="0" dirty="0">
                <a:solidFill>
                  <a:srgbClr val="FF0000"/>
                </a:solidFill>
              </a:rPr>
              <a:t>: - b &amp; c</a:t>
            </a:r>
          </a:p>
          <a:p>
            <a:pPr marL="0" marR="0" lvl="0" indent="0" algn="l" defTabSz="914400" rtl="0" eaLnBrk="1" fontAlgn="auto" latinLnBrk="0" hangingPunct="1">
              <a:lnSpc>
                <a:spcPct val="100000"/>
              </a:lnSpc>
              <a:spcBef>
                <a:spcPts val="0"/>
              </a:spcBef>
              <a:spcAft>
                <a:spcPts val="0"/>
              </a:spcAft>
              <a:buClrTx/>
              <a:buSzTx/>
              <a:buFontTx/>
              <a:buNone/>
              <a:tabLst/>
              <a:defRPr/>
            </a:pPr>
            <a:r>
              <a:rPr lang="en" i="0" dirty="0">
                <a:solidFill>
                  <a:srgbClr val="FF0000"/>
                </a:solidFill>
              </a:rPr>
              <a:t>Explain:  a. </a:t>
            </a:r>
            <a:r>
              <a:rPr lang="es-ES" sz="1100" kern="1200" dirty="0">
                <a:solidFill>
                  <a:schemeClr val="tx1"/>
                </a:solidFill>
                <a:effectLst/>
                <a:latin typeface="Calibri" panose="020F0502020204030204" pitchFamily="34" charset="0"/>
                <a:ea typeface="+mn-ea"/>
                <a:cs typeface="+mn-cs"/>
              </a:rPr>
              <a:t>Algunos niños — especialmente aquellos que han tenido un rico ambiente de alfabetización en casa — saldrán muy bien en los exámenes MCA. Esto no debería, sin embargo, ser la expectativa.</a:t>
            </a:r>
            <a:endParaRPr lang="en-US" sz="1100" kern="1200" dirty="0">
              <a:solidFill>
                <a:schemeClr val="tx1"/>
              </a:solidFill>
              <a:effectLst/>
              <a:latin typeface="Calibri" panose="020F0502020204030204" pitchFamily="34" charset="0"/>
              <a:ea typeface="+mn-ea"/>
              <a:cs typeface="+mn-cs"/>
            </a:endParaRPr>
          </a:p>
          <a:p>
            <a:pPr lvl="0">
              <a:spcBef>
                <a:spcPts val="0"/>
              </a:spcBef>
              <a:buNone/>
            </a:pPr>
            <a:endParaRPr lang="en" i="0" u="none" dirty="0">
              <a:solidFill>
                <a:srgbClr val="FF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 i="1" dirty="0" err="1">
                <a:solidFill>
                  <a:srgbClr val="FF0000"/>
                </a:solidFill>
              </a:rPr>
              <a:t>respuesta</a:t>
            </a:r>
            <a:r>
              <a:rPr lang="en" i="0" dirty="0">
                <a:solidFill>
                  <a:srgbClr val="FF0000"/>
                </a:solidFill>
              </a:rPr>
              <a:t>: 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endParaRPr lang="en-US" b="0" i="1" u="none" dirty="0">
              <a:solidFill>
                <a:schemeClr val="hlink"/>
              </a:solidFill>
            </a:endParaRPr>
          </a:p>
        </p:txBody>
      </p:sp>
    </p:spTree>
    <p:extLst>
      <p:ext uri="{BB962C8B-B14F-4D97-AF65-F5344CB8AC3E}">
        <p14:creationId xmlns:p14="http://schemas.microsoft.com/office/powerpoint/2010/main" val="179789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indent="0">
              <a:buNone/>
            </a:pPr>
            <a:r>
              <a:rPr lang="en-US" dirty="0"/>
              <a:t>Si </a:t>
            </a:r>
            <a:r>
              <a:rPr lang="en-US" dirty="0" err="1"/>
              <a:t>está</a:t>
            </a:r>
            <a:r>
              <a:rPr lang="en-US" dirty="0"/>
              <a:t> </a:t>
            </a:r>
            <a:r>
              <a:rPr lang="en-US" dirty="0" err="1"/>
              <a:t>preocupado</a:t>
            </a:r>
            <a:r>
              <a:rPr lang="en-US" dirty="0"/>
              <a:t> </a:t>
            </a:r>
            <a:r>
              <a:rPr lang="en-US" dirty="0" err="1"/>
              <a:t>por</a:t>
            </a:r>
            <a:r>
              <a:rPr lang="en-US" dirty="0"/>
              <a:t> el </a:t>
            </a:r>
            <a:r>
              <a:rPr lang="en-US" dirty="0" err="1"/>
              <a:t>desempeño</a:t>
            </a:r>
            <a:r>
              <a:rPr lang="en-US" dirty="0"/>
              <a:t> (o </a:t>
            </a:r>
            <a:r>
              <a:rPr lang="en-US" dirty="0" err="1"/>
              <a:t>rendimiento</a:t>
            </a:r>
            <a:r>
              <a:rPr lang="en-US" dirty="0"/>
              <a:t>) de </a:t>
            </a:r>
            <a:r>
              <a:rPr lang="en-US" dirty="0" err="1"/>
              <a:t>su</a:t>
            </a:r>
            <a:r>
              <a:rPr lang="en-US" dirty="0"/>
              <a:t> </a:t>
            </a:r>
            <a:r>
              <a:rPr lang="en-US" dirty="0" err="1"/>
              <a:t>hijo</a:t>
            </a:r>
            <a:r>
              <a:rPr lang="en-US" dirty="0"/>
              <a:t>, lo </a:t>
            </a:r>
            <a:r>
              <a:rPr lang="en-US" dirty="0" err="1"/>
              <a:t>mejor</a:t>
            </a:r>
            <a:r>
              <a:rPr lang="en-US" dirty="0"/>
              <a:t> </a:t>
            </a:r>
            <a:r>
              <a:rPr lang="en-US" dirty="0" err="1"/>
              <a:t>es</a:t>
            </a:r>
            <a:r>
              <a:rPr lang="en-US" dirty="0"/>
              <a:t> </a:t>
            </a:r>
            <a:r>
              <a:rPr lang="en-US" dirty="0" err="1"/>
              <a:t>hablar</a:t>
            </a:r>
            <a:r>
              <a:rPr lang="en-US" dirty="0"/>
              <a:t> con el maestro/la </a:t>
            </a:r>
            <a:r>
              <a:rPr lang="en-US" dirty="0" err="1"/>
              <a:t>maestra</a:t>
            </a:r>
            <a:r>
              <a:rPr lang="en-US" dirty="0"/>
              <a:t>. </a:t>
            </a:r>
            <a:r>
              <a:rPr lang="en-US" dirty="0" err="1"/>
              <a:t>También</a:t>
            </a:r>
            <a:r>
              <a:rPr lang="en-US" dirty="0"/>
              <a:t> </a:t>
            </a:r>
            <a:r>
              <a:rPr lang="en-US" dirty="0" err="1"/>
              <a:t>es</a:t>
            </a:r>
            <a:r>
              <a:rPr lang="en-US" dirty="0"/>
              <a:t> </a:t>
            </a:r>
            <a:r>
              <a:rPr lang="en-US" dirty="0" err="1"/>
              <a:t>importante</a:t>
            </a:r>
            <a:r>
              <a:rPr lang="en-US" dirty="0"/>
              <a:t> </a:t>
            </a:r>
            <a:r>
              <a:rPr lang="en-US" dirty="0" err="1"/>
              <a:t>tener</a:t>
            </a:r>
            <a:r>
              <a:rPr lang="en-US" dirty="0"/>
              <a:t> </a:t>
            </a:r>
            <a:r>
              <a:rPr lang="en-US" dirty="0" err="1"/>
              <a:t>en</a:t>
            </a:r>
            <a:r>
              <a:rPr lang="en-US" dirty="0"/>
              <a:t> </a:t>
            </a:r>
            <a:r>
              <a:rPr lang="en-US" dirty="0" err="1"/>
              <a:t>cuenta</a:t>
            </a:r>
            <a:r>
              <a:rPr lang="en-US" dirty="0"/>
              <a:t> que el </a:t>
            </a:r>
            <a:r>
              <a:rPr lang="en-US" dirty="0" err="1"/>
              <a:t>proceso</a:t>
            </a:r>
            <a:r>
              <a:rPr lang="en-US" dirty="0"/>
              <a:t> de </a:t>
            </a:r>
            <a:r>
              <a:rPr lang="en-US" dirty="0" err="1"/>
              <a:t>aprendizaje</a:t>
            </a:r>
            <a:r>
              <a:rPr lang="en-US" dirty="0"/>
              <a:t> </a:t>
            </a:r>
            <a:r>
              <a:rPr lang="en-US" dirty="0" err="1"/>
              <a:t>en</a:t>
            </a:r>
            <a:r>
              <a:rPr lang="en-US" dirty="0"/>
              <a:t> la </a:t>
            </a:r>
            <a:r>
              <a:rPr lang="en-US" dirty="0" err="1"/>
              <a:t>escuela</a:t>
            </a:r>
            <a:r>
              <a:rPr lang="en-US" dirty="0"/>
              <a:t> no </a:t>
            </a:r>
            <a:r>
              <a:rPr lang="en-US" dirty="0" err="1"/>
              <a:t>está</a:t>
            </a:r>
            <a:r>
              <a:rPr lang="en-US" dirty="0"/>
              <a:t> </a:t>
            </a:r>
            <a:r>
              <a:rPr lang="en-US" dirty="0" err="1"/>
              <a:t>ligado</a:t>
            </a:r>
            <a:r>
              <a:rPr lang="en-US" dirty="0"/>
              <a:t> </a:t>
            </a:r>
            <a:r>
              <a:rPr lang="en-US" dirty="0" err="1"/>
              <a:t>únicamente</a:t>
            </a:r>
            <a:r>
              <a:rPr lang="en-US" dirty="0"/>
              <a:t> a la </a:t>
            </a:r>
            <a:r>
              <a:rPr lang="en-US" dirty="0" err="1"/>
              <a:t>parte</a:t>
            </a:r>
            <a:r>
              <a:rPr lang="en-US" dirty="0"/>
              <a:t> </a:t>
            </a:r>
            <a:r>
              <a:rPr lang="en-US" dirty="0" err="1"/>
              <a:t>académica</a:t>
            </a:r>
            <a:r>
              <a:rPr lang="en-US" dirty="0"/>
              <a:t>, </a:t>
            </a:r>
            <a:r>
              <a:rPr lang="en-US" dirty="0" err="1"/>
              <a:t>ya</a:t>
            </a:r>
            <a:r>
              <a:rPr lang="en-US" dirty="0"/>
              <a:t> que las </a:t>
            </a:r>
            <a:r>
              <a:rPr lang="en-US" dirty="0" err="1"/>
              <a:t>escuelas</a:t>
            </a:r>
            <a:r>
              <a:rPr lang="en-US" dirty="0"/>
              <a:t> </a:t>
            </a:r>
            <a:r>
              <a:rPr lang="en-US" dirty="0" err="1"/>
              <a:t>también</a:t>
            </a:r>
            <a:r>
              <a:rPr lang="en-US" dirty="0"/>
              <a:t> son </a:t>
            </a:r>
            <a:r>
              <a:rPr lang="en-US" dirty="0" err="1"/>
              <a:t>lugares</a:t>
            </a:r>
            <a:r>
              <a:rPr lang="en-US" dirty="0"/>
              <a:t> </a:t>
            </a:r>
            <a:r>
              <a:rPr lang="en-US" dirty="0" err="1"/>
              <a:t>donde</a:t>
            </a:r>
            <a:r>
              <a:rPr lang="en-US" dirty="0"/>
              <a:t> </a:t>
            </a:r>
            <a:r>
              <a:rPr lang="en-US" dirty="0" err="1"/>
              <a:t>los</a:t>
            </a:r>
            <a:r>
              <a:rPr lang="en-US" dirty="0"/>
              <a:t> </a:t>
            </a:r>
            <a:r>
              <a:rPr lang="en-US" dirty="0" err="1"/>
              <a:t>niños</a:t>
            </a:r>
            <a:r>
              <a:rPr lang="en-US" dirty="0"/>
              <a:t> </a:t>
            </a:r>
            <a:r>
              <a:rPr lang="en-US" dirty="0" err="1"/>
              <a:t>aprenden</a:t>
            </a:r>
            <a:r>
              <a:rPr lang="en-US" dirty="0"/>
              <a:t> </a:t>
            </a:r>
            <a:r>
              <a:rPr lang="en-US" dirty="0" err="1"/>
              <a:t>importantes</a:t>
            </a:r>
            <a:r>
              <a:rPr lang="en-US" dirty="0"/>
              <a:t> </a:t>
            </a:r>
            <a:r>
              <a:rPr lang="en-US" dirty="0" err="1"/>
              <a:t>destrezas</a:t>
            </a:r>
            <a:r>
              <a:rPr lang="en-US" dirty="0"/>
              <a:t> </a:t>
            </a:r>
            <a:r>
              <a:rPr lang="en-US" dirty="0" err="1"/>
              <a:t>sociales</a:t>
            </a:r>
            <a:r>
              <a:rPr lang="en-US" dirty="0"/>
              <a:t>, </a:t>
            </a:r>
            <a:r>
              <a:rPr lang="en-US" dirty="0" err="1"/>
              <a:t>culturales</a:t>
            </a:r>
            <a:r>
              <a:rPr lang="en-US" dirty="0"/>
              <a:t>, o a </a:t>
            </a:r>
            <a:r>
              <a:rPr lang="en-US" dirty="0" err="1"/>
              <a:t>cómo</a:t>
            </a:r>
            <a:r>
              <a:rPr lang="en-US" dirty="0"/>
              <a:t> </a:t>
            </a:r>
            <a:r>
              <a:rPr lang="en-US" dirty="0" err="1"/>
              <a:t>ser</a:t>
            </a:r>
            <a:r>
              <a:rPr lang="en-US" dirty="0"/>
              <a:t> un </a:t>
            </a:r>
            <a:r>
              <a:rPr lang="en-US" dirty="0" err="1"/>
              <a:t>buen</a:t>
            </a:r>
            <a:r>
              <a:rPr lang="en-US" dirty="0"/>
              <a:t> </a:t>
            </a:r>
            <a:r>
              <a:rPr lang="en-US" dirty="0" err="1"/>
              <a:t>ciudadano</a:t>
            </a:r>
            <a:r>
              <a:rPr lang="en-US" dirty="0"/>
              <a:t>. Los </a:t>
            </a:r>
            <a:r>
              <a:rPr lang="en-US" dirty="0" err="1"/>
              <a:t>exámenes</a:t>
            </a:r>
            <a:r>
              <a:rPr lang="en-US" dirty="0"/>
              <a:t> </a:t>
            </a:r>
            <a:r>
              <a:rPr lang="en-US" dirty="0" err="1"/>
              <a:t>estandarizados</a:t>
            </a:r>
            <a:r>
              <a:rPr lang="en-US" dirty="0"/>
              <a:t> no </a:t>
            </a:r>
            <a:r>
              <a:rPr lang="en-US" dirty="0" err="1"/>
              <a:t>evalúan</a:t>
            </a:r>
            <a:r>
              <a:rPr lang="en-US" dirty="0"/>
              <a:t> </a:t>
            </a:r>
            <a:r>
              <a:rPr lang="en-US" dirty="0" err="1"/>
              <a:t>estas</a:t>
            </a:r>
            <a:r>
              <a:rPr lang="en-US" dirty="0"/>
              <a:t> </a:t>
            </a:r>
            <a:r>
              <a:rPr lang="en-US" dirty="0" err="1"/>
              <a:t>habilidades</a:t>
            </a:r>
            <a:r>
              <a:rPr lang="en-US" dirty="0"/>
              <a:t>. </a:t>
            </a:r>
          </a:p>
        </p:txBody>
      </p:sp>
    </p:spTree>
    <p:extLst>
      <p:ext uri="{BB962C8B-B14F-4D97-AF65-F5344CB8AC3E}">
        <p14:creationId xmlns:p14="http://schemas.microsoft.com/office/powerpoint/2010/main" val="401053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Calibri" panose="020F0502020204030204" pitchFamily="34" charset="0"/>
                <a:ea typeface="+mn-ea"/>
                <a:cs typeface="+mn-cs"/>
              </a:rPr>
              <a:t>Depending on the size of your group and the physical space, choose one of the following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kern="1200" dirty="0">
              <a:solidFill>
                <a:schemeClr val="tx1"/>
              </a:solidFill>
              <a:effectLst/>
              <a:latin typeface="Calibri" panose="020F0502020204030204" pitchFamily="34" charset="0"/>
              <a:ea typeface="+mn-ea"/>
              <a:cs typeface="+mn-cs"/>
            </a:endParaRPr>
          </a:p>
          <a:p>
            <a:pPr marL="228600" indent="-228600">
              <a:buAutoNum type="arabicPeriod"/>
            </a:pPr>
            <a:r>
              <a:rPr lang="en-US" sz="1100" i="1" kern="1200" dirty="0">
                <a:solidFill>
                  <a:schemeClr val="tx1"/>
                </a:solidFill>
                <a:effectLst/>
                <a:latin typeface="Calibri" panose="020F0502020204030204" pitchFamily="34" charset="0"/>
                <a:ea typeface="+mn-ea"/>
                <a:cs typeface="+mn-cs"/>
              </a:rPr>
              <a:t>Match-up activity (participants move around and speak with people other than those at their table): One half of the participants (sheet A) have the main sentences and the other half (sheet B) have the missing words.  Parents can work in pairs (if necessary) so that both languages are represented.  Parents find a twosome of the opposite letter and match one sentence with its missing part.  They record their answer by writing either the number or the letter in the correct box and one of the two should write his or her initials as well.  Then they find another twosome and do the same.  By the end they should have spoken with at least three different pairs of parents.  When everyone has finished, correct the answers with slides 17 – 22.</a:t>
            </a:r>
            <a:br>
              <a:rPr lang="en-US" sz="1100" i="1" kern="1200" dirty="0">
                <a:solidFill>
                  <a:schemeClr val="tx1"/>
                </a:solidFill>
                <a:effectLst/>
                <a:latin typeface="Calibri" panose="020F0502020204030204" pitchFamily="34" charset="0"/>
                <a:ea typeface="+mn-ea"/>
                <a:cs typeface="+mn-cs"/>
              </a:rPr>
            </a:br>
            <a:endParaRPr lang="en-US" sz="1100" i="1" kern="1200" dirty="0">
              <a:solidFill>
                <a:schemeClr val="tx1"/>
              </a:solidFill>
              <a:effectLst/>
              <a:latin typeface="Calibri" panose="020F0502020204030204" pitchFamily="34" charset="0"/>
              <a:ea typeface="+mn-ea"/>
              <a:cs typeface="+mn-cs"/>
            </a:endParaRPr>
          </a:p>
          <a:p>
            <a:pPr marL="228600" indent="-228600">
              <a:buAutoNum type="arabicPeriod"/>
            </a:pPr>
            <a:r>
              <a:rPr lang="en-US" sz="1100" i="1" kern="1200" dirty="0">
                <a:solidFill>
                  <a:schemeClr val="tx1"/>
                </a:solidFill>
                <a:effectLst/>
                <a:latin typeface="Calibri" panose="020F0502020204030204" pitchFamily="34" charset="0"/>
                <a:ea typeface="+mn-ea"/>
                <a:cs typeface="+mn-cs"/>
              </a:rPr>
              <a:t>Table activity:  Print out activity sheet and cut apart sentences and missing words.  Participants lay out the two sets of cards and take turns matching them up. When everyone has finished, correct the answers with slides 17 – 22.</a:t>
            </a:r>
            <a:br>
              <a:rPr lang="en-US" sz="1100" i="1" kern="1200" dirty="0">
                <a:solidFill>
                  <a:schemeClr val="tx1"/>
                </a:solidFill>
                <a:effectLst/>
                <a:latin typeface="Calibri" panose="020F0502020204030204" pitchFamily="34" charset="0"/>
                <a:ea typeface="+mn-ea"/>
                <a:cs typeface="+mn-cs"/>
              </a:rPr>
            </a:br>
            <a:endParaRPr lang="en-US" dirty="0"/>
          </a:p>
        </p:txBody>
      </p:sp>
    </p:spTree>
    <p:extLst>
      <p:ext uri="{BB962C8B-B14F-4D97-AF65-F5344CB8AC3E}">
        <p14:creationId xmlns:p14="http://schemas.microsoft.com/office/powerpoint/2010/main" val="1501709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3271643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8912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360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1722025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ea typeface="+mn-ea"/>
                <a:cs typeface="+mn-cs"/>
              </a:rPr>
              <a:t>10 minutes</a:t>
            </a:r>
          </a:p>
        </p:txBody>
      </p:sp>
    </p:spTree>
    <p:extLst>
      <p:ext uri="{BB962C8B-B14F-4D97-AF65-F5344CB8AC3E}">
        <p14:creationId xmlns:p14="http://schemas.microsoft.com/office/powerpoint/2010/main" val="537315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s-MX" sz="1100" kern="1200" dirty="0">
                <a:solidFill>
                  <a:schemeClr val="tx1"/>
                </a:solidFill>
                <a:effectLst/>
                <a:latin typeface="Calibri" panose="020F0502020204030204" pitchFamily="34" charset="0"/>
                <a:ea typeface="+mn-ea"/>
                <a:cs typeface="+mn-cs"/>
              </a:rPr>
              <a:t>Cuando los estudiantes tienen dificultades, los padres piensan que su hijo no puede aprender dos idiomas al mismo tiempo. Es cierto que, para algunos niños, un programa de DLI puede ser más desafiante que para otros. Pero ha aprendido que se necesita más tiempo para desarrollar el lenguaje y la alfabetización y que es de esperar un retraso en estas habilidades en los primeros años de la escuela primaria. Si usted o el maestro de su hijo sospechan que es más que eso, es importante discutir sus inquietudes. Otros especialistas de aprendizaje en la escuela también pueden ser parte de la discusión.</a:t>
            </a:r>
            <a:endParaRPr lang="en" b="1" i="0" dirty="0">
              <a:solidFill>
                <a:srgbClr val="FF0000"/>
              </a:solidFill>
            </a:endParaRPr>
          </a:p>
        </p:txBody>
      </p:sp>
    </p:spTree>
    <p:extLst>
      <p:ext uri="{BB962C8B-B14F-4D97-AF65-F5344CB8AC3E}">
        <p14:creationId xmlns:p14="http://schemas.microsoft.com/office/powerpoint/2010/main" val="1549415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endParaRPr lang="en-US" i="0" dirty="0">
              <a:solidFill>
                <a:srgbClr val="FF0000"/>
              </a:solidFill>
            </a:endParaRPr>
          </a:p>
          <a:p>
            <a:pPr>
              <a:buNone/>
            </a:pPr>
            <a:r>
              <a:rPr lang="en-US" i="0" dirty="0">
                <a:solidFill>
                  <a:srgbClr val="FF0000"/>
                </a:solidFill>
              </a:rPr>
              <a:t>https://on.cpf.ca/wp-content/blogs.dir/1/files/Early-Childhood-Bilingualism-Perils-and-Possibilities-Fred-Genesee-April-09.pdf</a:t>
            </a:r>
          </a:p>
          <a:p>
            <a:pPr>
              <a:buNone/>
            </a:pPr>
            <a:endParaRPr lang="en" i="0" dirty="0">
              <a:solidFill>
                <a:srgbClr val="FF0000"/>
              </a:solidFill>
            </a:endParaRPr>
          </a:p>
        </p:txBody>
      </p:sp>
    </p:spTree>
    <p:extLst>
      <p:ext uri="{BB962C8B-B14F-4D97-AF65-F5344CB8AC3E}">
        <p14:creationId xmlns:p14="http://schemas.microsoft.com/office/powerpoint/2010/main" val="386822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1" dirty="0">
                <a:solidFill>
                  <a:srgbClr val="002060"/>
                </a:solidFill>
                <a:latin typeface="Calibri" panose="020F0502020204030204" pitchFamily="34" charset="0"/>
                <a:cs typeface="Calibri" panose="020F0502020204030204" pitchFamily="34" charset="0"/>
              </a:rPr>
              <a:t>Answer: </a:t>
            </a:r>
            <a:r>
              <a:rPr lang="en-US" sz="1100" b="0" i="1" dirty="0" err="1">
                <a:solidFill>
                  <a:srgbClr val="002060"/>
                </a:solidFill>
                <a:latin typeface="Calibri" panose="020F0502020204030204" pitchFamily="34" charset="0"/>
                <a:cs typeface="Calibri" panose="020F0502020204030204" pitchFamily="34" charset="0"/>
              </a:rPr>
              <a:t>tanto</a:t>
            </a:r>
            <a:r>
              <a:rPr lang="en-US" sz="1100" b="0" i="1" dirty="0">
                <a:solidFill>
                  <a:srgbClr val="002060"/>
                </a:solidFill>
                <a:latin typeface="Calibri" panose="020F0502020204030204" pitchFamily="34" charset="0"/>
                <a:cs typeface="Calibri" panose="020F0502020204030204" pitchFamily="34" charset="0"/>
              </a:rPr>
              <a:t> a </a:t>
            </a:r>
            <a:r>
              <a:rPr lang="en-US" sz="1100" b="0" i="1" dirty="0" err="1">
                <a:solidFill>
                  <a:srgbClr val="002060"/>
                </a:solidFill>
                <a:latin typeface="Calibri" panose="020F0502020204030204" pitchFamily="34" charset="0"/>
                <a:cs typeface="Calibri" panose="020F0502020204030204" pitchFamily="34" charset="0"/>
              </a:rPr>
              <a:t>como</a:t>
            </a:r>
            <a:r>
              <a:rPr lang="en-US" sz="1100" b="0" i="1" dirty="0">
                <a:solidFill>
                  <a:srgbClr val="002060"/>
                </a:solidFill>
                <a:latin typeface="Calibri" panose="020F0502020204030204" pitchFamily="34" charset="0"/>
                <a:cs typeface="Calibri" panose="020F0502020204030204" pitchFamily="34" charset="0"/>
              </a:rPr>
              <a:t> c son </a:t>
            </a:r>
            <a:r>
              <a:rPr lang="en-US" sz="1100" b="0" i="1" dirty="0" err="1">
                <a:solidFill>
                  <a:srgbClr val="002060"/>
                </a:solidFill>
                <a:latin typeface="Calibri" panose="020F0502020204030204" pitchFamily="34" charset="0"/>
                <a:cs typeface="Calibri" panose="020F0502020204030204" pitchFamily="34" charset="0"/>
              </a:rPr>
              <a:t>verdaderas</a:t>
            </a:r>
            <a:endParaRPr lang="en-US" sz="1100" b="0" i="1" dirty="0">
              <a:solidFill>
                <a:srgbClr val="002060"/>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Lauren Lowry</a:t>
            </a:r>
            <a:br>
              <a:rPr lang="en-US" dirty="0"/>
            </a:br>
            <a:r>
              <a:rPr lang="en-US" sz="1100" kern="1200" dirty="0">
                <a:solidFill>
                  <a:schemeClr val="tx1"/>
                </a:solidFill>
                <a:effectLst/>
                <a:ea typeface="+mn-ea"/>
                <a:cs typeface="+mn-cs"/>
              </a:rPr>
              <a:t>Can children with language impairments learn two languages?</a:t>
            </a:r>
            <a:br>
              <a:rPr lang="en-US" sz="1100" kern="1200" dirty="0">
                <a:solidFill>
                  <a:schemeClr val="tx1"/>
                </a:solidFill>
                <a:effectLst/>
                <a:ea typeface="+mn-ea"/>
                <a:cs typeface="+mn-cs"/>
              </a:rPr>
            </a:br>
            <a:r>
              <a:rPr lang="en-US" sz="1100" kern="1200" dirty="0">
                <a:solidFill>
                  <a:schemeClr val="tx1"/>
                </a:solidFill>
                <a:effectLst/>
                <a:ea typeface="+mn-ea"/>
                <a:cs typeface="+mn-cs"/>
              </a:rPr>
              <a:t>http://www.hanen.org/siteassets/helpful-info/articles/can-children-with-language-impairments-learn-2-lan.aspx</a:t>
            </a:r>
          </a:p>
          <a:p>
            <a:pPr>
              <a:buNone/>
            </a:pPr>
            <a:endParaRPr lang="en-US" sz="1100" kern="1200" dirty="0">
              <a:solidFill>
                <a:schemeClr val="tx1"/>
              </a:solidFill>
              <a:effectLs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br>
              <a:rPr lang="en-US" sz="1100" cap="none" dirty="0">
                <a:solidFill>
                  <a:srgbClr val="FAE6D3"/>
                </a:solidFill>
                <a:effectLst>
                  <a:outerShdw blurRad="50800" dist="38100" dir="2700000" algn="tl" rotWithShape="0">
                    <a:prstClr val="black">
                      <a:alpha val="40000"/>
                    </a:prstClr>
                  </a:outerShdw>
                </a:effectLst>
                <a:ea typeface="ＭＳ Ｐゴシック" pitchFamily="-112" charset="-128"/>
                <a:cs typeface="ＭＳ Ｐゴシック" pitchFamily="-112" charset="-128"/>
              </a:rPr>
            </a:br>
            <a:endParaRPr lang="en-US" dirty="0"/>
          </a:p>
        </p:txBody>
      </p:sp>
    </p:spTree>
    <p:extLst>
      <p:ext uri="{BB962C8B-B14F-4D97-AF65-F5344CB8AC3E}">
        <p14:creationId xmlns:p14="http://schemas.microsoft.com/office/powerpoint/2010/main" val="1333447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s-ES" sz="1100" i="1" kern="1200" dirty="0" err="1">
                <a:solidFill>
                  <a:schemeClr val="tx1"/>
                </a:solidFill>
                <a:effectLst/>
                <a:latin typeface="Calibri" panose="020F0502020204030204" pitchFamily="34" charset="0"/>
                <a:ea typeface="+mn-ea"/>
                <a:cs typeface="+mn-cs"/>
              </a:rPr>
              <a:t>Answer</a:t>
            </a:r>
            <a:r>
              <a:rPr lang="es-ES" sz="1100" i="1" kern="1200" dirty="0">
                <a:solidFill>
                  <a:schemeClr val="tx1"/>
                </a:solidFill>
                <a:effectLst/>
                <a:latin typeface="Calibri" panose="020F0502020204030204" pitchFamily="34" charset="0"/>
                <a:ea typeface="+mn-ea"/>
                <a:cs typeface="+mn-cs"/>
              </a:rPr>
              <a:t>:  </a:t>
            </a:r>
            <a:r>
              <a:rPr lang="es-ES" sz="1100" i="1" kern="1200" baseline="0" dirty="0">
                <a:solidFill>
                  <a:schemeClr val="tx1"/>
                </a:solidFill>
                <a:effectLst/>
                <a:latin typeface="Calibri" panose="020F0502020204030204" pitchFamily="34" charset="0"/>
                <a:ea typeface="+mn-ea"/>
                <a:cs typeface="+mn-cs"/>
              </a:rPr>
              <a:t>a, b, c</a:t>
            </a:r>
            <a:endParaRPr lang="en-US" dirty="0"/>
          </a:p>
        </p:txBody>
      </p:sp>
    </p:spTree>
    <p:extLst>
      <p:ext uri="{BB962C8B-B14F-4D97-AF65-F5344CB8AC3E}">
        <p14:creationId xmlns:p14="http://schemas.microsoft.com/office/powerpoint/2010/main" val="1343993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US" b="0" i="1" u="none" baseline="0" dirty="0">
                <a:solidFill>
                  <a:schemeClr val="hlink"/>
                </a:solidFill>
              </a:rPr>
              <a:t>  </a:t>
            </a:r>
            <a:endParaRPr lang="en-US" b="0" i="1" u="none" dirty="0">
              <a:solidFill>
                <a:schemeClr val="hlink"/>
              </a:solidFill>
            </a:endParaRPr>
          </a:p>
        </p:txBody>
      </p:sp>
    </p:spTree>
    <p:extLst>
      <p:ext uri="{BB962C8B-B14F-4D97-AF65-F5344CB8AC3E}">
        <p14:creationId xmlns:p14="http://schemas.microsoft.com/office/powerpoint/2010/main" val="3295370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dirty="0"/>
          </a:p>
          <a:p>
            <a:pPr>
              <a:buNone/>
            </a:pPr>
            <a:r>
              <a:rPr lang="en-US" dirty="0"/>
              <a:t>Source:  https://www.youtube.com/watch?v=vOhWg0YeIMs </a:t>
            </a:r>
          </a:p>
          <a:p>
            <a:pPr>
              <a:buNone/>
            </a:pPr>
            <a:r>
              <a:rPr lang="en-US" dirty="0"/>
              <a:t>Brenda K. Gorman, 2011</a:t>
            </a:r>
          </a:p>
          <a:p>
            <a:pPr>
              <a:buNone/>
            </a:pPr>
            <a:endParaRPr lang="en-US" dirty="0"/>
          </a:p>
        </p:txBody>
      </p:sp>
    </p:spTree>
    <p:extLst>
      <p:ext uri="{BB962C8B-B14F-4D97-AF65-F5344CB8AC3E}">
        <p14:creationId xmlns:p14="http://schemas.microsoft.com/office/powerpoint/2010/main" val="228076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dirty="0"/>
          </a:p>
          <a:p>
            <a:pPr>
              <a:buNone/>
            </a:pPr>
            <a:endParaRPr lang="en-US" dirty="0"/>
          </a:p>
          <a:p>
            <a:pPr>
              <a:buNone/>
            </a:pPr>
            <a:r>
              <a:rPr lang="en-US" dirty="0"/>
              <a:t>Source:  https://www.youtube.com/watch?v=vOhWg0YeIMs </a:t>
            </a:r>
          </a:p>
          <a:p>
            <a:pPr>
              <a:buNone/>
            </a:pPr>
            <a:r>
              <a:rPr lang="en-US" dirty="0"/>
              <a:t>Brenda K. Gorman, 2011</a:t>
            </a:r>
          </a:p>
        </p:txBody>
      </p:sp>
    </p:spTree>
    <p:extLst>
      <p:ext uri="{BB962C8B-B14F-4D97-AF65-F5344CB8AC3E}">
        <p14:creationId xmlns:p14="http://schemas.microsoft.com/office/powerpoint/2010/main" val="228076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s-ES" i="0" dirty="0">
                <a:solidFill>
                  <a:srgbClr val="FF0000"/>
                </a:solidFill>
              </a:rPr>
              <a:t>Los padres se preocupan de no poder ayudar a sus hijos si no son bilingües. Pero hay muchas maneras en que puede apoyar a su hijo, incluso si no habla los dos idiomas del programa DLI.</a:t>
            </a:r>
            <a:endParaRPr lang="en" i="0" dirty="0">
              <a:solidFill>
                <a:srgbClr val="FF0000"/>
              </a:solidFill>
            </a:endParaRPr>
          </a:p>
        </p:txBody>
      </p:sp>
    </p:spTree>
    <p:extLst>
      <p:ext uri="{BB962C8B-B14F-4D97-AF65-F5344CB8AC3E}">
        <p14:creationId xmlns:p14="http://schemas.microsoft.com/office/powerpoint/2010/main" val="1188636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i="0" dirty="0">
                <a:solidFill>
                  <a:srgbClr val="FF0000"/>
                </a:solidFill>
              </a:rPr>
              <a:t>Answer:  ¡</a:t>
            </a:r>
            <a:r>
              <a:rPr lang="en-US" i="0" dirty="0" err="1">
                <a:solidFill>
                  <a:srgbClr val="FF0000"/>
                </a:solidFill>
              </a:rPr>
              <a:t>Todos</a:t>
            </a:r>
            <a:r>
              <a:rPr lang="en-US" i="0" dirty="0">
                <a:solidFill>
                  <a:srgbClr val="FF0000"/>
                </a:solidFill>
              </a:rPr>
              <a:t>!</a:t>
            </a:r>
            <a:endParaRPr lang="en" i="0" dirty="0">
              <a:solidFill>
                <a:srgbClr val="FF0000"/>
              </a:solidFill>
            </a:endParaRPr>
          </a:p>
        </p:txBody>
      </p:sp>
    </p:spTree>
    <p:extLst>
      <p:ext uri="{BB962C8B-B14F-4D97-AF65-F5344CB8AC3E}">
        <p14:creationId xmlns:p14="http://schemas.microsoft.com/office/powerpoint/2010/main" val="147271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Try to mix up your parents so that they are sitting in mixed language</a:t>
            </a:r>
            <a:r>
              <a:rPr lang="en-US" sz="1100" i="1" baseline="0" dirty="0"/>
              <a:t> groups. Make sure there is at least one bilingual at each table who can give linguistic support as needed.</a:t>
            </a:r>
            <a:endParaRPr lang="es-E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3021008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i="0" dirty="0">
                <a:solidFill>
                  <a:srgbClr val="FF0000"/>
                </a:solidFill>
              </a:rPr>
              <a:t>Answer:  a</a:t>
            </a:r>
          </a:p>
          <a:p>
            <a:pPr>
              <a:buNone/>
            </a:pPr>
            <a:r>
              <a:rPr lang="en-US" i="0" dirty="0">
                <a:solidFill>
                  <a:srgbClr val="FF0000"/>
                </a:solidFill>
              </a:rPr>
              <a:t>Explain:  b - </a:t>
            </a:r>
            <a:r>
              <a:rPr lang="es-ES" i="0" dirty="0">
                <a:solidFill>
                  <a:srgbClr val="FF0000"/>
                </a:solidFill>
              </a:rPr>
              <a:t>Cuando lees en voz alta estás modelando la fluidez, la expresión y la pronunciación, por lo que debes leer en el idioma con el que te sientas más cómodo.</a:t>
            </a:r>
            <a:endParaRPr lang="en-US" i="0" dirty="0">
              <a:solidFill>
                <a:srgbClr val="FF0000"/>
              </a:solidFill>
            </a:endParaRPr>
          </a:p>
          <a:p>
            <a:pPr>
              <a:buNone/>
            </a:pPr>
            <a:r>
              <a:rPr lang="en-US" i="0" dirty="0">
                <a:solidFill>
                  <a:srgbClr val="FF0000"/>
                </a:solidFill>
              </a:rPr>
              <a:t>c) </a:t>
            </a:r>
            <a:r>
              <a:rPr lang="es-ES" i="0" dirty="0">
                <a:solidFill>
                  <a:srgbClr val="FF0000"/>
                </a:solidFill>
              </a:rPr>
              <a:t>El rol del inglés en el hogar dependerá del modelo del programa y cambiará a medida que los estudiantes suban en los grados. El maestro de su hija se comunicará con usted sobre cómo apoyar el desarrollo de la alfabetización bilingüe de su hijo.</a:t>
            </a:r>
            <a:r>
              <a:rPr lang="en-US" i="0" dirty="0">
                <a:solidFill>
                  <a:srgbClr val="FF0000"/>
                </a:solidFill>
              </a:rPr>
              <a:t>  </a:t>
            </a:r>
            <a:r>
              <a:rPr lang="en-US" i="1" dirty="0">
                <a:solidFill>
                  <a:srgbClr val="FF0000"/>
                </a:solidFill>
              </a:rPr>
              <a:t>(Explain the expectations for your program model)</a:t>
            </a:r>
            <a:endParaRPr lang="en" i="1" dirty="0">
              <a:solidFill>
                <a:srgbClr val="FF0000"/>
              </a:solidFill>
            </a:endParaRPr>
          </a:p>
        </p:txBody>
      </p:sp>
    </p:spTree>
    <p:extLst>
      <p:ext uri="{BB962C8B-B14F-4D97-AF65-F5344CB8AC3E}">
        <p14:creationId xmlns:p14="http://schemas.microsoft.com/office/powerpoint/2010/main" val="101348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US" b="0" i="1" u="none" baseline="0" dirty="0">
                <a:solidFill>
                  <a:schemeClr val="hlink"/>
                </a:solidFill>
              </a:rPr>
              <a:t>  </a:t>
            </a:r>
            <a:endParaRPr lang="en-US" b="0" i="1" u="none" dirty="0">
              <a:solidFill>
                <a:schemeClr val="hlink"/>
              </a:solidFill>
            </a:endParaRPr>
          </a:p>
        </p:txBody>
      </p:sp>
    </p:spTree>
    <p:extLst>
      <p:ext uri="{BB962C8B-B14F-4D97-AF65-F5344CB8AC3E}">
        <p14:creationId xmlns:p14="http://schemas.microsoft.com/office/powerpoint/2010/main" val="3485888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endParaRPr lang="en-US" dirty="0"/>
          </a:p>
          <a:p>
            <a:pPr>
              <a:buNone/>
            </a:pPr>
            <a:r>
              <a:rPr lang="en-US" dirty="0"/>
              <a:t>Top Ten Answers for Parents about Immersion Education</a:t>
            </a:r>
          </a:p>
          <a:p>
            <a:pPr>
              <a:buNone/>
            </a:pPr>
            <a:r>
              <a:rPr lang="en-US" dirty="0"/>
              <a:t>The ACIE Newsletter, May 2007, Vol. 10, No. 3</a:t>
            </a:r>
          </a:p>
          <a:p>
            <a:pPr>
              <a:buNone/>
            </a:pPr>
            <a:r>
              <a:rPr lang="en-US" dirty="0"/>
              <a:t>By Canadian Parents for French, Ottawa, Ontario</a:t>
            </a:r>
          </a:p>
        </p:txBody>
      </p:sp>
    </p:spTree>
    <p:extLst>
      <p:ext uri="{BB962C8B-B14F-4D97-AF65-F5344CB8AC3E}">
        <p14:creationId xmlns:p14="http://schemas.microsoft.com/office/powerpoint/2010/main" val="2280769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dirty="0"/>
              <a:t>https://www.literacyworldwide.org/docs/default-source/where-we-stand/second-language-position-statement.pdf?sfvrsn=fc4ea18e_6</a:t>
            </a:r>
          </a:p>
          <a:p>
            <a:pPr>
              <a:buNone/>
            </a:pPr>
            <a:r>
              <a:rPr lang="en-US" dirty="0"/>
              <a:t>International Reading Association,</a:t>
            </a:r>
            <a:r>
              <a:rPr lang="en-US" baseline="0" dirty="0"/>
              <a:t> 2001</a:t>
            </a:r>
          </a:p>
          <a:p>
            <a:pPr>
              <a:buNone/>
            </a:pPr>
            <a:endParaRPr lang="en-US" baseline="0" dirty="0"/>
          </a:p>
        </p:txBody>
      </p:sp>
    </p:spTree>
    <p:extLst>
      <p:ext uri="{BB962C8B-B14F-4D97-AF65-F5344CB8AC3E}">
        <p14:creationId xmlns:p14="http://schemas.microsoft.com/office/powerpoint/2010/main" val="2280769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b="0" dirty="0"/>
              <a:t>Top Ten Most Consistent Findings from Research on Foreign Language Immersion</a:t>
            </a:r>
          </a:p>
          <a:p>
            <a:pPr>
              <a:buNone/>
            </a:pPr>
            <a:r>
              <a:rPr lang="en-US" b="0" dirty="0"/>
              <a:t>The ACIE Newsletter, May 2007, Vol. 10, No. 3</a:t>
            </a:r>
          </a:p>
          <a:p>
            <a:pPr>
              <a:buNone/>
            </a:pPr>
            <a:r>
              <a:rPr lang="en-US" b="0" dirty="0"/>
              <a:t>Genesee</a:t>
            </a:r>
          </a:p>
          <a:p>
            <a:pPr>
              <a:buNone/>
            </a:pPr>
            <a:endParaRPr lang="en-US" dirty="0"/>
          </a:p>
        </p:txBody>
      </p:sp>
    </p:spTree>
    <p:extLst>
      <p:ext uri="{BB962C8B-B14F-4D97-AF65-F5344CB8AC3E}">
        <p14:creationId xmlns:p14="http://schemas.microsoft.com/office/powerpoint/2010/main" val="2280769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a:buNone/>
            </a:pPr>
            <a:r>
              <a:rPr lang="en-US" sz="1100" i="1" kern="1200" dirty="0">
                <a:solidFill>
                  <a:schemeClr val="tx1"/>
                </a:solidFill>
                <a:effectLst/>
                <a:latin typeface="Calibri" panose="020F0502020204030204" pitchFamily="34" charset="0"/>
                <a:ea typeface="+mn-ea"/>
                <a:cs typeface="+mn-cs"/>
              </a:rPr>
              <a:t>Depending on the size of your group and the physical space, choose one of the following options:</a:t>
            </a:r>
          </a:p>
          <a:p>
            <a:pPr marL="228600" indent="-228600">
              <a:buAutoNum type="arabicPeriod"/>
            </a:pPr>
            <a:r>
              <a:rPr lang="en-US" sz="1100" i="1" kern="1200" dirty="0">
                <a:solidFill>
                  <a:schemeClr val="tx1"/>
                </a:solidFill>
                <a:effectLst/>
                <a:latin typeface="Calibri" panose="020F0502020204030204" pitchFamily="34" charset="0"/>
                <a:ea typeface="+mn-ea"/>
                <a:cs typeface="+mn-cs"/>
              </a:rPr>
              <a:t>Card-exchange activity (participants move around and speak with people other than those at their table): Distribute index cards (or construction paper squares) of two different colors, half of the parents receiving one color and the other half the other.  Parents find a partner with the opposite color.  Display the first question.  Color A parent reads the problem and Color B parent offers advice, based on what they’ve learned about the challenges this evening as well as thinking back to sessions 1 and 2. After one minute, parents exchange cards (and roles) and find a new partner.  Go on to the second problem.  (Just as with the Missing Words activity, parents may choose to team up with someone of the other language group and work as a twosome.)</a:t>
            </a:r>
            <a:br>
              <a:rPr lang="en-US" sz="1100" i="1" kern="1200" dirty="0">
                <a:solidFill>
                  <a:schemeClr val="tx1"/>
                </a:solidFill>
                <a:effectLst/>
                <a:latin typeface="Calibri" panose="020F0502020204030204" pitchFamily="34" charset="0"/>
                <a:ea typeface="+mn-ea"/>
                <a:cs typeface="+mn-cs"/>
              </a:rPr>
            </a:br>
            <a:endParaRPr lang="en-US" sz="1100" i="1" kern="1200" dirty="0">
              <a:solidFill>
                <a:schemeClr val="tx1"/>
              </a:solidFill>
              <a:effectLst/>
              <a:latin typeface="Calibri" panose="020F0502020204030204" pitchFamily="34" charset="0"/>
              <a:ea typeface="+mn-ea"/>
              <a:cs typeface="+mn-cs"/>
            </a:endParaRPr>
          </a:p>
          <a:p>
            <a:pPr marL="228600" indent="-228600">
              <a:buAutoNum type="arabicPeriod"/>
            </a:pPr>
            <a:r>
              <a:rPr lang="en-US" sz="1100" i="1" kern="1200" dirty="0">
                <a:solidFill>
                  <a:schemeClr val="tx1"/>
                </a:solidFill>
                <a:effectLst/>
                <a:latin typeface="Calibri" panose="020F0502020204030204" pitchFamily="34" charset="0"/>
                <a:ea typeface="+mn-ea"/>
                <a:cs typeface="+mn-cs"/>
              </a:rPr>
              <a:t>Parents stay seated at their tables.  Print off the activity sheet and cut apart the questions.  Participants take turns drawing a question from the pile and reading it and the others all offer advice.  </a:t>
            </a:r>
          </a:p>
          <a:p>
            <a:pPr>
              <a:buNone/>
            </a:pPr>
            <a:endParaRPr lang="en-US" sz="1100" kern="1200" dirty="0">
              <a:solidFill>
                <a:schemeClr val="tx1"/>
              </a:solidFill>
              <a:effectLst/>
              <a:latin typeface="Calibri" panose="020F0502020204030204" pitchFamily="34" charset="0"/>
              <a:ea typeface="+mn-ea"/>
              <a:cs typeface="+mn-cs"/>
            </a:endParaRPr>
          </a:p>
        </p:txBody>
      </p:sp>
    </p:spTree>
    <p:extLst>
      <p:ext uri="{BB962C8B-B14F-4D97-AF65-F5344CB8AC3E}">
        <p14:creationId xmlns:p14="http://schemas.microsoft.com/office/powerpoint/2010/main" val="2237182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8582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353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6083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Distribute</a:t>
            </a:r>
            <a:r>
              <a:rPr lang="en-US" i="1" baseline="0" dirty="0"/>
              <a:t> surveys, have them write responses. Tell them you’ll ask for the surveys when they leave. If individuals are not comfortable writing, facilitators can have them share their responses orally while facilitator writes for them.</a:t>
            </a:r>
          </a:p>
          <a:p>
            <a:pPr>
              <a:buNone/>
            </a:pPr>
            <a:endParaRPr lang="en-US" sz="1100" kern="1200" baseline="0" dirty="0">
              <a:solidFill>
                <a:schemeClr val="tx1"/>
              </a:solidFill>
              <a:effectLst/>
              <a:ea typeface="+mn-ea"/>
              <a:cs typeface="+mn-cs"/>
            </a:endParaRPr>
          </a:p>
        </p:txBody>
      </p:sp>
    </p:spTree>
    <p:extLst>
      <p:ext uri="{BB962C8B-B14F-4D97-AF65-F5344CB8AC3E}">
        <p14:creationId xmlns:p14="http://schemas.microsoft.com/office/powerpoint/2010/main" val="1821475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228600" lvl="0" indent="0" rtl="0">
              <a:spcBef>
                <a:spcPts val="0"/>
              </a:spcBef>
              <a:buNone/>
            </a:pPr>
            <a:r>
              <a:rPr lang="es-ES" sz="1100" kern="1200" dirty="0">
                <a:solidFill>
                  <a:schemeClr val="tx1"/>
                </a:solidFill>
                <a:effectLst/>
                <a:latin typeface="Calibri" panose="020F0502020204030204" pitchFamily="34" charset="0"/>
                <a:ea typeface="+mn-ea"/>
                <a:cs typeface="+mn-cs"/>
              </a:rPr>
              <a:t>En la sesión anterior hablamos acerca de del Bilingüismo y la Alfabetización Bilingüe. Esta noche hablaremos de los retos que enfrentan los alumnos y sus familias cuando escogen un programa DLI.</a:t>
            </a:r>
            <a:endParaRPr lang="en" dirty="0"/>
          </a:p>
        </p:txBody>
      </p:sp>
    </p:spTree>
    <p:extLst>
      <p:ext uri="{BB962C8B-B14F-4D97-AF65-F5344CB8AC3E}">
        <p14:creationId xmlns:p14="http://schemas.microsoft.com/office/powerpoint/2010/main" val="3831859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15513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247665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1825" y="530225"/>
            <a:ext cx="4716463" cy="2654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34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 i="0" dirty="0">
              <a:solidFill>
                <a:srgbClr val="FF0000"/>
              </a:solidFill>
            </a:endParaRPr>
          </a:p>
          <a:p>
            <a:pPr lvl="0">
              <a:spcBef>
                <a:spcPts val="0"/>
              </a:spcBef>
              <a:buNone/>
            </a:pPr>
            <a:endParaRPr dirty="0">
              <a:highlight>
                <a:srgbClr val="FFFF00"/>
              </a:highlight>
            </a:endParaRPr>
          </a:p>
          <a:p>
            <a:pPr lvl="0">
              <a:spcBef>
                <a:spcPts val="0"/>
              </a:spcBef>
              <a:buNone/>
            </a:pPr>
            <a:endParaRPr dirty="0">
              <a:highlight>
                <a:srgbClr val="FFFF00"/>
              </a:highlight>
            </a:endParaRPr>
          </a:p>
        </p:txBody>
      </p:sp>
    </p:spTree>
    <p:extLst>
      <p:ext uri="{BB962C8B-B14F-4D97-AF65-F5344CB8AC3E}">
        <p14:creationId xmlns:p14="http://schemas.microsoft.com/office/powerpoint/2010/main" val="308205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s-ES" sz="1100" kern="1200" dirty="0">
                <a:solidFill>
                  <a:schemeClr val="tx1"/>
                </a:solidFill>
                <a:effectLst/>
                <a:latin typeface="Calibri" panose="020F0502020204030204" pitchFamily="34" charset="0"/>
                <a:ea typeface="+mn-ea"/>
                <a:cs typeface="+mn-cs"/>
              </a:rPr>
              <a:t>El inglés es la superpotencia de los idiomas, no solamente en el país sino alrededor del mundo. Nuestros alumnos latinos están rodeados del inglés y debido a que es el idioma de sus pares en cultura, cine, televisión, Internet, videojuegos, etc., tienen la capacidad de aprender muy fácilmente el idioma social y están motivados a hacerlo. Muchos llegan a preferir el inglés que a su propio idioma. La presión social para hablar inglés es tan grande que los padres inmigrantes pueden darse cuenta de la resistencia para usar el idioma materno desde el preescolar. Una generación posterior, sin embargo, aun cuando los abuelos continúen utilizando el idioma materno, sus nietos, a menudo, responderán en inglés. Los lingüistas llaman a esto “patrón de tres generaciones”. </a:t>
            </a:r>
          </a:p>
          <a:p>
            <a:endParaRPr lang="es-ES" sz="1100" kern="1200" dirty="0">
              <a:solidFill>
                <a:schemeClr val="tx1"/>
              </a:solidFill>
              <a:effectLst/>
              <a:latin typeface="Calibri" panose="020F0502020204030204" pitchFamily="34" charset="0"/>
              <a:ea typeface="+mn-ea"/>
              <a:cs typeface="+mn-cs"/>
            </a:endParaRPr>
          </a:p>
          <a:p>
            <a:r>
              <a:rPr lang="es-ES" sz="1100" kern="1200" dirty="0">
                <a:solidFill>
                  <a:schemeClr val="tx1"/>
                </a:solidFill>
                <a:effectLst/>
                <a:latin typeface="Calibri" panose="020F0502020204030204" pitchFamily="34" charset="0"/>
                <a:ea typeface="+mn-ea"/>
                <a:cs typeface="+mn-cs"/>
              </a:rPr>
              <a:t>Los alumnos hablantes de inglés como lengua materna también son retados por el poder del inglés. Porque debido a la cantidad limitada de exposición que tienen a la segunda lengua, es mucho más difícil para ellos alcanzar el dominio de ese idioma así que suelen regresar al inglés. </a:t>
            </a:r>
          </a:p>
          <a:p>
            <a:endParaRPr lang="es-ES" sz="1100" kern="1200" dirty="0">
              <a:solidFill>
                <a:schemeClr val="tx1"/>
              </a:solidFill>
              <a:effectLst/>
              <a:latin typeface="Calibri" panose="020F0502020204030204" pitchFamily="34" charset="0"/>
              <a:ea typeface="+mn-ea"/>
              <a:cs typeface="+mn-cs"/>
            </a:endParaRPr>
          </a:p>
          <a:p>
            <a:r>
              <a:rPr lang="es-ES" sz="1100" kern="1200" dirty="0" err="1">
                <a:solidFill>
                  <a:schemeClr val="tx1"/>
                </a:solidFill>
                <a:effectLst/>
                <a:latin typeface="Calibri" panose="020F0502020204030204" pitchFamily="34" charset="0"/>
                <a:ea typeface="+mn-ea"/>
                <a:cs typeface="+mn-cs"/>
              </a:rPr>
              <a:t>Source</a:t>
            </a:r>
            <a:r>
              <a:rPr lang="es-ES" sz="1100" kern="1200" dirty="0">
                <a:solidFill>
                  <a:schemeClr val="tx1"/>
                </a:solidFill>
                <a:effectLst/>
                <a:latin typeface="Calibri" panose="020F0502020204030204" pitchFamily="34" charset="0"/>
                <a:ea typeface="+mn-ea"/>
                <a:cs typeface="+mn-cs"/>
              </a:rPr>
              <a:t>:  </a:t>
            </a:r>
            <a:r>
              <a:rPr lang="es-ES" sz="1100" u="sng" kern="1200" dirty="0">
                <a:solidFill>
                  <a:schemeClr val="tx1"/>
                </a:solidFill>
                <a:effectLst/>
                <a:latin typeface="Calibri" panose="020F0502020204030204" pitchFamily="34" charset="0"/>
                <a:ea typeface="+mn-ea"/>
                <a:cs typeface="+mn-cs"/>
                <a:hlinkClick r:id="rId3"/>
              </a:rPr>
              <a:t>https://qz.com/1195658/spanish-to-english-us-is-increasingly-monolingual-despite-latino-immigration/</a:t>
            </a:r>
            <a:endParaRPr lang="en-US" sz="1100" kern="1200" dirty="0">
              <a:solidFill>
                <a:schemeClr val="tx1"/>
              </a:solidFill>
              <a:effectLst/>
              <a:latin typeface="Calibri" panose="020F0502020204030204" pitchFamily="34" charset="0"/>
              <a:ea typeface="+mn-ea"/>
              <a:cs typeface="+mn-cs"/>
            </a:endParaRPr>
          </a:p>
          <a:p>
            <a:endParaRPr lang="en-US" sz="1100" kern="1200" dirty="0">
              <a:solidFill>
                <a:schemeClr val="tx1"/>
              </a:solidFill>
              <a:effectLst/>
              <a:latin typeface="Calibri" panose="020F0502020204030204" pitchFamily="34" charset="0"/>
              <a:ea typeface="+mn-ea"/>
              <a:cs typeface="+mn-cs"/>
            </a:endParaRPr>
          </a:p>
          <a:p>
            <a:endParaRPr lang="en-US" sz="1100" kern="1200" dirty="0">
              <a:solidFill>
                <a:schemeClr val="tx1"/>
              </a:solidFill>
              <a:effectLst/>
              <a:latin typeface="Calibri" panose="020F0502020204030204" pitchFamily="34" charset="0"/>
              <a:ea typeface="+mn-ea"/>
              <a:cs typeface="+mn-cs"/>
            </a:endParaRPr>
          </a:p>
          <a:p>
            <a:pPr lvl="0">
              <a:spcBef>
                <a:spcPts val="0"/>
              </a:spcBef>
              <a:buNone/>
            </a:pPr>
            <a:endParaRPr lang="en" sz="1200" b="1" i="0" dirty="0">
              <a:solidFill>
                <a:srgbClr val="FF0000"/>
              </a:solidFill>
            </a:endParaRPr>
          </a:p>
        </p:txBody>
      </p:sp>
    </p:spTree>
    <p:extLst>
      <p:ext uri="{BB962C8B-B14F-4D97-AF65-F5344CB8AC3E}">
        <p14:creationId xmlns:p14="http://schemas.microsoft.com/office/powerpoint/2010/main" val="53856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a:buNone/>
            </a:pPr>
            <a:r>
              <a:rPr lang="en-US" sz="1100" i="1" kern="1200" dirty="0">
                <a:solidFill>
                  <a:schemeClr val="tx1"/>
                </a:solidFill>
                <a:effectLst/>
                <a:latin typeface="Calibri" panose="020F0502020204030204" pitchFamily="34" charset="0"/>
                <a:ea typeface="+mn-ea"/>
                <a:cs typeface="+mn-cs"/>
              </a:rPr>
              <a:t>After reading each scenario aloud, have participants discuss the answer options at their tables. (Keep this moving - no more than one minute.)  Call on a table to share the answer they decided on, then explain why the other answers were not appropriate. Do this for all slides. If a table gets the answer wrong ask other tables if they agree and engage in discussion with the group about the possible answers.</a:t>
            </a:r>
            <a:endParaRPr lang="en-US" sz="1100" kern="1200" dirty="0">
              <a:solidFill>
                <a:schemeClr val="tx1"/>
              </a:solidFill>
              <a:effectLst/>
              <a:latin typeface="Calibri" panose="020F0502020204030204" pitchFamily="34" charset="0"/>
              <a:ea typeface="+mn-ea"/>
              <a:cs typeface="+mn-cs"/>
            </a:endParaRPr>
          </a:p>
          <a:p>
            <a:pPr lvl="0">
              <a:spcBef>
                <a:spcPts val="0"/>
              </a:spcBef>
              <a:buNone/>
            </a:pPr>
            <a:r>
              <a:rPr lang="en" i="1" dirty="0">
                <a:solidFill>
                  <a:srgbClr val="FF0000"/>
                </a:solidFill>
              </a:rPr>
              <a:t>Respuesta:  b</a:t>
            </a:r>
          </a:p>
          <a:p>
            <a:r>
              <a:rPr lang="es-ES" sz="1100" i="1" kern="1200" dirty="0">
                <a:solidFill>
                  <a:schemeClr val="tx1"/>
                </a:solidFill>
                <a:effectLst/>
                <a:latin typeface="Calibri" panose="020F0502020204030204" pitchFamily="34" charset="0"/>
                <a:ea typeface="+mn-ea"/>
                <a:cs typeface="+mn-cs"/>
              </a:rPr>
              <a:t>a. </a:t>
            </a:r>
            <a:r>
              <a:rPr lang="es-ES" sz="1100" kern="1200" dirty="0">
                <a:solidFill>
                  <a:schemeClr val="tx1"/>
                </a:solidFill>
                <a:effectLst/>
                <a:latin typeface="Calibri" panose="020F0502020204030204" pitchFamily="34" charset="0"/>
                <a:ea typeface="+mn-ea"/>
                <a:cs typeface="+mn-cs"/>
              </a:rPr>
              <a:t>Es posible, pero los estudiantes a menudo regresarán al inglés sin siquiera pensarlo.</a:t>
            </a:r>
            <a:endParaRPr lang="en-US" sz="1100" kern="1200" dirty="0">
              <a:solidFill>
                <a:schemeClr val="tx1"/>
              </a:solidFill>
              <a:effectLst/>
              <a:latin typeface="Calibri" panose="020F0502020204030204" pitchFamily="34" charset="0"/>
              <a:ea typeface="+mn-ea"/>
              <a:cs typeface="+mn-cs"/>
            </a:endParaRPr>
          </a:p>
          <a:p>
            <a:r>
              <a:rPr lang="es-ES" sz="1100" kern="1200" dirty="0">
                <a:solidFill>
                  <a:schemeClr val="tx1"/>
                </a:solidFill>
                <a:effectLst/>
                <a:latin typeface="Calibri" panose="020F0502020204030204" pitchFamily="34" charset="0"/>
                <a:ea typeface="+mn-ea"/>
                <a:cs typeface="+mn-cs"/>
              </a:rPr>
              <a:t>b. También, los alumnos encuentran frustrante hablar en su idioma cuando los otros hablantes no pueden comunicarse bien para conversar.</a:t>
            </a:r>
            <a:endParaRPr lang="en-US" sz="1100" kern="1200" dirty="0">
              <a:solidFill>
                <a:schemeClr val="tx1"/>
              </a:solidFill>
              <a:effectLst/>
              <a:latin typeface="Calibri" panose="020F0502020204030204" pitchFamily="34" charset="0"/>
              <a:ea typeface="+mn-ea"/>
              <a:cs typeface="+mn-cs"/>
            </a:endParaRPr>
          </a:p>
          <a:p>
            <a:r>
              <a:rPr lang="es-ES" sz="1100" kern="1200" dirty="0">
                <a:solidFill>
                  <a:schemeClr val="tx1"/>
                </a:solidFill>
                <a:effectLst/>
                <a:latin typeface="Calibri" panose="020F0502020204030204" pitchFamily="34" charset="0"/>
                <a:ea typeface="+mn-ea"/>
                <a:cs typeface="+mn-cs"/>
              </a:rPr>
              <a:t>c. Una de las características del lenguaje dual e inmersión es la separación de idiomas. Es decisión del maestro, no del estudiante, establecer el idioma de enseñanza para cada lección. </a:t>
            </a:r>
            <a:endParaRPr lang="en-US" sz="1100" kern="1200" dirty="0">
              <a:solidFill>
                <a:schemeClr val="tx1"/>
              </a:solidFill>
              <a:effectLst/>
              <a:latin typeface="Calibri" panose="020F050202020403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r>
              <a:rPr lang="es-ES" sz="1100" kern="1200" dirty="0">
                <a:solidFill>
                  <a:schemeClr val="tx1"/>
                </a:solidFill>
                <a:effectLst/>
                <a:latin typeface="Calibri" panose="020F0502020204030204" pitchFamily="34" charset="0"/>
                <a:ea typeface="+mn-ea"/>
                <a:cs typeface="+mn-cs"/>
              </a:rPr>
              <a:t>.  </a:t>
            </a:r>
            <a:r>
              <a:rPr lang="es-ES" sz="1100" i="1" kern="1200" dirty="0" err="1">
                <a:solidFill>
                  <a:schemeClr val="tx1"/>
                </a:solidFill>
                <a:effectLst/>
                <a:latin typeface="Calibri" panose="020F0502020204030204" pitchFamily="34" charset="0"/>
                <a:ea typeface="+mn-ea"/>
                <a:cs typeface="+mn-cs"/>
              </a:rPr>
              <a:t>Answer</a:t>
            </a:r>
            <a:r>
              <a:rPr lang="es-ES" sz="1100" i="1" kern="1200" dirty="0">
                <a:solidFill>
                  <a:schemeClr val="tx1"/>
                </a:solidFill>
                <a:effectLst/>
                <a:latin typeface="Calibri" panose="020F0502020204030204" pitchFamily="34" charset="0"/>
                <a:ea typeface="+mn-ea"/>
                <a:cs typeface="+mn-cs"/>
              </a:rPr>
              <a:t>: c</a:t>
            </a:r>
            <a:endParaRPr lang="en-US" sz="1100" kern="1200" dirty="0">
              <a:solidFill>
                <a:schemeClr val="tx1"/>
              </a:solidFill>
              <a:effectLst/>
              <a:latin typeface="Calibri" panose="020F0502020204030204" pitchFamily="34" charset="0"/>
              <a:ea typeface="+mn-ea"/>
              <a:cs typeface="+mn-cs"/>
            </a:endParaRPr>
          </a:p>
          <a:p>
            <a:r>
              <a:rPr lang="es-ES" sz="1100" i="1" kern="1200" dirty="0" err="1">
                <a:solidFill>
                  <a:schemeClr val="tx1"/>
                </a:solidFill>
                <a:effectLst/>
                <a:latin typeface="Calibri" panose="020F0502020204030204" pitchFamily="34" charset="0"/>
                <a:ea typeface="+mn-ea"/>
                <a:cs typeface="+mn-cs"/>
              </a:rPr>
              <a:t>Explain</a:t>
            </a:r>
            <a:r>
              <a:rPr lang="es-ES" sz="1100" i="1" kern="1200" dirty="0">
                <a:solidFill>
                  <a:schemeClr val="tx1"/>
                </a:solidFill>
                <a:effectLst/>
                <a:latin typeface="Calibri" panose="020F0502020204030204" pitchFamily="34" charset="0"/>
                <a:ea typeface="+mn-ea"/>
                <a:cs typeface="+mn-cs"/>
              </a:rPr>
              <a:t>: </a:t>
            </a:r>
            <a:r>
              <a:rPr lang="es-ES" sz="1100" kern="1200" dirty="0">
                <a:solidFill>
                  <a:schemeClr val="tx1"/>
                </a:solidFill>
                <a:effectLst/>
                <a:latin typeface="Calibri" panose="020F0502020204030204" pitchFamily="34" charset="0"/>
                <a:ea typeface="+mn-ea"/>
                <a:cs typeface="+mn-cs"/>
              </a:rPr>
              <a:t>a. Él puede entender a sus abuelos bastante bien y puede, incluso, hablarles un poco, pero con el tiempo también será capaz de acceder menos y menos a su idioma materno.</a:t>
            </a:r>
            <a:endParaRPr lang="en-US" sz="1100" kern="1200" dirty="0">
              <a:solidFill>
                <a:schemeClr val="tx1"/>
              </a:solidFill>
              <a:effectLst/>
              <a:latin typeface="Calibri" panose="020F0502020204030204" pitchFamily="34" charset="0"/>
              <a:ea typeface="+mn-ea"/>
              <a:cs typeface="+mn-cs"/>
            </a:endParaRPr>
          </a:p>
          <a:p>
            <a:r>
              <a:rPr lang="es-ES" sz="1100" kern="1200" dirty="0">
                <a:solidFill>
                  <a:schemeClr val="tx1"/>
                </a:solidFill>
                <a:effectLst/>
                <a:latin typeface="Calibri" panose="020F0502020204030204" pitchFamily="34" charset="0"/>
                <a:ea typeface="+mn-ea"/>
                <a:cs typeface="+mn-cs"/>
              </a:rPr>
              <a:t>b. El objetivo de DLI es el de adquirir altos niveles de dominio en ambos idiomas, pero esto se lleva mucho años. Incluso entonces, uno de los idiomas podría ser más fuerte que el otro y, generalmente, es el inglés.  ¡También, una educación DLI no va a convertir mágicamente a su hijo en una persona con un completo equilibrio bilingüe!</a:t>
            </a:r>
            <a:endParaRPr lang="en-US" sz="1100" kern="1200" dirty="0">
              <a:solidFill>
                <a:schemeClr val="tx1"/>
              </a:solidFill>
              <a:effectLst/>
              <a:latin typeface="Calibri" panose="020F0502020204030204" pitchFamily="34" charset="0"/>
              <a:ea typeface="+mn-ea"/>
              <a:cs typeface="+mn-cs"/>
            </a:endParaRPr>
          </a:p>
          <a:p>
            <a:r>
              <a:rPr lang="es-ES" sz="1100" kern="1200" dirty="0">
                <a:solidFill>
                  <a:schemeClr val="tx1"/>
                </a:solidFill>
                <a:effectLst/>
                <a:latin typeface="Calibri" panose="020F0502020204030204" pitchFamily="34" charset="0"/>
                <a:ea typeface="+mn-ea"/>
                <a:cs typeface="+mn-cs"/>
              </a:rPr>
              <a:t>c. Las investigaciones muestran que los hijos de inmigrantes tienden a convertirse en bilingües que rotundamente prefieren el inglés. Como resultado, los nietos de los mismos inmigrantes probablemente hablen solamente inglés.</a:t>
            </a:r>
            <a:endParaRPr lang="en-US" sz="1100" kern="1200" dirty="0">
              <a:solidFill>
                <a:schemeClr val="tx1"/>
              </a:solidFill>
              <a:effectLst/>
              <a:latin typeface="Calibri" panose="020F0502020204030204" pitchFamily="34" charset="0"/>
              <a:ea typeface="+mn-ea"/>
              <a:cs typeface="+mn-cs"/>
            </a:endParaRPr>
          </a:p>
          <a:p>
            <a:endParaRPr lang="es-ES" sz="1100" kern="1200" dirty="0">
              <a:solidFill>
                <a:schemeClr val="tx1"/>
              </a:solidFill>
              <a:effectLst/>
              <a:latin typeface="Calibri" panose="020F0502020204030204" pitchFamily="34" charset="0"/>
              <a:ea typeface="+mn-ea"/>
              <a:cs typeface="+mn-cs"/>
            </a:endParaRPr>
          </a:p>
          <a:p>
            <a:r>
              <a:rPr lang="es-ES" sz="1100" kern="1200" dirty="0" err="1">
                <a:solidFill>
                  <a:schemeClr val="tx1"/>
                </a:solidFill>
                <a:effectLst/>
                <a:latin typeface="Calibri" panose="020F0502020204030204" pitchFamily="34" charset="0"/>
                <a:ea typeface="+mn-ea"/>
                <a:cs typeface="+mn-cs"/>
              </a:rPr>
              <a:t>Source</a:t>
            </a:r>
            <a:r>
              <a:rPr lang="es-ES" sz="1100" kern="1200" dirty="0">
                <a:solidFill>
                  <a:schemeClr val="tx1"/>
                </a:solidFill>
                <a:effectLst/>
                <a:latin typeface="Calibri" panose="020F0502020204030204" pitchFamily="34" charset="0"/>
                <a:ea typeface="+mn-ea"/>
                <a:cs typeface="+mn-cs"/>
              </a:rPr>
              <a:t>;  (https://qz.com/1195658/spanish-to-english-us-is-increasingly-monolingual-despite-latino-immigration/)</a:t>
            </a:r>
            <a:endParaRPr lang="en-US" sz="1100" kern="1200" dirty="0">
              <a:solidFill>
                <a:schemeClr val="tx1"/>
              </a:solidFill>
              <a:effectLst/>
              <a:latin typeface="Calibri" panose="020F0502020204030204" pitchFamily="34" charset="0"/>
              <a:ea typeface="+mn-ea"/>
              <a:cs typeface="+mn-cs"/>
            </a:endParaRPr>
          </a:p>
          <a:p>
            <a:pPr lvl="0">
              <a:spcBef>
                <a:spcPts val="0"/>
              </a:spcBef>
              <a:buNone/>
            </a:pPr>
            <a:endParaRPr lang="en" b="1" i="0" dirty="0">
              <a:solidFill>
                <a:srgbClr val="FF0000"/>
              </a:solidFill>
            </a:endParaRPr>
          </a:p>
        </p:txBody>
      </p:sp>
    </p:spTree>
    <p:extLst>
      <p:ext uri="{BB962C8B-B14F-4D97-AF65-F5344CB8AC3E}">
        <p14:creationId xmlns:p14="http://schemas.microsoft.com/office/powerpoint/2010/main" val="36803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901825" y="530225"/>
            <a:ext cx="4716463" cy="26543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852012" y="3361611"/>
            <a:ext cx="6816090" cy="3184684"/>
          </a:xfrm>
          <a:prstGeom prst="rect">
            <a:avLst/>
          </a:prstGeom>
        </p:spPr>
        <p:txBody>
          <a:bodyPr wrap="square" lIns="91425" tIns="91425" rIns="91425" bIns="91425" anchor="t" anchorCtr="0">
            <a:noAutofit/>
          </a:bodyPr>
          <a:lstStyle/>
          <a:p>
            <a:pPr lvl="0">
              <a:spcBef>
                <a:spcPts val="0"/>
              </a:spcBef>
              <a:buNone/>
            </a:pPr>
            <a:r>
              <a:rPr lang="en-US" b="0" i="1" u="none" dirty="0">
                <a:solidFill>
                  <a:schemeClr val="hlink"/>
                </a:solidFill>
              </a:rPr>
              <a:t>Divide into groups of</a:t>
            </a:r>
            <a:r>
              <a:rPr lang="en-US" b="0" i="1" u="none" baseline="0" dirty="0">
                <a:solidFill>
                  <a:schemeClr val="hlink"/>
                </a:solidFill>
              </a:rPr>
              <a:t> four or five and explain that they are the DLI </a:t>
            </a:r>
            <a:r>
              <a:rPr lang="en-US" b="0" i="1" u="none" baseline="0" dirty="0" err="1">
                <a:solidFill>
                  <a:schemeClr val="hlink"/>
                </a:solidFill>
              </a:rPr>
              <a:t>Mythbusters</a:t>
            </a:r>
            <a:r>
              <a:rPr lang="en-US" b="0" i="1" u="none" baseline="0" dirty="0">
                <a:solidFill>
                  <a:schemeClr val="hlink"/>
                </a:solidFill>
              </a:rPr>
              <a:t>.  Their task is to come up with a response to each myth or misunderstanding. </a:t>
            </a:r>
            <a:r>
              <a:rPr lang="en-US" b="0" i="1" u="none" dirty="0">
                <a:solidFill>
                  <a:schemeClr val="hlink"/>
                </a:solidFill>
              </a:rPr>
              <a:t>  Display one slide at a time and read (or</a:t>
            </a:r>
            <a:r>
              <a:rPr lang="en-US" b="0" i="1" u="none" baseline="0" dirty="0">
                <a:solidFill>
                  <a:schemeClr val="hlink"/>
                </a:solidFill>
              </a:rPr>
              <a:t> have a participant read) the </a:t>
            </a:r>
            <a:r>
              <a:rPr lang="en-US" b="0" i="1" u="none" baseline="0" dirty="0" err="1">
                <a:solidFill>
                  <a:schemeClr val="hlink"/>
                </a:solidFill>
              </a:rPr>
              <a:t>Hearsayer</a:t>
            </a:r>
            <a:r>
              <a:rPr lang="en-US" b="0" i="1" u="none" baseline="0" dirty="0">
                <a:solidFill>
                  <a:schemeClr val="hlink"/>
                </a:solidFill>
              </a:rPr>
              <a:t> statement. Tables have two minutes (or less if you see they are ready) to discuss and decide upon an appropriate response.  The responses will be based on personal experience s or educated guesses and this will give you the opportunity to  present new information.   You can ask each table for a response or rotate through the tables for the six myths.  Click on the slide to see the correct response.  </a:t>
            </a:r>
            <a:endParaRPr lang="en-US" b="0" i="1" u="none" dirty="0">
              <a:solidFill>
                <a:schemeClr val="hlink"/>
              </a:solidFill>
            </a:endParaRPr>
          </a:p>
        </p:txBody>
      </p:sp>
    </p:spTree>
    <p:extLst>
      <p:ext uri="{BB962C8B-B14F-4D97-AF65-F5344CB8AC3E}">
        <p14:creationId xmlns:p14="http://schemas.microsoft.com/office/powerpoint/2010/main" val="109145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15941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229027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3371314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8050371" y="832948"/>
            <a:ext cx="1714500" cy="381000"/>
          </a:xfrm>
        </p:spPr>
        <p:txBody>
          <a:bodyPr/>
          <a:lstStyle>
            <a:lvl1pPr>
              <a:defRPr/>
            </a:lvl1pPr>
          </a:lstStyle>
          <a:p>
            <a:endParaRPr lang="en-US" dirty="0"/>
          </a:p>
        </p:txBody>
      </p:sp>
      <p:sp>
        <p:nvSpPr>
          <p:cNvPr id="17" name="Footer Placeholder 16"/>
          <p:cNvSpPr>
            <a:spLocks noGrp="1"/>
          </p:cNvSpPr>
          <p:nvPr>
            <p:ph type="ftr" sz="quarter" idx="11"/>
          </p:nvPr>
        </p:nvSpPr>
        <p:spPr bwMode="auto">
          <a:xfrm rot="5400000">
            <a:off x="7534469" y="3088246"/>
            <a:ext cx="2743200" cy="384048"/>
          </a:xfrm>
        </p:spPr>
        <p:txBody>
          <a:bodyPr/>
          <a:lstStyle>
            <a:lvl1pPr>
              <a:defRPr/>
            </a:lvl1pPr>
          </a:lstStyle>
          <a:p>
            <a:endParaRPr lang="en-US" dirty="0"/>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Slide Number Placeholder 28"/>
          <p:cNvSpPr>
            <a:spLocks noGrp="1"/>
          </p:cNvSpPr>
          <p:nvPr>
            <p:ph type="sldNum" sz="quarter" idx="12"/>
          </p:nvPr>
        </p:nvSpPr>
        <p:spPr bwMode="auto">
          <a:xfrm>
            <a:off x="1325544"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lvl1pPr>
              <a:defRPr/>
            </a:lvl1pPr>
          </a:lstStyle>
          <a:p>
            <a:endParaRPr lang="en-US" dirty="0"/>
          </a:p>
        </p:txBody>
      </p:sp>
      <p:sp>
        <p:nvSpPr>
          <p:cNvPr id="9" name="Slide Number Placeholder 8"/>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0" name="Footer Placeholder 9"/>
          <p:cNvSpPr>
            <a:spLocks noGrp="1"/>
          </p:cNvSpPr>
          <p:nvPr>
            <p:ph type="ftr" sz="quarter" idx="16"/>
          </p:nvPr>
        </p:nvSpPr>
        <p:spPr/>
        <p:txBody>
          <a:bodyPr rtlCol="0"/>
          <a:lstStyle>
            <a:lvl1pPr>
              <a:defRPr/>
            </a:lvl1p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lvl1pPr>
              <a:defRPr/>
            </a:lvl1pPr>
          </a:lstStyle>
          <a:p>
            <a:endParaRPr lang="en-US" dirty="0"/>
          </a:p>
        </p:txBody>
      </p:sp>
      <p:sp>
        <p:nvSpPr>
          <p:cNvPr id="5" name="Footer Placeholder 4"/>
          <p:cNvSpPr>
            <a:spLocks noGrp="1"/>
          </p:cNvSpPr>
          <p:nvPr>
            <p:ph type="ftr" sz="quarter" idx="11"/>
          </p:nvPr>
        </p:nvSpPr>
        <p:spPr bwMode="auto">
          <a:xfrm rot="5400000">
            <a:off x="7534656" y="3086100"/>
            <a:ext cx="2743200" cy="384048"/>
          </a:xfrm>
        </p:spPr>
        <p:txBody>
          <a:bodyPr/>
          <a:lstStyle>
            <a:lvl1pPr>
              <a:defRPr/>
            </a:lvl1pPr>
          </a:lstStyle>
          <a:p>
            <a:endParaRPr lang="en-US" dirty="0"/>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bwMode="auto">
          <a:xfrm>
            <a:off x="1340616" y="3696527"/>
            <a:ext cx="609600" cy="388143"/>
          </a:xfrm>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lvl1pPr>
              <a:defRPr/>
            </a:lvl1pPr>
          </a:lstStyle>
          <a:p>
            <a:endParaRPr lang="en-US" dirty="0"/>
          </a:p>
        </p:txBody>
      </p:sp>
      <p:sp>
        <p:nvSpPr>
          <p:cNvPr id="7" name="Slide Number Placeholder 6"/>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8" name="Footer Placeholder 7"/>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lvl1pPr>
              <a:defRPr/>
            </a:lvl1pPr>
          </a:lstStyle>
          <a:p>
            <a:endParaRPr lang="en-US" dirty="0"/>
          </a:p>
        </p:txBody>
      </p:sp>
      <p:sp>
        <p:nvSpPr>
          <p:cNvPr id="22" name="Slide Number Placeholder 21"/>
          <p:cNvSpPr>
            <a:spLocks noGrp="1"/>
          </p:cNvSpPr>
          <p:nvPr>
            <p:ph type="sldNum" sz="quarter" idx="15"/>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3" name="Footer Placeholder 22"/>
          <p:cNvSpPr>
            <a:spLocks noGrp="1"/>
          </p:cNvSpPr>
          <p:nvPr>
            <p:ph type="ftr" sz="quarter" idx="16"/>
          </p:nvPr>
        </p:nvSpPr>
        <p:spPr/>
        <p:txBody>
          <a:bodyPr rtlCol="0"/>
          <a:lstStyle>
            <a:lvl1pPr>
              <a:defRPr/>
            </a:lvl1p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782040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atin typeface="Calibri" panose="020F0502020204030204" pitchFamily="34" charset="0"/>
              </a:defRPr>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7" name="Date Placeholder 16"/>
          <p:cNvSpPr>
            <a:spLocks noGrp="1"/>
          </p:cNvSpPr>
          <p:nvPr>
            <p:ph type="dt" sz="half" idx="10"/>
          </p:nvPr>
        </p:nvSpPr>
        <p:spPr/>
        <p:txBody>
          <a:bodyPr rtlCol="0"/>
          <a:lstStyle>
            <a:lvl1pPr>
              <a:defRPr/>
            </a:lvl1pPr>
          </a:lstStyle>
          <a:p>
            <a:endParaRPr lang="en-US" dirty="0"/>
          </a:p>
        </p:txBody>
      </p:sp>
      <p:sp>
        <p:nvSpPr>
          <p:cNvPr id="18" name="Slide Number Placeholder 17"/>
          <p:cNvSpPr>
            <a:spLocks noGrp="1"/>
          </p:cNvSpPr>
          <p:nvPr>
            <p:ph type="sldNum" sz="quarter" idx="11"/>
          </p:nvPr>
        </p:nvSpPr>
        <p:spPr/>
        <p:txBody>
          <a:bodyPr rtlCol="0"/>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
        <p:nvSpPr>
          <p:cNvPr id="21" name="Footer Placeholder 20"/>
          <p:cNvSpPr>
            <a:spLocks noGrp="1"/>
          </p:cNvSpPr>
          <p:nvPr>
            <p:ph type="ftr" sz="quarter" idx="12"/>
          </p:nvPr>
        </p:nvSpPr>
        <p:spPr/>
        <p:txBody>
          <a:bodyPr rtlCol="0"/>
          <a:lstStyle>
            <a:lvl1pPr>
              <a:defRPr/>
            </a:lvl1pPr>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pPr algn="r"/>
            <a:fld id="{00000000-1234-1234-1234-123412341234}" type="slidenum">
              <a:rPr lang="en" sz="1000" smtClean="0">
                <a:solidFill>
                  <a:schemeClr val="dk2"/>
                </a:solidFill>
                <a:ea typeface="Lato"/>
                <a:sym typeface="Lato"/>
              </a:rPr>
              <a:pPr algn="r"/>
              <a:t>‹#›</a:t>
            </a:fld>
            <a:endParaRPr lang="en" sz="1000" dirty="0">
              <a:solidFill>
                <a:schemeClr val="dk2"/>
              </a:solidFill>
              <a:ea typeface="Lato"/>
              <a:sym typeface="La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lvl1pPr>
              <a:defRPr/>
            </a:lvl1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177184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114249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274802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226495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8600" y="4781550"/>
            <a:ext cx="2895600" cy="274637"/>
          </a:xfrm>
        </p:spPr>
        <p:txBody>
          <a:bodyPr/>
          <a:lstStyle>
            <a:lvl1pPr algn="l">
              <a:defRPr>
                <a:solidFill>
                  <a:schemeClr val="tx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61801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88626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391076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08CA4EDF-6AD7-41E1-85CB-896FA2FEE54B}" type="slidenum">
              <a:rPr lang="en-US" smtClean="0"/>
              <a:pPr/>
              <a:t>‹#›</a:t>
            </a:fld>
            <a:endParaRPr lang="en-US" dirty="0"/>
          </a:p>
        </p:txBody>
      </p:sp>
    </p:spTree>
    <p:extLst>
      <p:ext uri="{BB962C8B-B14F-4D97-AF65-F5344CB8AC3E}">
        <p14:creationId xmlns:p14="http://schemas.microsoft.com/office/powerpoint/2010/main" val="31529280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latin typeface="Calibri" panose="020F0502020204030204" pitchFamily="34" charset="0"/>
                <a:cs typeface="Calibri" panose="020F0502020204030204" pitchFamily="34" charset="0"/>
              </a:defRPr>
            </a:lvl1pPr>
          </a:lstStyle>
          <a:p>
            <a:endParaRPr lang="en-US"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latin typeface="Calibri" panose="020F0502020204030204" pitchFamily="34" charset="0"/>
              <a:cs typeface="Calibri" panose="020F0502020204030204" pitchFamily="34" charset="0"/>
            </a:endParaRPr>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latin typeface="Calibri" panose="020F0502020204030204" pitchFamily="34" charset="0"/>
                <a:cs typeface="Calibri" panose="020F0502020204030204" pitchFamily="34" charset="0"/>
              </a:defRPr>
            </a:lvl1pPr>
          </a:lstStyle>
          <a:p>
            <a:pPr algn="r"/>
            <a:fld id="{00000000-1234-1234-1234-123412341234}" type="slidenum">
              <a:rPr lang="en" sz="1300" smtClean="0">
                <a:solidFill>
                  <a:schemeClr val="dk1"/>
                </a:solidFill>
              </a:rPr>
              <a:pPr algn="r"/>
              <a:t>‹#›</a:t>
            </a:fld>
            <a:endParaRPr lang="en" sz="1300" dirty="0">
              <a:solidFill>
                <a:schemeClr val="dk1"/>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l" rtl="0" eaLnBrk="1" latinLnBrk="0" hangingPunct="1">
        <a:spcBef>
          <a:spcPct val="0"/>
        </a:spcBef>
        <a:buNone/>
        <a:defRPr kumimoji="0" sz="3000" b="0" kern="1200" cap="small" baseline="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alibri" panose="020F0502020204030204"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alibri" panose="020F0502020204030204"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alibri" panose="020F0502020204030204"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alibri" panose="020F0502020204030204"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carla.umn.edu/immersion/acie/" TargetMode="External"/><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hyperlink" Target="https://www.literacyworldwide.org/docs/default-source/where-we-stand/second-language-position-statement.pdf?sfvrsn=fc4ea18e_6" TargetMode="External"/><Relationship Id="rId4" Type="http://schemas.openxmlformats.org/officeDocument/2006/relationships/hyperlink" Target="https://qz.com/1195658/spanish-to-english-us-is-increasingly-monolingual-despite-latino-immigration/"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LVYhpCprtzQ&amp;t=10s"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www.hanen.org/siteassets/helpful-info/articles/can-children-with-language-impairments-learn-2-lan.asp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5" y="142875"/>
            <a:ext cx="6496050" cy="4857750"/>
          </a:xfrm>
          <a:prstGeom prst="rect">
            <a:avLst/>
          </a:prstGeom>
        </p:spPr>
      </p:pic>
      <p:sp>
        <p:nvSpPr>
          <p:cNvPr id="4" name="Slide Number Placeholder 3"/>
          <p:cNvSpPr>
            <a:spLocks noGrp="1"/>
          </p:cNvSpPr>
          <p:nvPr>
            <p:ph type="sldNum" idx="12"/>
          </p:nvPr>
        </p:nvSpPr>
        <p:spPr>
          <a:xfrm>
            <a:off x="8153400" y="4311750"/>
            <a:ext cx="548700" cy="393600"/>
          </a:xfrm>
        </p:spPr>
        <p:txBody>
          <a:bodyPr/>
          <a:lstStyle/>
          <a:p>
            <a:pPr lvl="0" rtl="0">
              <a:spcBef>
                <a:spcPts val="0"/>
              </a:spcBef>
              <a:buNone/>
            </a:pPr>
            <a:fld id="{00000000-1234-1234-1234-123412341234}" type="slidenum">
              <a:rPr lang="en" smtClean="0"/>
              <a:t>1</a:t>
            </a:fld>
            <a:endParaRPr lang="en" dirty="0"/>
          </a:p>
        </p:txBody>
      </p:sp>
    </p:spTree>
    <p:extLst>
      <p:ext uri="{BB962C8B-B14F-4D97-AF65-F5344CB8AC3E}">
        <p14:creationId xmlns:p14="http://schemas.microsoft.com/office/powerpoint/2010/main" val="416730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0683" y="1147483"/>
            <a:ext cx="8371417" cy="1153165"/>
          </a:xfrm>
        </p:spPr>
        <p:txBody>
          <a:bodyPr>
            <a:noAutofit/>
          </a:bodyPr>
          <a:lstStyle/>
          <a:p>
            <a:pPr marL="9525" indent="-9525">
              <a:buNone/>
            </a:pPr>
            <a:r>
              <a:rPr lang="es-MX" dirty="0">
                <a:solidFill>
                  <a:srgbClr val="002060"/>
                </a:solidFill>
              </a:rPr>
              <a:t>Escuché que </a:t>
            </a:r>
            <a:r>
              <a:rPr lang="es-ES" dirty="0">
                <a:solidFill>
                  <a:srgbClr val="002060"/>
                </a:solidFill>
              </a:rPr>
              <a:t>los alumnos hablantes de inglés </a:t>
            </a:r>
            <a:r>
              <a:rPr lang="es-MX" dirty="0">
                <a:solidFill>
                  <a:srgbClr val="002060"/>
                </a:solidFill>
              </a:rPr>
              <a:t>en un programa DLI tienen altos niveles de competencia en español al final de la escuela primaria.</a:t>
            </a:r>
            <a:endParaRPr lang="en-US" dirty="0">
              <a:solidFill>
                <a:srgbClr val="002060"/>
              </a:solidFill>
            </a:endParaRPr>
          </a:p>
        </p:txBody>
      </p:sp>
      <p:sp>
        <p:nvSpPr>
          <p:cNvPr id="6" name="TextBox 5"/>
          <p:cNvSpPr txBox="1"/>
          <p:nvPr/>
        </p:nvSpPr>
        <p:spPr>
          <a:xfrm>
            <a:off x="1545975" y="2343150"/>
            <a:ext cx="7010400" cy="2677656"/>
          </a:xfrm>
          <a:prstGeom prst="rect">
            <a:avLst/>
          </a:prstGeom>
          <a:noFill/>
        </p:spPr>
        <p:txBody>
          <a:bodyPr wrap="square" rtlCol="0">
            <a:spAutoFit/>
          </a:bodyPr>
          <a:lstStyle/>
          <a:p>
            <a:r>
              <a:rPr lang="es-MX" sz="2400" dirty="0">
                <a:solidFill>
                  <a:srgbClr val="C00000"/>
                </a:solidFill>
                <a:latin typeface="Calibri" panose="020F0502020204030204" pitchFamily="34" charset="0"/>
                <a:cs typeface="Calibri" panose="020F0502020204030204" pitchFamily="34" charset="0"/>
              </a:rPr>
              <a:t>Comparado con los estudiantes de enseñanza tradicional de idiomas, sí. Pero lleva muchos años</a:t>
            </a:r>
            <a:r>
              <a:rPr lang="en-US" sz="2400" dirty="0">
                <a:solidFill>
                  <a:srgbClr val="C00000"/>
                </a:solidFill>
                <a:latin typeface="Calibri" panose="020F0502020204030204" pitchFamily="34" charset="0"/>
                <a:cs typeface="Calibri" panose="020F0502020204030204" pitchFamily="34" charset="0"/>
              </a:rPr>
              <a:t> – </a:t>
            </a:r>
            <a:r>
              <a:rPr lang="es-MX" sz="2400" dirty="0">
                <a:solidFill>
                  <a:srgbClr val="C00000"/>
                </a:solidFill>
                <a:latin typeface="Calibri" panose="020F0502020204030204" pitchFamily="34" charset="0"/>
                <a:cs typeface="Calibri" panose="020F0502020204030204" pitchFamily="34" charset="0"/>
              </a:rPr>
              <a:t>desde el preescolar hasta la escuela secundaria y todavía más allá</a:t>
            </a:r>
            <a:r>
              <a:rPr lang="en-US" sz="2400" dirty="0">
                <a:solidFill>
                  <a:srgbClr val="C00000"/>
                </a:solidFill>
                <a:latin typeface="Calibri" panose="020F0502020204030204" pitchFamily="34" charset="0"/>
                <a:cs typeface="Calibri" panose="020F0502020204030204" pitchFamily="34" charset="0"/>
              </a:rPr>
              <a:t> – </a:t>
            </a:r>
            <a:r>
              <a:rPr lang="es-MX" sz="2400" dirty="0">
                <a:solidFill>
                  <a:srgbClr val="C00000"/>
                </a:solidFill>
                <a:latin typeface="Calibri" panose="020F0502020204030204" pitchFamily="34" charset="0"/>
                <a:cs typeface="Calibri" panose="020F0502020204030204" pitchFamily="34" charset="0"/>
              </a:rPr>
              <a:t>para alcanzar niveles avanzados de competencia en un segundo idioma. Y los estudiantes necesitan amplio contacto con el lenguaje social y académico para lograr el bilingüismo. </a:t>
            </a:r>
            <a:r>
              <a:rPr lang="en-US" sz="1600" dirty="0">
                <a:solidFill>
                  <a:srgbClr val="002060"/>
                </a:solidFill>
                <a:latin typeface="Calibri" panose="020F0502020204030204" pitchFamily="34" charset="0"/>
                <a:cs typeface="Calibri" panose="020F0502020204030204" pitchFamily="34" charset="0"/>
              </a:rPr>
              <a:t>(Genesee, 2007)</a:t>
            </a:r>
          </a:p>
        </p:txBody>
      </p:sp>
      <p:sp>
        <p:nvSpPr>
          <p:cNvPr id="4" name="Slide Number Placeholder 3"/>
          <p:cNvSpPr>
            <a:spLocks noGrp="1"/>
          </p:cNvSpPr>
          <p:nvPr>
            <p:ph type="sldNum" idx="12"/>
          </p:nvPr>
        </p:nvSpPr>
        <p:spPr>
          <a:xfrm>
            <a:off x="8153400" y="4311750"/>
            <a:ext cx="548700" cy="393600"/>
          </a:xfrm>
        </p:spPr>
        <p:txBody>
          <a:bodyPr/>
          <a:lstStyle/>
          <a:p>
            <a:fld id="{00000000-1234-1234-1234-123412341234}" type="slidenum">
              <a:rPr lang="en" smtClean="0"/>
              <a:pPr/>
              <a:t>10</a:t>
            </a:fld>
            <a:endParaRPr lang="en" dirty="0"/>
          </a:p>
        </p:txBody>
      </p:sp>
      <p:sp>
        <p:nvSpPr>
          <p:cNvPr id="8" name="TextBox 7">
            <a:extLst>
              <a:ext uri="{FF2B5EF4-FFF2-40B4-BE49-F238E27FC236}">
                <a16:creationId xmlns:a16="http://schemas.microsoft.com/office/drawing/2014/main" id="{912C0142-EF4F-48AD-8190-EB8D06501CAF}"/>
              </a:ext>
            </a:extLst>
          </p:cNvPr>
          <p:cNvSpPr txBox="1"/>
          <p:nvPr/>
        </p:nvSpPr>
        <p:spPr>
          <a:xfrm>
            <a:off x="443940" y="3105150"/>
            <a:ext cx="992886" cy="707886"/>
          </a:xfrm>
          <a:prstGeom prst="rect">
            <a:avLst/>
          </a:prstGeom>
          <a:solidFill>
            <a:srgbClr val="FF0000"/>
          </a:solidFill>
        </p:spPr>
        <p:txBody>
          <a:bodyPr wrap="square" rtlCol="0">
            <a:spAutoFit/>
          </a:bodyPr>
          <a:lstStyle/>
          <a:p>
            <a:pPr algn="ctr"/>
            <a:r>
              <a:rPr lang="en-US" sz="2000" b="1" dirty="0" err="1">
                <a:solidFill>
                  <a:schemeClr val="bg1"/>
                </a:solidFill>
                <a:latin typeface="Calibri" panose="020F0502020204030204" pitchFamily="34" charset="0"/>
                <a:cs typeface="Calibri" panose="020F0502020204030204" pitchFamily="34" charset="0"/>
              </a:rPr>
              <a:t>Hechos</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Reales</a:t>
            </a:r>
            <a:endParaRPr lang="es-MX" sz="2000" b="1" dirty="0">
              <a:solidFill>
                <a:schemeClr val="bg1"/>
              </a:solidFill>
              <a:latin typeface="Calibri" panose="020F0502020204030204" pitchFamily="34" charset="0"/>
              <a:cs typeface="Calibri" panose="020F0502020204030204" pitchFamily="34" charset="0"/>
            </a:endParaRPr>
          </a:p>
        </p:txBody>
      </p:sp>
      <p:grpSp>
        <p:nvGrpSpPr>
          <p:cNvPr id="2" name="Group 1"/>
          <p:cNvGrpSpPr/>
          <p:nvPr/>
        </p:nvGrpSpPr>
        <p:grpSpPr>
          <a:xfrm>
            <a:off x="495756" y="375343"/>
            <a:ext cx="5066844" cy="653365"/>
            <a:chOff x="495756" y="375343"/>
            <a:chExt cx="5066844" cy="653365"/>
          </a:xfrm>
        </p:grpSpPr>
        <p:sp>
          <p:nvSpPr>
            <p:cNvPr id="10" name="TextBox 9">
              <a:extLst>
                <a:ext uri="{FF2B5EF4-FFF2-40B4-BE49-F238E27FC236}">
                  <a16:creationId xmlns:a16="http://schemas.microsoft.com/office/drawing/2014/main" id="{968AE6F7-35D8-46B9-A34E-1741063D91A8}"/>
                </a:ext>
              </a:extLst>
            </p:cNvPr>
            <p:cNvSpPr txBox="1"/>
            <p:nvPr/>
          </p:nvSpPr>
          <p:spPr>
            <a:xfrm>
              <a:off x="495756" y="505488"/>
              <a:ext cx="5066844" cy="523220"/>
            </a:xfrm>
            <a:prstGeom prst="rect">
              <a:avLst/>
            </a:prstGeom>
            <a:noFill/>
          </p:spPr>
          <p:txBody>
            <a:bodyPr wrap="square" rtlCol="0">
              <a:spAutoFit/>
            </a:bodyPr>
            <a:lstStyle/>
            <a:p>
              <a:r>
                <a:rPr lang="en-US" sz="2800" dirty="0" err="1">
                  <a:solidFill>
                    <a:srgbClr val="002060"/>
                  </a:solidFill>
                  <a:latin typeface="Hurry Up" panose="02000400000000000000" pitchFamily="2" charset="0"/>
                </a:rPr>
                <a:t>Oyente</a:t>
              </a:r>
              <a:r>
                <a:rPr lang="en-US" sz="2800" dirty="0">
                  <a:solidFill>
                    <a:srgbClr val="002060"/>
                  </a:solidFill>
                  <a:latin typeface="Hurry Up" panose="02000400000000000000" pitchFamily="2" charset="0"/>
                </a:rPr>
                <a:t>-de-</a:t>
              </a:r>
              <a:r>
                <a:rPr lang="en-US" sz="2800" dirty="0" err="1">
                  <a:solidFill>
                    <a:srgbClr val="002060"/>
                  </a:solidFill>
                  <a:latin typeface="Hurry Up" panose="02000400000000000000" pitchFamily="2" charset="0"/>
                </a:rPr>
                <a:t>oídas</a:t>
              </a:r>
              <a:r>
                <a:rPr lang="en-US" sz="2800" dirty="0">
                  <a:solidFill>
                    <a:srgbClr val="002060"/>
                  </a:solidFill>
                  <a:latin typeface="Hurry Up" panose="02000400000000000000" pitchFamily="2" charset="0"/>
                </a:rPr>
                <a:t>:  </a:t>
              </a:r>
            </a:p>
          </p:txBody>
        </p:sp>
        <p:pic>
          <p:nvPicPr>
            <p:cNvPr id="12" name="Picture 2" descr="C:\Users\Maureen\AppData\Local\Microsoft\Windows\INetCache\IE\QMZ19K1V\listening-joe[1].jpg">
              <a:extLst>
                <a:ext uri="{FF2B5EF4-FFF2-40B4-BE49-F238E27FC236}">
                  <a16:creationId xmlns:a16="http://schemas.microsoft.com/office/drawing/2014/main" id="{C8FE89FE-EED1-4369-AED7-8D196852E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5343"/>
              <a:ext cx="1000380" cy="628109"/>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943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 name="TextBox 6"/>
          <p:cNvSpPr txBox="1"/>
          <p:nvPr/>
        </p:nvSpPr>
        <p:spPr>
          <a:xfrm>
            <a:off x="2599623" y="3825287"/>
            <a:ext cx="4142481" cy="461665"/>
          </a:xfrm>
          <a:prstGeom prst="rect">
            <a:avLst/>
          </a:prstGeom>
          <a:noFill/>
        </p:spPr>
        <p:txBody>
          <a:bodyPr wrap="none" rtlCol="0">
            <a:spAutoFit/>
          </a:bodyPr>
          <a:lstStyle/>
          <a:p>
            <a:r>
              <a:rPr lang="es-ES_tradnl" sz="2400" b="1">
                <a:solidFill>
                  <a:srgbClr val="002060"/>
                </a:solidFill>
                <a:latin typeface="Calibri" panose="020F0502020204030204" pitchFamily="34" charset="0"/>
                <a:cs typeface="Calibri" panose="020F0502020204030204" pitchFamily="34" charset="0"/>
              </a:rPr>
              <a:t>Lectura, Matemáticas, Ciencias</a:t>
            </a:r>
          </a:p>
        </p:txBody>
      </p:sp>
      <p:sp>
        <p:nvSpPr>
          <p:cNvPr id="3" name="TextBox 2"/>
          <p:cNvSpPr txBox="1"/>
          <p:nvPr/>
        </p:nvSpPr>
        <p:spPr>
          <a:xfrm>
            <a:off x="2590800" y="1426296"/>
            <a:ext cx="3523722" cy="584775"/>
          </a:xfrm>
          <a:prstGeom prst="rect">
            <a:avLst/>
          </a:prstGeom>
          <a:noFill/>
        </p:spPr>
        <p:txBody>
          <a:bodyPr wrap="none" rtlCol="0">
            <a:spAutoFit/>
          </a:bodyPr>
          <a:lstStyle/>
          <a:p>
            <a:r>
              <a:rPr lang="es-ES_tradnl" sz="3200" b="1" dirty="0">
                <a:solidFill>
                  <a:srgbClr val="002060"/>
                </a:solidFill>
                <a:latin typeface="Calibri" panose="020F0502020204030204" pitchFamily="34" charset="0"/>
                <a:cs typeface="Calibri" panose="020F0502020204030204" pitchFamily="34" charset="0"/>
              </a:rPr>
              <a:t>Exámenes Estatales</a:t>
            </a:r>
          </a:p>
        </p:txBody>
      </p:sp>
      <p:sp>
        <p:nvSpPr>
          <p:cNvPr id="4" name="Slide Number Placeholder 3"/>
          <p:cNvSpPr>
            <a:spLocks noGrp="1"/>
          </p:cNvSpPr>
          <p:nvPr>
            <p:ph type="sldNum" sz="quarter" idx="12"/>
          </p:nvPr>
        </p:nvSpPr>
        <p:spPr>
          <a:xfrm>
            <a:off x="8129016" y="4248150"/>
            <a:ext cx="609600" cy="390906"/>
          </a:xfrm>
        </p:spPr>
        <p:txBody>
          <a:bodyPr/>
          <a:lstStyle/>
          <a:p>
            <a:fld id="{00000000-1234-1234-1234-123412341234}" type="slidenum">
              <a:rPr lang="es-ES_tradnl" smtClean="0">
                <a:solidFill>
                  <a:schemeClr val="bg1"/>
                </a:solidFill>
              </a:rPr>
              <a:pPr/>
              <a:t>11</a:t>
            </a:fld>
            <a:endParaRPr lang="es-ES_tradnl" dirty="0">
              <a:solidFill>
                <a:schemeClr val="bg1"/>
              </a:solidFill>
            </a:endParaRPr>
          </a:p>
        </p:txBody>
      </p:sp>
      <p:sp>
        <p:nvSpPr>
          <p:cNvPr id="11" name="TextBox 10"/>
          <p:cNvSpPr txBox="1"/>
          <p:nvPr/>
        </p:nvSpPr>
        <p:spPr>
          <a:xfrm>
            <a:off x="152400" y="285750"/>
            <a:ext cx="6759032" cy="646331"/>
          </a:xfrm>
          <a:prstGeom prst="rect">
            <a:avLst/>
          </a:prstGeom>
          <a:noFill/>
        </p:spPr>
        <p:txBody>
          <a:bodyPr wrap="square" rtlCol="0">
            <a:spAutoFit/>
          </a:bodyPr>
          <a:lstStyle/>
          <a:p>
            <a:r>
              <a:rPr lang="es-ES_tradnl"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Reto 2</a:t>
            </a:r>
          </a:p>
        </p:txBody>
      </p:sp>
      <p:grpSp>
        <p:nvGrpSpPr>
          <p:cNvPr id="10" name="Group 9">
            <a:extLst>
              <a:ext uri="{FF2B5EF4-FFF2-40B4-BE49-F238E27FC236}">
                <a16:creationId xmlns:a16="http://schemas.microsoft.com/office/drawing/2014/main" id="{4B0CE0CD-7858-4418-B39B-9E873106B64A}"/>
              </a:ext>
            </a:extLst>
          </p:cNvPr>
          <p:cNvGrpSpPr/>
          <p:nvPr/>
        </p:nvGrpSpPr>
        <p:grpSpPr>
          <a:xfrm>
            <a:off x="3581400" y="2215137"/>
            <a:ext cx="1755782" cy="1303279"/>
            <a:chOff x="3581400" y="2138937"/>
            <a:chExt cx="1755782" cy="1303279"/>
          </a:xfrm>
        </p:grpSpPr>
        <p:pic>
          <p:nvPicPr>
            <p:cNvPr id="12" name="Picture 4" descr="Image result for test-taking">
              <a:extLst>
                <a:ext uri="{FF2B5EF4-FFF2-40B4-BE49-F238E27FC236}">
                  <a16:creationId xmlns:a16="http://schemas.microsoft.com/office/drawing/2014/main" id="{09B3E8FD-22E6-4B76-9E6F-6DCD359FD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138937"/>
              <a:ext cx="1676400" cy="11207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AB206C-E579-410F-9E8B-7127150E7A05}"/>
                </a:ext>
              </a:extLst>
            </p:cNvPr>
            <p:cNvSpPr txBox="1"/>
            <p:nvPr/>
          </p:nvSpPr>
          <p:spPr>
            <a:xfrm>
              <a:off x="4876800" y="3257550"/>
              <a:ext cx="460382" cy="184666"/>
            </a:xfrm>
            <a:prstGeom prst="rect">
              <a:avLst/>
            </a:prstGeom>
            <a:noFill/>
          </p:spPr>
          <p:txBody>
            <a:bodyPr wrap="none" rtlCol="0">
              <a:spAutoFit/>
            </a:bodyPr>
            <a:lstStyle/>
            <a:p>
              <a:r>
                <a:rPr lang="es-ES_tradnl" sz="600"/>
                <a:t>Pixabay</a:t>
              </a:r>
            </a:p>
          </p:txBody>
        </p:sp>
      </p:grpSp>
      <p:sp>
        <p:nvSpPr>
          <p:cNvPr id="15" name="Right Arrow 10">
            <a:hlinkClick r:id="" action="ppaction://hlinkshowjump?jump=nextslide"/>
            <a:extLst>
              <a:ext uri="{FF2B5EF4-FFF2-40B4-BE49-F238E27FC236}">
                <a16:creationId xmlns:a16="http://schemas.microsoft.com/office/drawing/2014/main" id="{A7D1A173-B5A5-4074-9762-2A301B14EE8A}"/>
              </a:ext>
            </a:extLst>
          </p:cNvPr>
          <p:cNvSpPr/>
          <p:nvPr/>
        </p:nvSpPr>
        <p:spPr>
          <a:xfrm>
            <a:off x="7010400" y="342136"/>
            <a:ext cx="1585912"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s-ES_tradnl" dirty="0">
                <a:solidFill>
                  <a:srgbClr val="002060"/>
                </a:solidFill>
                <a:latin typeface="Calibri" panose="020F0502020204030204" pitchFamily="34" charset="0"/>
                <a:cs typeface="Calibri" panose="020F0502020204030204" pitchFamily="34" charset="0"/>
              </a:rPr>
            </a:br>
            <a:r>
              <a:rPr lang="es-ES_tradnl" dirty="0">
                <a:solidFill>
                  <a:srgbClr val="002060"/>
                </a:solidFill>
                <a:latin typeface="Calibri" panose="020F0502020204030204" pitchFamily="34" charset="0"/>
                <a:cs typeface="Calibri" panose="020F0502020204030204" pitchFamily="34" charset="0"/>
              </a:rPr>
              <a:t> </a:t>
            </a:r>
            <a:r>
              <a:rPr lang="es-ES_tradnl" sz="1800" dirty="0">
                <a:solidFill>
                  <a:srgbClr val="002060"/>
                </a:solidFill>
                <a:latin typeface="Calibri" panose="020F0502020204030204" pitchFamily="34" charset="0"/>
                <a:cs typeface="Calibri" panose="020F0502020204030204" pitchFamily="34" charset="0"/>
              </a:rPr>
              <a:t>Escenario 3</a:t>
            </a:r>
          </a:p>
          <a:p>
            <a:pPr algn="ctr"/>
            <a:endParaRPr lang="es-ES_tradnl" b="1" dirty="0">
              <a:latin typeface="Calibri" panose="020F0502020204030204" pitchFamily="34" charset="0"/>
            </a:endParaRPr>
          </a:p>
        </p:txBody>
      </p:sp>
    </p:spTree>
    <p:extLst>
      <p:ext uri="{BB962C8B-B14F-4D97-AF65-F5344CB8AC3E}">
        <p14:creationId xmlns:p14="http://schemas.microsoft.com/office/powerpoint/2010/main" val="376423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71456" y="4324350"/>
            <a:ext cx="381000" cy="273844"/>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12</a:t>
            </a:fld>
            <a:endParaRPr lang="en" sz="1400" dirty="0">
              <a:solidFill>
                <a:schemeClr val="bg1"/>
              </a:solidFill>
            </a:endParaRPr>
          </a:p>
        </p:txBody>
      </p:sp>
      <p:sp>
        <p:nvSpPr>
          <p:cNvPr id="76" name="Shape 76"/>
          <p:cNvSpPr txBox="1">
            <a:spLocks noGrp="1"/>
          </p:cNvSpPr>
          <p:nvPr>
            <p:ph type="title" idx="4294967295"/>
          </p:nvPr>
        </p:nvSpPr>
        <p:spPr>
          <a:xfrm>
            <a:off x="719138" y="20638"/>
            <a:ext cx="8424862" cy="627062"/>
          </a:xfrm>
          <a:prstGeom prst="rect">
            <a:avLst/>
          </a:prstGeom>
        </p:spPr>
        <p:txBody>
          <a:bodyPr wrap="square" lIns="91425" tIns="91425" rIns="91425" bIns="91425" anchor="t" anchorCtr="0">
            <a:noAutofit/>
          </a:bodyPr>
          <a:lstStyle/>
          <a:p>
            <a:pPr lvl="0" algn="l">
              <a:spcBef>
                <a:spcPts val="0"/>
              </a:spcBef>
              <a:buNone/>
            </a:pPr>
            <a:r>
              <a:rPr lang="en" sz="3600" dirty="0">
                <a:solidFill>
                  <a:srgbClr val="002060"/>
                </a:solidFill>
              </a:rPr>
              <a:t>                       </a:t>
            </a:r>
            <a:endParaRPr lang="en" sz="2400" b="0" dirty="0">
              <a:solidFill>
                <a:srgbClr val="002060"/>
              </a:solidFill>
              <a:cs typeface="Calibri" panose="020F0502020204030204" pitchFamily="34" charset="0"/>
            </a:endParaRPr>
          </a:p>
        </p:txBody>
      </p:sp>
      <p:sp>
        <p:nvSpPr>
          <p:cNvPr id="5" name="TextBox 4"/>
          <p:cNvSpPr txBox="1"/>
          <p:nvPr/>
        </p:nvSpPr>
        <p:spPr>
          <a:xfrm>
            <a:off x="304800" y="1090158"/>
            <a:ext cx="7797389" cy="1323439"/>
          </a:xfrm>
          <a:prstGeom prst="rect">
            <a:avLst/>
          </a:prstGeom>
          <a:noFill/>
        </p:spPr>
        <p:txBody>
          <a:bodyPr wrap="square" rtlCol="0">
            <a:spAutoFit/>
          </a:bodyPr>
          <a:lstStyle/>
          <a:p>
            <a:pPr fontAlgn="t"/>
            <a:r>
              <a:rPr lang="es-ES" sz="2000" dirty="0">
                <a:solidFill>
                  <a:srgbClr val="002060"/>
                </a:solidFill>
                <a:latin typeface="Calibri" panose="020F0502020204030204" pitchFamily="34" charset="0"/>
                <a:cs typeface="Calibri" panose="020F0502020204030204" pitchFamily="34" charset="0"/>
              </a:rPr>
              <a:t>Los estudiantes de tercer grado de DLI se están preparando para tomar el examen estatal de lectura de inglés por primera vez. Los padres pueden estar preocupados por el desempeño de sus hijos. ¿Cuáles de estas afirmaciones podrían tranquilizarlos?</a:t>
            </a:r>
          </a:p>
        </p:txBody>
      </p:sp>
      <p:sp>
        <p:nvSpPr>
          <p:cNvPr id="3" name="TextBox 2"/>
          <p:cNvSpPr txBox="1"/>
          <p:nvPr/>
        </p:nvSpPr>
        <p:spPr>
          <a:xfrm>
            <a:off x="1905000" y="490439"/>
            <a:ext cx="1633781" cy="461665"/>
          </a:xfrm>
          <a:prstGeom prst="rect">
            <a:avLst/>
          </a:prstGeom>
          <a:noFill/>
        </p:spPr>
        <p:txBody>
          <a:bodyPr wrap="none" rtlCol="0">
            <a:spAutoFit/>
          </a:bodyPr>
          <a:lstStyle/>
          <a:p>
            <a:r>
              <a:rPr lang="es-ES_tradnl" sz="2400" b="1" dirty="0">
                <a:solidFill>
                  <a:schemeClr val="tx2"/>
                </a:solidFill>
                <a:latin typeface="Calibri" panose="020F0502020204030204" pitchFamily="34" charset="0"/>
                <a:cs typeface="Calibri" panose="020F0502020204030204" pitchFamily="34" charset="0"/>
              </a:rPr>
              <a:t>Escenario</a:t>
            </a:r>
            <a:r>
              <a:rPr lang="en-US" sz="2400" b="1" dirty="0">
                <a:solidFill>
                  <a:schemeClr val="tx2"/>
                </a:solidFill>
                <a:latin typeface="Calibri" panose="020F0502020204030204" pitchFamily="34" charset="0"/>
                <a:cs typeface="Calibri" panose="020F0502020204030204" pitchFamily="34" charset="0"/>
              </a:rPr>
              <a:t> 3</a:t>
            </a:r>
          </a:p>
        </p:txBody>
      </p:sp>
      <p:sp>
        <p:nvSpPr>
          <p:cNvPr id="4" name="Rectangle 3"/>
          <p:cNvSpPr/>
          <p:nvPr/>
        </p:nvSpPr>
        <p:spPr>
          <a:xfrm>
            <a:off x="292159" y="2571750"/>
            <a:ext cx="8360297" cy="3170099"/>
          </a:xfrm>
          <a:prstGeom prst="rect">
            <a:avLst/>
          </a:prstGeom>
        </p:spPr>
        <p:txBody>
          <a:bodyPr wrap="square">
            <a:spAutoFit/>
          </a:bodyPr>
          <a:lstStyle/>
          <a:p>
            <a:pPr marL="342900" lvl="0" indent="-342900">
              <a:buAutoNum type="alphaLcPeriod"/>
            </a:pPr>
            <a:r>
              <a:rPr lang="es-ES" sz="2000" dirty="0">
                <a:solidFill>
                  <a:srgbClr val="002060"/>
                </a:solidFill>
                <a:latin typeface="Calibri" panose="020F0502020204030204" pitchFamily="34" charset="0"/>
                <a:cs typeface="Calibri" panose="020F0502020204030204" pitchFamily="34" charset="0"/>
              </a:rPr>
              <a:t>Los hijos resolverán muy bien los exámenes estatales, aunque no hayan tenido mucha enseñanza en inglés.</a:t>
            </a:r>
            <a:br>
              <a:rPr lang="es-ES" sz="2000" dirty="0">
                <a:solidFill>
                  <a:srgbClr val="002060"/>
                </a:solidFill>
                <a:latin typeface="Calibri" panose="020F0502020204030204" pitchFamily="34" charset="0"/>
                <a:cs typeface="Calibri" panose="020F0502020204030204" pitchFamily="34" charset="0"/>
              </a:rPr>
            </a:br>
            <a:endParaRPr lang="es-ES" sz="1000" dirty="0">
              <a:solidFill>
                <a:srgbClr val="002060"/>
              </a:solidFill>
              <a:latin typeface="Calibri" panose="020F0502020204030204" pitchFamily="34" charset="0"/>
              <a:cs typeface="Calibri" panose="020F0502020204030204" pitchFamily="34" charset="0"/>
            </a:endParaRPr>
          </a:p>
          <a:p>
            <a:pPr marL="342900" indent="-342900">
              <a:buFontTx/>
              <a:buAutoNum type="alphaLcPeriod"/>
            </a:pPr>
            <a:r>
              <a:rPr lang="es-MX" sz="2000" dirty="0">
                <a:solidFill>
                  <a:srgbClr val="002060"/>
                </a:solidFill>
                <a:latin typeface="Calibri" panose="020F0502020204030204" pitchFamily="34" charset="0"/>
                <a:cs typeface="Calibri" panose="020F0502020204030204" pitchFamily="34" charset="0"/>
              </a:rPr>
              <a:t>En 3</a:t>
            </a:r>
            <a:r>
              <a:rPr lang="es-MX" sz="2000" baseline="30000" dirty="0">
                <a:solidFill>
                  <a:srgbClr val="002060"/>
                </a:solidFill>
                <a:latin typeface="Calibri" panose="020F0502020204030204" pitchFamily="34" charset="0"/>
                <a:cs typeface="Calibri" panose="020F0502020204030204" pitchFamily="34" charset="0"/>
              </a:rPr>
              <a:t>er</a:t>
            </a:r>
            <a:r>
              <a:rPr lang="es-MX" sz="2000" dirty="0">
                <a:solidFill>
                  <a:srgbClr val="002060"/>
                </a:solidFill>
                <a:latin typeface="Calibri" panose="020F0502020204030204" pitchFamily="34" charset="0"/>
                <a:cs typeface="Calibri" panose="020F0502020204030204" pitchFamily="34" charset="0"/>
              </a:rPr>
              <a:t> grado, cuando comienzan las pruebas estandarizadas, los resultados de sus hijos pueden ser más bajos de lo esperado. </a:t>
            </a:r>
            <a:r>
              <a:rPr lang="es-ES" altLang="es-MX" sz="2000" dirty="0">
                <a:solidFill>
                  <a:srgbClr val="002060"/>
                </a:solidFill>
                <a:latin typeface="Calibri" panose="020F0502020204030204" pitchFamily="34" charset="0"/>
                <a:cs typeface="Calibri" panose="020F0502020204030204" pitchFamily="34" charset="0"/>
              </a:rPr>
              <a:t>Este atraso es normal.</a:t>
            </a:r>
            <a:br>
              <a:rPr lang="es-ES" altLang="es-MX" sz="1000" dirty="0">
                <a:solidFill>
                  <a:srgbClr val="002060"/>
                </a:solidFill>
                <a:latin typeface="Calibri" panose="020F0502020204030204" pitchFamily="34" charset="0"/>
                <a:cs typeface="Calibri" panose="020F0502020204030204" pitchFamily="34" charset="0"/>
              </a:rPr>
            </a:br>
            <a:endParaRPr lang="es-ES" altLang="es-MX" sz="1000" dirty="0">
              <a:solidFill>
                <a:srgbClr val="002060"/>
              </a:solidFill>
              <a:latin typeface="Calibri" panose="020F0502020204030204" pitchFamily="34" charset="0"/>
              <a:cs typeface="Calibri" panose="020F0502020204030204" pitchFamily="34" charset="0"/>
            </a:endParaRPr>
          </a:p>
          <a:p>
            <a:pPr marL="342900" indent="-342900">
              <a:buFontTx/>
              <a:buAutoNum type="alphaLcPeriod"/>
            </a:pPr>
            <a:r>
              <a:rPr lang="es-ES" sz="2000" dirty="0">
                <a:solidFill>
                  <a:srgbClr val="002060"/>
                </a:solidFill>
                <a:latin typeface="Calibri" panose="020F0502020204030204" pitchFamily="34" charset="0"/>
                <a:cs typeface="Calibri" panose="020F0502020204030204" pitchFamily="34" charset="0"/>
              </a:rPr>
              <a:t>Este atraso es temporal.  </a:t>
            </a:r>
            <a:r>
              <a:rPr lang="es-ES" sz="2000" kern="1200" dirty="0">
                <a:solidFill>
                  <a:srgbClr val="002060"/>
                </a:solidFill>
                <a:latin typeface="Calibri" panose="020F0502020204030204" pitchFamily="34" charset="0"/>
              </a:rPr>
              <a:t>En general, durante la escuela intermedia, tienen el mismo o mejor desempeño en los exámenes estandarizados en inglés que sus compañeros </a:t>
            </a:r>
            <a:r>
              <a:rPr lang="es-MX" sz="2000" kern="1200" dirty="0">
                <a:solidFill>
                  <a:srgbClr val="002060"/>
                </a:solidFill>
                <a:latin typeface="Calibri" panose="020F0502020204030204" pitchFamily="34" charset="0"/>
                <a:cs typeface="Calibri" panose="020F0502020204030204" pitchFamily="34" charset="0"/>
              </a:rPr>
              <a:t>en aulas con exclusivamente </a:t>
            </a:r>
            <a:r>
              <a:rPr lang="es-ES" sz="2000" kern="1200" dirty="0">
                <a:solidFill>
                  <a:srgbClr val="002060"/>
                </a:solidFill>
                <a:latin typeface="Calibri" panose="020F0502020204030204" pitchFamily="34" charset="0"/>
              </a:rPr>
              <a:t>inglés. </a:t>
            </a:r>
            <a:endParaRPr lang="es-ES" sz="2000" dirty="0">
              <a:solidFill>
                <a:srgbClr val="FF0000"/>
              </a:solidFill>
              <a:latin typeface="Calibri" panose="020F0502020204030204" pitchFamily="34" charset="0"/>
              <a:cs typeface="Calibri" panose="020F0502020204030204" pitchFamily="34" charset="0"/>
            </a:endParaRPr>
          </a:p>
          <a:p>
            <a:pPr marL="342900" indent="-342900">
              <a:buFontTx/>
              <a:buAutoNum type="alphaLcPeriod"/>
            </a:pPr>
            <a:endParaRPr lang="en-US" sz="2000" dirty="0">
              <a:solidFill>
                <a:srgbClr val="002060"/>
              </a:solidFill>
              <a:latin typeface="Calibri" panose="020F0502020204030204" pitchFamily="34" charset="0"/>
              <a:cs typeface="Calibri" panose="020F0502020204030204" pitchFamily="34" charset="0"/>
            </a:endParaRPr>
          </a:p>
          <a:p>
            <a:pPr marL="342900" lvl="0" indent="-342900">
              <a:buAutoNum type="alphaLcPeriod"/>
            </a:pPr>
            <a:endParaRPr lang="es-ES" sz="2000" dirty="0">
              <a:solidFill>
                <a:srgbClr val="002060"/>
              </a:solidFill>
              <a:latin typeface="Calibri" panose="020F0502020204030204" pitchFamily="34" charset="0"/>
              <a:cs typeface="Calibri" panose="020F0502020204030204" pitchFamily="34" charset="0"/>
            </a:endParaRPr>
          </a:p>
        </p:txBody>
      </p:sp>
      <p:sp>
        <p:nvSpPr>
          <p:cNvPr id="7" name="Rectangle 6"/>
          <p:cNvSpPr/>
          <p:nvPr/>
        </p:nvSpPr>
        <p:spPr>
          <a:xfrm>
            <a:off x="447540" y="3227044"/>
            <a:ext cx="8315459" cy="400110"/>
          </a:xfrm>
          <a:prstGeom prst="rect">
            <a:avLst/>
          </a:prstGeom>
        </p:spPr>
        <p:txBody>
          <a:bodyPr wrap="square">
            <a:spAutoFit/>
          </a:bodyPr>
          <a:lstStyle/>
          <a:p>
            <a:pPr marL="347663" indent="-347663"/>
            <a:r>
              <a:rPr lang="en-US" sz="2000" dirty="0">
                <a:solidFill>
                  <a:srgbClr val="FF0000"/>
                </a:solidFill>
              </a:rPr>
              <a:t> </a:t>
            </a:r>
          </a:p>
        </p:txBody>
      </p:sp>
      <p:pic>
        <p:nvPicPr>
          <p:cNvPr id="11" name="Picture 4" descr="Image result for test-t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655" y="173160"/>
            <a:ext cx="1371600" cy="9169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ight Arrow 10">
            <a:hlinkClick r:id="" action="ppaction://hlinkshowjump?jump=nextslide"/>
            <a:extLst>
              <a:ext uri="{FF2B5EF4-FFF2-40B4-BE49-F238E27FC236}">
                <a16:creationId xmlns:a16="http://schemas.microsoft.com/office/drawing/2014/main" id="{19256411-764B-415B-AA30-275F1239F7CD}"/>
              </a:ext>
            </a:extLst>
          </p:cNvPr>
          <p:cNvSpPr/>
          <p:nvPr/>
        </p:nvSpPr>
        <p:spPr>
          <a:xfrm>
            <a:off x="7010400" y="265936"/>
            <a:ext cx="1585912"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2000" dirty="0" err="1">
                <a:solidFill>
                  <a:srgbClr val="002060"/>
                </a:solidFill>
                <a:latin typeface="Calibri" panose="020F0502020204030204" pitchFamily="34" charset="0"/>
                <a:cs typeface="Calibri" panose="020F0502020204030204" pitchFamily="34" charset="0"/>
              </a:rPr>
              <a:t>Escenario</a:t>
            </a:r>
            <a:r>
              <a:rPr lang="en-US" sz="2000" dirty="0">
                <a:solidFill>
                  <a:srgbClr val="002060"/>
                </a:solidFill>
                <a:latin typeface="Calibri" panose="020F0502020204030204" pitchFamily="34" charset="0"/>
                <a:cs typeface="Calibri" panose="020F0502020204030204" pitchFamily="34" charset="0"/>
              </a:rPr>
              <a:t> </a:t>
            </a:r>
            <a:r>
              <a:rPr lang="en-US" sz="1800" dirty="0">
                <a:solidFill>
                  <a:srgbClr val="002060"/>
                </a:solidFill>
                <a:latin typeface="Calibri" panose="020F0502020204030204" pitchFamily="34" charset="0"/>
                <a:cs typeface="Calibri" panose="020F0502020204030204" pitchFamily="34" charset="0"/>
              </a:rPr>
              <a:t>4</a:t>
            </a:r>
          </a:p>
          <a:p>
            <a:pPr algn="ctr"/>
            <a:endParaRPr lang="en-US" b="1" dirty="0">
              <a:latin typeface="Calibri" panose="020F0502020204030204" pitchFamily="34" charset="0"/>
            </a:endParaRPr>
          </a:p>
        </p:txBody>
      </p:sp>
    </p:spTree>
    <p:extLst>
      <p:ext uri="{BB962C8B-B14F-4D97-AF65-F5344CB8AC3E}">
        <p14:creationId xmlns:p14="http://schemas.microsoft.com/office/powerpoint/2010/main" val="389343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71456" y="4324350"/>
            <a:ext cx="381000" cy="273844"/>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13</a:t>
            </a:fld>
            <a:endParaRPr lang="en" sz="1400" dirty="0">
              <a:solidFill>
                <a:schemeClr val="bg1"/>
              </a:solidFill>
            </a:endParaRPr>
          </a:p>
        </p:txBody>
      </p:sp>
      <p:sp>
        <p:nvSpPr>
          <p:cNvPr id="76" name="Shape 76"/>
          <p:cNvSpPr txBox="1">
            <a:spLocks noGrp="1"/>
          </p:cNvSpPr>
          <p:nvPr>
            <p:ph type="title" idx="4294967295"/>
          </p:nvPr>
        </p:nvSpPr>
        <p:spPr>
          <a:xfrm>
            <a:off x="719138" y="20638"/>
            <a:ext cx="8424862" cy="627062"/>
          </a:xfrm>
          <a:prstGeom prst="rect">
            <a:avLst/>
          </a:prstGeom>
        </p:spPr>
        <p:txBody>
          <a:bodyPr wrap="square" lIns="91425" tIns="91425" rIns="91425" bIns="91425" anchor="t" anchorCtr="0">
            <a:noAutofit/>
          </a:bodyPr>
          <a:lstStyle/>
          <a:p>
            <a:pPr lvl="0" algn="l">
              <a:spcBef>
                <a:spcPts val="0"/>
              </a:spcBef>
              <a:buNone/>
            </a:pPr>
            <a:r>
              <a:rPr lang="en" sz="3600" dirty="0">
                <a:solidFill>
                  <a:srgbClr val="002060"/>
                </a:solidFill>
              </a:rPr>
              <a:t>                       </a:t>
            </a:r>
            <a:endParaRPr lang="en" sz="2400" b="0" dirty="0">
              <a:solidFill>
                <a:srgbClr val="002060"/>
              </a:solidFill>
              <a:cs typeface="Calibri" panose="020F0502020204030204" pitchFamily="34" charset="0"/>
            </a:endParaRPr>
          </a:p>
        </p:txBody>
      </p:sp>
      <p:sp>
        <p:nvSpPr>
          <p:cNvPr id="5" name="TextBox 4"/>
          <p:cNvSpPr txBox="1"/>
          <p:nvPr/>
        </p:nvSpPr>
        <p:spPr>
          <a:xfrm>
            <a:off x="526242" y="852937"/>
            <a:ext cx="8126214" cy="1323439"/>
          </a:xfrm>
          <a:prstGeom prst="rect">
            <a:avLst/>
          </a:prstGeom>
          <a:noFill/>
        </p:spPr>
        <p:txBody>
          <a:bodyPr wrap="square" rtlCol="0">
            <a:spAutoFit/>
          </a:bodyPr>
          <a:lstStyle/>
          <a:p>
            <a:r>
              <a:rPr lang="es-ES" sz="2000" dirty="0">
                <a:solidFill>
                  <a:srgbClr val="002060"/>
                </a:solidFill>
                <a:latin typeface="Calibri" panose="020F0502020204030204" pitchFamily="34" charset="0"/>
                <a:cs typeface="Calibri" panose="020F0502020204030204" pitchFamily="34" charset="0"/>
              </a:rPr>
              <a:t>Los padres se preguntan cómo se desempeñará su estudiante de intermedia en el examen estatal de matemáticas ya que el examen se da en inglés ¿Qué podemos decir, en general, sobre los resultados de las pruebas de la escuela intermedia?</a:t>
            </a:r>
            <a:endParaRPr lang="en-US" dirty="0">
              <a:solidFill>
                <a:srgbClr val="002060"/>
              </a:solidFill>
              <a:latin typeface="Calibri" panose="020F0502020204030204" pitchFamily="34" charset="0"/>
              <a:cs typeface="Calibri" panose="020F0502020204030204" pitchFamily="34" charset="0"/>
            </a:endParaRPr>
          </a:p>
        </p:txBody>
      </p:sp>
      <p:sp>
        <p:nvSpPr>
          <p:cNvPr id="3" name="TextBox 2"/>
          <p:cNvSpPr txBox="1"/>
          <p:nvPr/>
        </p:nvSpPr>
        <p:spPr>
          <a:xfrm>
            <a:off x="1974828" y="287803"/>
            <a:ext cx="1633781" cy="461665"/>
          </a:xfrm>
          <a:prstGeom prst="rect">
            <a:avLst/>
          </a:prstGeom>
          <a:noFill/>
        </p:spPr>
        <p:txBody>
          <a:bodyPr wrap="none" rtlCol="0">
            <a:spAutoFit/>
          </a:bodyPr>
          <a:lstStyle/>
          <a:p>
            <a:r>
              <a:rPr lang="es-ES_tradnl" sz="2400" b="1" dirty="0">
                <a:solidFill>
                  <a:schemeClr val="tx2"/>
                </a:solidFill>
                <a:latin typeface="Calibri" panose="020F0502020204030204" pitchFamily="34" charset="0"/>
                <a:cs typeface="Calibri" panose="020F0502020204030204" pitchFamily="34" charset="0"/>
              </a:rPr>
              <a:t>Escenario</a:t>
            </a:r>
            <a:r>
              <a:rPr lang="en-US" sz="2400" b="1" dirty="0">
                <a:solidFill>
                  <a:schemeClr val="tx2"/>
                </a:solidFill>
                <a:latin typeface="Calibri" panose="020F0502020204030204" pitchFamily="34" charset="0"/>
                <a:cs typeface="Calibri" panose="020F0502020204030204" pitchFamily="34" charset="0"/>
              </a:rPr>
              <a:t> 4</a:t>
            </a:r>
          </a:p>
        </p:txBody>
      </p:sp>
      <p:pic>
        <p:nvPicPr>
          <p:cNvPr id="14" name="Picture 4" descr="Image result for test-taking">
            <a:extLst>
              <a:ext uri="{FF2B5EF4-FFF2-40B4-BE49-F238E27FC236}">
                <a16:creationId xmlns:a16="http://schemas.microsoft.com/office/drawing/2014/main" id="{ADB7DDE4-8A06-41D7-A8CD-2C74B6BCD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83" y="87072"/>
            <a:ext cx="1143000" cy="764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6242" y="2190099"/>
            <a:ext cx="8105193" cy="3293209"/>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Los </a:t>
            </a:r>
            <a:r>
              <a:rPr lang="es-ES" sz="2000" dirty="0">
                <a:solidFill>
                  <a:srgbClr val="002060"/>
                </a:solidFill>
                <a:latin typeface="Calibri" panose="020F0502020204030204" pitchFamily="34" charset="0"/>
                <a:cs typeface="Calibri" panose="020F0502020204030204" pitchFamily="34" charset="0"/>
              </a:rPr>
              <a:t>estudiantes</a:t>
            </a:r>
            <a:r>
              <a:rPr lang="en-US" sz="2000" dirty="0">
                <a:solidFill>
                  <a:srgbClr val="002060"/>
                </a:solidFill>
                <a:latin typeface="Calibri" panose="020F0502020204030204" pitchFamily="34" charset="0"/>
                <a:cs typeface="Calibri" panose="020F0502020204030204" pitchFamily="34" charset="0"/>
              </a:rPr>
              <a:t> de DLI </a:t>
            </a:r>
            <a:r>
              <a:rPr lang="es-MX" sz="2000" kern="1200" dirty="0">
                <a:solidFill>
                  <a:srgbClr val="002060"/>
                </a:solidFill>
                <a:latin typeface="Calibri" panose="020F0502020204030204" pitchFamily="34" charset="0"/>
                <a:cs typeface="Calibri" panose="020F0502020204030204" pitchFamily="34" charset="0"/>
              </a:rPr>
              <a:t>siempre tienen el mejor desempeño en los</a:t>
            </a:r>
            <a:br>
              <a:rPr lang="es-MX" sz="2000" kern="1200" dirty="0">
                <a:solidFill>
                  <a:srgbClr val="002060"/>
                </a:solidFill>
                <a:latin typeface="Calibri" panose="020F0502020204030204" pitchFamily="34" charset="0"/>
                <a:cs typeface="Calibri" panose="020F0502020204030204" pitchFamily="34" charset="0"/>
              </a:rPr>
            </a:br>
            <a:r>
              <a:rPr lang="es-MX" sz="2000" kern="1200" dirty="0">
                <a:solidFill>
                  <a:srgbClr val="002060"/>
                </a:solidFill>
                <a:latin typeface="Calibri" panose="020F0502020204030204" pitchFamily="34" charset="0"/>
                <a:cs typeface="Calibri" panose="020F0502020204030204" pitchFamily="34" charset="0"/>
              </a:rPr>
              <a:t>     exámenes estandarizados en matemáticas que sus compañeros en aulas</a:t>
            </a:r>
            <a:br>
              <a:rPr lang="es-MX" sz="2000" kern="1200" dirty="0">
                <a:solidFill>
                  <a:srgbClr val="002060"/>
                </a:solidFill>
                <a:latin typeface="Calibri" panose="020F0502020204030204" pitchFamily="34" charset="0"/>
                <a:cs typeface="Calibri" panose="020F0502020204030204" pitchFamily="34" charset="0"/>
              </a:rPr>
            </a:br>
            <a:r>
              <a:rPr lang="es-MX" sz="2000" kern="1200" dirty="0">
                <a:solidFill>
                  <a:srgbClr val="002060"/>
                </a:solidFill>
                <a:latin typeface="Calibri" panose="020F0502020204030204" pitchFamily="34" charset="0"/>
                <a:cs typeface="Calibri" panose="020F0502020204030204" pitchFamily="34" charset="0"/>
              </a:rPr>
              <a:t>     con exclusivamente inglés.</a:t>
            </a:r>
            <a:br>
              <a:rPr lang="es-MX" sz="2000" kern="1200" dirty="0">
                <a:solidFill>
                  <a:srgbClr val="002060"/>
                </a:solidFill>
                <a:latin typeface="Calibri" panose="020F0502020204030204" pitchFamily="34" charset="0"/>
                <a:cs typeface="Calibri" panose="020F0502020204030204" pitchFamily="34" charset="0"/>
              </a:rPr>
            </a:br>
            <a:endParaRPr lang="es-MX" sz="1000" kern="12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b.  Los </a:t>
            </a:r>
            <a:r>
              <a:rPr lang="es-ES" sz="2000" dirty="0">
                <a:solidFill>
                  <a:srgbClr val="002060"/>
                </a:solidFill>
                <a:latin typeface="Calibri" panose="020F0502020204030204" pitchFamily="34" charset="0"/>
                <a:cs typeface="Calibri" panose="020F0502020204030204" pitchFamily="34" charset="0"/>
              </a:rPr>
              <a:t>estudiantes</a:t>
            </a:r>
            <a:r>
              <a:rPr lang="en-US" sz="2000" dirty="0">
                <a:solidFill>
                  <a:srgbClr val="002060"/>
                </a:solidFill>
                <a:latin typeface="Calibri" panose="020F0502020204030204" pitchFamily="34" charset="0"/>
                <a:cs typeface="Calibri" panose="020F0502020204030204" pitchFamily="34" charset="0"/>
              </a:rPr>
              <a:t> de DLI </a:t>
            </a:r>
            <a:r>
              <a:rPr lang="es-MX" sz="2000" kern="1200" dirty="0">
                <a:solidFill>
                  <a:srgbClr val="002060"/>
                </a:solidFill>
                <a:latin typeface="Calibri" panose="020F0502020204030204" pitchFamily="34" charset="0"/>
                <a:cs typeface="Calibri" panose="020F0502020204030204" pitchFamily="34" charset="0"/>
              </a:rPr>
              <a:t>tienen el mismo o mejor desempeño en los</a:t>
            </a:r>
            <a:br>
              <a:rPr lang="es-MX" sz="2000" kern="1200" dirty="0">
                <a:solidFill>
                  <a:srgbClr val="002060"/>
                </a:solidFill>
                <a:latin typeface="Calibri" panose="020F0502020204030204" pitchFamily="34" charset="0"/>
                <a:cs typeface="Calibri" panose="020F0502020204030204" pitchFamily="34" charset="0"/>
              </a:rPr>
            </a:br>
            <a:r>
              <a:rPr lang="es-MX" sz="2000" kern="1200" dirty="0">
                <a:solidFill>
                  <a:srgbClr val="002060"/>
                </a:solidFill>
                <a:latin typeface="Calibri" panose="020F0502020204030204" pitchFamily="34" charset="0"/>
                <a:cs typeface="Calibri" panose="020F0502020204030204" pitchFamily="34" charset="0"/>
              </a:rPr>
              <a:t>     exámenes estandarizados en matemáticas que sus compañeros en</a:t>
            </a:r>
            <a:br>
              <a:rPr lang="es-MX" sz="2000" kern="1200" dirty="0">
                <a:solidFill>
                  <a:srgbClr val="002060"/>
                </a:solidFill>
                <a:latin typeface="Calibri" panose="020F0502020204030204" pitchFamily="34" charset="0"/>
                <a:cs typeface="Calibri" panose="020F0502020204030204" pitchFamily="34" charset="0"/>
              </a:rPr>
            </a:br>
            <a:r>
              <a:rPr lang="es-MX" sz="2000" kern="1200" dirty="0">
                <a:solidFill>
                  <a:srgbClr val="002060"/>
                </a:solidFill>
                <a:latin typeface="Calibri" panose="020F0502020204030204" pitchFamily="34" charset="0"/>
                <a:cs typeface="Calibri" panose="020F0502020204030204" pitchFamily="34" charset="0"/>
              </a:rPr>
              <a:t>     aulas con exclusivamente inglés.</a:t>
            </a:r>
            <a:br>
              <a:rPr lang="es-MX" sz="2000" kern="1200" dirty="0">
                <a:solidFill>
                  <a:srgbClr val="002060"/>
                </a:solidFill>
                <a:latin typeface="Calibri" panose="020F0502020204030204" pitchFamily="34" charset="0"/>
                <a:cs typeface="Calibri" panose="020F0502020204030204" pitchFamily="34" charset="0"/>
              </a:rPr>
            </a:br>
            <a:endParaRPr lang="es-MX" sz="1000" kern="12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c.  </a:t>
            </a:r>
            <a:r>
              <a:rPr lang="es-ES" sz="2000" dirty="0">
                <a:solidFill>
                  <a:srgbClr val="002060"/>
                </a:solidFill>
                <a:latin typeface="Calibri" panose="020F0502020204030204" pitchFamily="34" charset="0"/>
                <a:ea typeface="Calibri" charset="0"/>
                <a:cs typeface="Calibri" panose="020F0502020204030204" pitchFamily="34" charset="0"/>
              </a:rPr>
              <a:t>Los estudiantes de DLI muestran un retraso en las habilidades</a:t>
            </a:r>
            <a:br>
              <a:rPr lang="es-ES" sz="2000" dirty="0">
                <a:solidFill>
                  <a:srgbClr val="002060"/>
                </a:solidFill>
                <a:latin typeface="Calibri" panose="020F0502020204030204" pitchFamily="34" charset="0"/>
                <a:ea typeface="Calibri" charset="0"/>
                <a:cs typeface="Calibri" panose="020F0502020204030204" pitchFamily="34" charset="0"/>
              </a:rPr>
            </a:br>
            <a:r>
              <a:rPr lang="es-ES" sz="2000" dirty="0">
                <a:solidFill>
                  <a:srgbClr val="002060"/>
                </a:solidFill>
                <a:latin typeface="Calibri" panose="020F0502020204030204" pitchFamily="34" charset="0"/>
                <a:ea typeface="Calibri" charset="0"/>
                <a:cs typeface="Calibri" panose="020F0502020204030204" pitchFamily="34" charset="0"/>
              </a:rPr>
              <a:t>     matemáticas a lo largo de la escuela intermedia y secundaria.</a:t>
            </a:r>
            <a:endParaRPr lang="en-US" sz="2000" dirty="0">
              <a:solidFill>
                <a:srgbClr val="002060"/>
              </a:solidFill>
              <a:latin typeface="Calibri" panose="020F0502020204030204" pitchFamily="34" charset="0"/>
              <a:ea typeface="Calibri" charset="0"/>
              <a:cs typeface="Calibri" panose="020F0502020204030204" pitchFamily="34" charset="0"/>
            </a:endParaRPr>
          </a:p>
          <a:p>
            <a:endParaRPr lang="en-US" dirty="0">
              <a:solidFill>
                <a:srgbClr val="002060"/>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74929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24350"/>
            <a:ext cx="548700" cy="393600"/>
          </a:xfrm>
        </p:spPr>
        <p:txBody>
          <a:bodyPr/>
          <a:lstStyle/>
          <a:p>
            <a:fld id="{00000000-1234-1234-1234-123412341234}" type="slidenum">
              <a:rPr lang="en" smtClean="0"/>
              <a:pPr/>
              <a:t>14</a:t>
            </a:fld>
            <a:endParaRPr lang="en" dirty="0"/>
          </a:p>
        </p:txBody>
      </p:sp>
      <p:pic>
        <p:nvPicPr>
          <p:cNvPr id="5" name="Picture 4">
            <a:extLst>
              <a:ext uri="{FF2B5EF4-FFF2-40B4-BE49-F238E27FC236}">
                <a16:creationId xmlns:a16="http://schemas.microsoft.com/office/drawing/2014/main" id="{99B79CB2-3BC2-49A3-802D-6307EED6B6CD}"/>
              </a:ext>
            </a:extLst>
          </p:cNvPr>
          <p:cNvPicPr>
            <a:picLocks noChangeAspect="1"/>
          </p:cNvPicPr>
          <p:nvPr/>
        </p:nvPicPr>
        <p:blipFill>
          <a:blip r:embed="rId3"/>
          <a:stretch>
            <a:fillRect/>
          </a:stretch>
        </p:blipFill>
        <p:spPr>
          <a:xfrm>
            <a:off x="2376487" y="928687"/>
            <a:ext cx="4391025" cy="3286125"/>
          </a:xfrm>
          <a:prstGeom prst="rect">
            <a:avLst/>
          </a:prstGeom>
        </p:spPr>
      </p:pic>
      <p:sp>
        <p:nvSpPr>
          <p:cNvPr id="6" name="TextBox 5">
            <a:extLst>
              <a:ext uri="{FF2B5EF4-FFF2-40B4-BE49-F238E27FC236}">
                <a16:creationId xmlns:a16="http://schemas.microsoft.com/office/drawing/2014/main" id="{64E077A4-3D65-4A25-B328-2C96FD7CE2AA}"/>
              </a:ext>
            </a:extLst>
          </p:cNvPr>
          <p:cNvSpPr txBox="1"/>
          <p:nvPr/>
        </p:nvSpPr>
        <p:spPr>
          <a:xfrm>
            <a:off x="4580466" y="4078829"/>
            <a:ext cx="753732" cy="184666"/>
          </a:xfrm>
          <a:prstGeom prst="rect">
            <a:avLst/>
          </a:prstGeom>
          <a:noFill/>
        </p:spPr>
        <p:txBody>
          <a:bodyPr wrap="none" rtlCol="0">
            <a:spAutoFit/>
          </a:bodyPr>
          <a:lstStyle/>
          <a:p>
            <a:r>
              <a:rPr lang="en-US" sz="600" dirty="0"/>
              <a:t>PhillipMartin.info</a:t>
            </a:r>
          </a:p>
        </p:txBody>
      </p:sp>
    </p:spTree>
    <p:extLst>
      <p:ext uri="{BB962C8B-B14F-4D97-AF65-F5344CB8AC3E}">
        <p14:creationId xmlns:p14="http://schemas.microsoft.com/office/powerpoint/2010/main" val="267084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00150"/>
            <a:ext cx="8229600" cy="1143000"/>
          </a:xfrm>
        </p:spPr>
        <p:txBody>
          <a:bodyPr>
            <a:noAutofit/>
          </a:bodyPr>
          <a:lstStyle/>
          <a:p>
            <a:pPr marL="0" indent="0">
              <a:buNone/>
            </a:pPr>
            <a:r>
              <a:rPr lang="en-US" sz="2400" dirty="0" err="1">
                <a:solidFill>
                  <a:srgbClr val="002060"/>
                </a:solidFill>
              </a:rPr>
              <a:t>Escuché</a:t>
            </a:r>
            <a:r>
              <a:rPr lang="en-US" sz="2400" dirty="0">
                <a:solidFill>
                  <a:srgbClr val="002060"/>
                </a:solidFill>
              </a:rPr>
              <a:t> que la major </a:t>
            </a:r>
            <a:r>
              <a:rPr lang="en-US" sz="2400" dirty="0" err="1">
                <a:solidFill>
                  <a:srgbClr val="002060"/>
                </a:solidFill>
              </a:rPr>
              <a:t>manera</a:t>
            </a:r>
            <a:r>
              <a:rPr lang="en-US" sz="2400" dirty="0">
                <a:solidFill>
                  <a:srgbClr val="002060"/>
                </a:solidFill>
              </a:rPr>
              <a:t> de saber </a:t>
            </a:r>
            <a:r>
              <a:rPr lang="en-US" sz="2400" dirty="0" err="1">
                <a:solidFill>
                  <a:srgbClr val="002060"/>
                </a:solidFill>
              </a:rPr>
              <a:t>cómo</a:t>
            </a:r>
            <a:r>
              <a:rPr lang="en-US" sz="2400" dirty="0">
                <a:solidFill>
                  <a:srgbClr val="002060"/>
                </a:solidFill>
              </a:rPr>
              <a:t> </a:t>
            </a:r>
            <a:r>
              <a:rPr lang="en-US" sz="2400" dirty="0" err="1">
                <a:solidFill>
                  <a:srgbClr val="002060"/>
                </a:solidFill>
              </a:rPr>
              <a:t>anda</a:t>
            </a:r>
            <a:r>
              <a:rPr lang="en-US" sz="2400" dirty="0">
                <a:solidFill>
                  <a:srgbClr val="002060"/>
                </a:solidFill>
              </a:rPr>
              <a:t> mi </a:t>
            </a:r>
            <a:r>
              <a:rPr lang="en-US" sz="2400" dirty="0" err="1">
                <a:solidFill>
                  <a:srgbClr val="002060"/>
                </a:solidFill>
              </a:rPr>
              <a:t>hija</a:t>
            </a:r>
            <a:r>
              <a:rPr lang="en-US" sz="2400" dirty="0">
                <a:solidFill>
                  <a:srgbClr val="002060"/>
                </a:solidFill>
              </a:rPr>
              <a:t> </a:t>
            </a:r>
            <a:r>
              <a:rPr lang="en-US" sz="2400" dirty="0" err="1">
                <a:solidFill>
                  <a:srgbClr val="002060"/>
                </a:solidFill>
              </a:rPr>
              <a:t>en</a:t>
            </a:r>
            <a:r>
              <a:rPr lang="en-US" sz="2400" dirty="0">
                <a:solidFill>
                  <a:srgbClr val="002060"/>
                </a:solidFill>
              </a:rPr>
              <a:t> la </a:t>
            </a:r>
            <a:r>
              <a:rPr lang="en-US" sz="2400" dirty="0" err="1">
                <a:solidFill>
                  <a:srgbClr val="002060"/>
                </a:solidFill>
              </a:rPr>
              <a:t>escuela</a:t>
            </a:r>
            <a:r>
              <a:rPr lang="en-US" sz="2400" dirty="0">
                <a:solidFill>
                  <a:srgbClr val="002060"/>
                </a:solidFill>
              </a:rPr>
              <a:t> </a:t>
            </a:r>
            <a:r>
              <a:rPr lang="en-US" sz="2400" dirty="0" err="1">
                <a:solidFill>
                  <a:srgbClr val="002060"/>
                </a:solidFill>
              </a:rPr>
              <a:t>es</a:t>
            </a:r>
            <a:r>
              <a:rPr lang="en-US" sz="2400" dirty="0">
                <a:solidFill>
                  <a:srgbClr val="002060"/>
                </a:solidFill>
              </a:rPr>
              <a:t> </a:t>
            </a:r>
            <a:r>
              <a:rPr lang="en-US" sz="2400" dirty="0" err="1">
                <a:solidFill>
                  <a:srgbClr val="002060"/>
                </a:solidFill>
              </a:rPr>
              <a:t>conociendo</a:t>
            </a:r>
            <a:r>
              <a:rPr lang="en-US" sz="2400" dirty="0">
                <a:solidFill>
                  <a:srgbClr val="002060"/>
                </a:solidFill>
              </a:rPr>
              <a:t> </a:t>
            </a:r>
            <a:r>
              <a:rPr lang="en-US" sz="2400" dirty="0" err="1">
                <a:solidFill>
                  <a:srgbClr val="002060"/>
                </a:solidFill>
              </a:rPr>
              <a:t>sus</a:t>
            </a:r>
            <a:r>
              <a:rPr lang="en-US" sz="2400" dirty="0">
                <a:solidFill>
                  <a:srgbClr val="002060"/>
                </a:solidFill>
              </a:rPr>
              <a:t> </a:t>
            </a:r>
            <a:r>
              <a:rPr lang="en-US" sz="2400" dirty="0" err="1">
                <a:solidFill>
                  <a:srgbClr val="002060"/>
                </a:solidFill>
              </a:rPr>
              <a:t>puntuaciones</a:t>
            </a:r>
            <a:r>
              <a:rPr lang="en-US" sz="2400" dirty="0">
                <a:solidFill>
                  <a:srgbClr val="002060"/>
                </a:solidFill>
              </a:rPr>
              <a:t> </a:t>
            </a:r>
            <a:r>
              <a:rPr lang="en-US" sz="2400" dirty="0" err="1">
                <a:solidFill>
                  <a:srgbClr val="002060"/>
                </a:solidFill>
              </a:rPr>
              <a:t>en</a:t>
            </a:r>
            <a:r>
              <a:rPr lang="en-US" sz="2400" dirty="0">
                <a:solidFill>
                  <a:srgbClr val="002060"/>
                </a:solidFill>
              </a:rPr>
              <a:t> </a:t>
            </a:r>
            <a:r>
              <a:rPr lang="en-US" sz="2400" dirty="0" err="1">
                <a:solidFill>
                  <a:srgbClr val="002060"/>
                </a:solidFill>
              </a:rPr>
              <a:t>los</a:t>
            </a:r>
            <a:r>
              <a:rPr lang="en-US" sz="2400" dirty="0">
                <a:solidFill>
                  <a:srgbClr val="002060"/>
                </a:solidFill>
              </a:rPr>
              <a:t> </a:t>
            </a:r>
            <a:r>
              <a:rPr lang="en-US" sz="2400" dirty="0" err="1">
                <a:solidFill>
                  <a:srgbClr val="002060"/>
                </a:solidFill>
              </a:rPr>
              <a:t>exámenes</a:t>
            </a:r>
            <a:r>
              <a:rPr lang="en-US" sz="2400" dirty="0">
                <a:solidFill>
                  <a:srgbClr val="002060"/>
                </a:solidFill>
              </a:rPr>
              <a:t> </a:t>
            </a:r>
            <a:r>
              <a:rPr lang="en-US" sz="2400" dirty="0" err="1">
                <a:solidFill>
                  <a:srgbClr val="002060"/>
                </a:solidFill>
              </a:rPr>
              <a:t>estatales</a:t>
            </a:r>
            <a:r>
              <a:rPr lang="en-US" sz="2400" dirty="0">
                <a:solidFill>
                  <a:srgbClr val="002060"/>
                </a:solidFill>
              </a:rPr>
              <a:t>.</a:t>
            </a:r>
            <a:endParaRPr lang="en-US" dirty="0">
              <a:solidFill>
                <a:srgbClr val="002060"/>
              </a:solidFill>
            </a:endParaRPr>
          </a:p>
        </p:txBody>
      </p:sp>
      <p:sp>
        <p:nvSpPr>
          <p:cNvPr id="6" name="TextBox 5"/>
          <p:cNvSpPr txBox="1"/>
          <p:nvPr/>
        </p:nvSpPr>
        <p:spPr>
          <a:xfrm>
            <a:off x="1807899" y="2511705"/>
            <a:ext cx="5570537" cy="2277547"/>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Los </a:t>
            </a:r>
            <a:r>
              <a:rPr lang="en-US" sz="2400" dirty="0" err="1">
                <a:solidFill>
                  <a:srgbClr val="C00000"/>
                </a:solidFill>
                <a:latin typeface="Calibri" panose="020F0502020204030204" pitchFamily="34" charset="0"/>
                <a:cs typeface="Calibri" panose="020F0502020204030204" pitchFamily="34" charset="0"/>
              </a:rPr>
              <a:t>exámenes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estatales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representan</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sólo</a:t>
            </a:r>
            <a:r>
              <a:rPr lang="en-US" sz="2400" dirty="0">
                <a:solidFill>
                  <a:srgbClr val="C00000"/>
                </a:solidFill>
                <a:latin typeface="Calibri" panose="020F0502020204030204" pitchFamily="34" charset="0"/>
                <a:cs typeface="Calibri" panose="020F0502020204030204" pitchFamily="34" charset="0"/>
              </a:rPr>
              <a:t> </a:t>
            </a:r>
            <a:r>
              <a:rPr lang="en-US" sz="2400" i="1" dirty="0">
                <a:solidFill>
                  <a:srgbClr val="C00000"/>
                </a:solidFill>
                <a:latin typeface="Calibri" panose="020F0502020204030204" pitchFamily="34" charset="0"/>
                <a:cs typeface="Calibri" panose="020F0502020204030204" pitchFamily="34" charset="0"/>
              </a:rPr>
              <a:t>un </a:t>
            </a:r>
            <a:r>
              <a:rPr lang="en-US" sz="2400" dirty="0" err="1">
                <a:solidFill>
                  <a:srgbClr val="C00000"/>
                </a:solidFill>
                <a:latin typeface="Calibri" panose="020F0502020204030204" pitchFamily="34" charset="0"/>
                <a:cs typeface="Calibri" panose="020F0502020204030204" pitchFamily="34" charset="0"/>
              </a:rPr>
              <a:t>indicador</a:t>
            </a:r>
            <a:r>
              <a:rPr lang="en-US" sz="2400" dirty="0">
                <a:solidFill>
                  <a:srgbClr val="C00000"/>
                </a:solidFill>
                <a:latin typeface="Calibri" panose="020F0502020204030204" pitchFamily="34" charset="0"/>
                <a:cs typeface="Calibri" panose="020F0502020204030204" pitchFamily="34" charset="0"/>
              </a:rPr>
              <a:t> del </a:t>
            </a:r>
            <a:r>
              <a:rPr lang="en-US" sz="2400" dirty="0" err="1">
                <a:solidFill>
                  <a:srgbClr val="C00000"/>
                </a:solidFill>
                <a:latin typeface="Calibri" panose="020F0502020204030204" pitchFamily="34" charset="0"/>
                <a:cs typeface="Calibri" panose="020F0502020204030204" pitchFamily="34" charset="0"/>
              </a:rPr>
              <a:t>aprendizaje</a:t>
            </a:r>
            <a:r>
              <a:rPr lang="en-US" sz="2400" dirty="0">
                <a:solidFill>
                  <a:srgbClr val="C00000"/>
                </a:solidFill>
                <a:latin typeface="Calibri" panose="020F0502020204030204" pitchFamily="34" charset="0"/>
                <a:cs typeface="Calibri" panose="020F0502020204030204" pitchFamily="34" charset="0"/>
              </a:rPr>
              <a:t> de </a:t>
            </a:r>
            <a:r>
              <a:rPr lang="en-US" sz="2400" dirty="0" err="1">
                <a:solidFill>
                  <a:srgbClr val="C00000"/>
                </a:solidFill>
                <a:latin typeface="Calibri" panose="020F0502020204030204" pitchFamily="34" charset="0"/>
                <a:cs typeface="Calibri" panose="020F0502020204030204" pitchFamily="34" charset="0"/>
              </a:rPr>
              <a:t>una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niña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Cómo</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anda</a:t>
            </a:r>
            <a:r>
              <a:rPr lang="en-US" sz="2400" dirty="0">
                <a:solidFill>
                  <a:srgbClr val="C00000"/>
                </a:solidFill>
                <a:latin typeface="Calibri" panose="020F0502020204030204" pitchFamily="34" charset="0"/>
                <a:cs typeface="Calibri" panose="020F0502020204030204" pitchFamily="34" charset="0"/>
              </a:rPr>
              <a:t> la </a:t>
            </a:r>
            <a:r>
              <a:rPr lang="en-US" sz="2400" dirty="0" err="1">
                <a:solidFill>
                  <a:srgbClr val="C00000"/>
                </a:solidFill>
                <a:latin typeface="Calibri" panose="020F0502020204030204" pitchFamily="34" charset="0"/>
                <a:cs typeface="Calibri" panose="020F0502020204030204" pitchFamily="34" charset="0"/>
              </a:rPr>
              <a:t>niña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en</a:t>
            </a:r>
            <a:r>
              <a:rPr lang="en-US" sz="2400" dirty="0">
                <a:solidFill>
                  <a:srgbClr val="C00000"/>
                </a:solidFill>
                <a:latin typeface="Calibri" panose="020F0502020204030204" pitchFamily="34" charset="0"/>
                <a:cs typeface="Calibri" panose="020F0502020204030204" pitchFamily="34" charset="0"/>
              </a:rPr>
              <a:t> la </a:t>
            </a:r>
            <a:r>
              <a:rPr lang="en-US" sz="2400" dirty="0" err="1">
                <a:solidFill>
                  <a:srgbClr val="C00000"/>
                </a:solidFill>
                <a:latin typeface="Calibri" panose="020F0502020204030204" pitchFamily="34" charset="0"/>
                <a:cs typeface="Calibri" panose="020F0502020204030204" pitchFamily="34" charset="0"/>
              </a:rPr>
              <a:t>clase</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es</a:t>
            </a:r>
            <a:r>
              <a:rPr lang="en-US" sz="2400" dirty="0">
                <a:solidFill>
                  <a:srgbClr val="C00000"/>
                </a:solidFill>
                <a:latin typeface="Calibri" panose="020F0502020204030204" pitchFamily="34" charset="0"/>
                <a:cs typeface="Calibri" panose="020F0502020204030204" pitchFamily="34" charset="0"/>
              </a:rPr>
              <a:t> tan </a:t>
            </a:r>
            <a:r>
              <a:rPr lang="en-US" sz="2400" dirty="0" err="1">
                <a:solidFill>
                  <a:srgbClr val="C00000"/>
                </a:solidFill>
                <a:latin typeface="Calibri" panose="020F0502020204030204" pitchFamily="34" charset="0"/>
                <a:cs typeface="Calibri" panose="020F0502020204030204" pitchFamily="34" charset="0"/>
              </a:rPr>
              <a:t>importante</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si</a:t>
            </a:r>
            <a:r>
              <a:rPr lang="en-US" sz="2400" dirty="0">
                <a:solidFill>
                  <a:srgbClr val="C00000"/>
                </a:solidFill>
                <a:latin typeface="Calibri" panose="020F0502020204030204" pitchFamily="34" charset="0"/>
                <a:cs typeface="Calibri" panose="020F0502020204030204" pitchFamily="34" charset="0"/>
              </a:rPr>
              <a:t> no </a:t>
            </a:r>
            <a:r>
              <a:rPr lang="en-US" sz="2400" dirty="0" err="1">
                <a:solidFill>
                  <a:srgbClr val="C00000"/>
                </a:solidFill>
                <a:latin typeface="Calibri" panose="020F0502020204030204" pitchFamily="34" charset="0"/>
                <a:cs typeface="Calibri" panose="020F0502020204030204" pitchFamily="34" charset="0"/>
              </a:rPr>
              <a:t>más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importante</a:t>
            </a:r>
            <a:r>
              <a:rPr lang="en-US" sz="2400" dirty="0">
                <a:solidFill>
                  <a:srgbClr val="C00000"/>
                </a:solidFill>
                <a:latin typeface="Calibri" panose="020F0502020204030204" pitchFamily="34" charset="0"/>
                <a:cs typeface="Calibri" panose="020F0502020204030204" pitchFamily="34" charset="0"/>
              </a:rPr>
              <a:t> que </a:t>
            </a:r>
            <a:r>
              <a:rPr lang="en-US" sz="2400" dirty="0" err="1">
                <a:solidFill>
                  <a:srgbClr val="C00000"/>
                </a:solidFill>
                <a:latin typeface="Calibri" panose="020F0502020204030204" pitchFamily="34" charset="0"/>
                <a:cs typeface="Calibri" panose="020F0502020204030204" pitchFamily="34" charset="0"/>
              </a:rPr>
              <a:t>sus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puntuaciones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en</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los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exámenes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estatales</a:t>
            </a:r>
            <a:r>
              <a:rPr lang="en-US" sz="2400" dirty="0">
                <a:solidFill>
                  <a:srgbClr val="C00000"/>
                </a:solidFill>
                <a:latin typeface="Calibri" panose="020F0502020204030204" pitchFamily="34" charset="0"/>
                <a:cs typeface="Calibri" panose="020F0502020204030204" pitchFamily="34" charset="0"/>
              </a:rPr>
              <a:t>.</a:t>
            </a:r>
          </a:p>
          <a:p>
            <a:pPr marL="457200" indent="-457200">
              <a:buAutoNum type="arabicPeriod"/>
            </a:pPr>
            <a:endParaRPr lang="en-US" sz="2200" dirty="0">
              <a:solidFill>
                <a:srgbClr val="C0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a:xfrm>
            <a:off x="8130974" y="4311750"/>
            <a:ext cx="548700" cy="393600"/>
          </a:xfrm>
        </p:spPr>
        <p:txBody>
          <a:bodyPr/>
          <a:lstStyle/>
          <a:p>
            <a:fld id="{00000000-1234-1234-1234-123412341234}" type="slidenum">
              <a:rPr lang="en" smtClean="0"/>
              <a:pPr/>
              <a:t>15</a:t>
            </a:fld>
            <a:endParaRPr lang="en" dirty="0"/>
          </a:p>
        </p:txBody>
      </p:sp>
      <p:grpSp>
        <p:nvGrpSpPr>
          <p:cNvPr id="14" name="Group 13">
            <a:extLst>
              <a:ext uri="{FF2B5EF4-FFF2-40B4-BE49-F238E27FC236}">
                <a16:creationId xmlns:a16="http://schemas.microsoft.com/office/drawing/2014/main" id="{04449E91-90B5-4509-A01F-B8483AB45854}"/>
              </a:ext>
            </a:extLst>
          </p:cNvPr>
          <p:cNvGrpSpPr/>
          <p:nvPr/>
        </p:nvGrpSpPr>
        <p:grpSpPr>
          <a:xfrm>
            <a:off x="368194" y="361027"/>
            <a:ext cx="4432406" cy="660284"/>
            <a:chOff x="1066799" y="237253"/>
            <a:chExt cx="3875533" cy="874595"/>
          </a:xfrm>
        </p:grpSpPr>
        <p:sp>
          <p:nvSpPr>
            <p:cNvPr id="15" name="TextBox 14">
              <a:extLst>
                <a:ext uri="{FF2B5EF4-FFF2-40B4-BE49-F238E27FC236}">
                  <a16:creationId xmlns:a16="http://schemas.microsoft.com/office/drawing/2014/main" id="{30D02B32-AF35-4F34-938D-93A18E67FAAA}"/>
                </a:ext>
              </a:extLst>
            </p:cNvPr>
            <p:cNvSpPr txBox="1"/>
            <p:nvPr/>
          </p:nvSpPr>
          <p:spPr>
            <a:xfrm>
              <a:off x="1066799" y="418804"/>
              <a:ext cx="2868991" cy="693044"/>
            </a:xfrm>
            <a:prstGeom prst="rect">
              <a:avLst/>
            </a:prstGeom>
            <a:noFill/>
          </p:spPr>
          <p:txBody>
            <a:bodyPr wrap="square" rtlCol="0">
              <a:spAutoFit/>
            </a:bodyPr>
            <a:lstStyle/>
            <a:p>
              <a:r>
                <a:rPr lang="en-US" sz="2800" dirty="0" err="1">
                  <a:solidFill>
                    <a:srgbClr val="002060"/>
                  </a:solidFill>
                  <a:latin typeface="Hurry Up" panose="02000400000000000000" pitchFamily="2" charset="0"/>
                </a:rPr>
                <a:t>Oyente</a:t>
              </a:r>
              <a:r>
                <a:rPr lang="en-US" sz="2800" dirty="0">
                  <a:solidFill>
                    <a:srgbClr val="002060"/>
                  </a:solidFill>
                  <a:latin typeface="Hurry Up" panose="02000400000000000000" pitchFamily="2" charset="0"/>
                </a:rPr>
                <a:t>-de-</a:t>
              </a:r>
              <a:r>
                <a:rPr lang="en-US" sz="2800" dirty="0" err="1">
                  <a:solidFill>
                    <a:srgbClr val="002060"/>
                  </a:solidFill>
                  <a:latin typeface="Hurry Up" panose="02000400000000000000" pitchFamily="2" charset="0"/>
                </a:rPr>
                <a:t>oídas</a:t>
              </a:r>
              <a:r>
                <a:rPr lang="en-US" sz="2800" dirty="0">
                  <a:solidFill>
                    <a:srgbClr val="002060"/>
                  </a:solidFill>
                  <a:latin typeface="Hurry Up" panose="02000400000000000000" pitchFamily="2" charset="0"/>
                </a:rPr>
                <a:t>:</a:t>
              </a:r>
            </a:p>
          </p:txBody>
        </p:sp>
        <p:pic>
          <p:nvPicPr>
            <p:cNvPr id="16" name="Picture 2" descr="C:\Users\Maureen\AppData\Local\Microsoft\Windows\INetCache\IE\QMZ19K1V\listening-joe[1].jpg">
              <a:extLst>
                <a:ext uri="{FF2B5EF4-FFF2-40B4-BE49-F238E27FC236}">
                  <a16:creationId xmlns:a16="http://schemas.microsoft.com/office/drawing/2014/main" id="{AA6B1AF0-C174-4A24-9337-AC7B096E1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959" y="237253"/>
              <a:ext cx="1013373" cy="83197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B8A96E34-6067-654B-B97B-BB1847029F79}"/>
              </a:ext>
            </a:extLst>
          </p:cNvPr>
          <p:cNvSpPr txBox="1"/>
          <p:nvPr/>
        </p:nvSpPr>
        <p:spPr>
          <a:xfrm>
            <a:off x="533400" y="2787625"/>
            <a:ext cx="992886" cy="707886"/>
          </a:xfrm>
          <a:prstGeom prst="rect">
            <a:avLst/>
          </a:prstGeom>
          <a:solidFill>
            <a:srgbClr val="FF0000"/>
          </a:solidFill>
        </p:spPr>
        <p:txBody>
          <a:bodyPr wrap="square" rtlCol="0">
            <a:spAutoFit/>
          </a:bodyPr>
          <a:lstStyle/>
          <a:p>
            <a:pPr algn="ctr"/>
            <a:r>
              <a:rPr lang="en-US" sz="2000" b="1" dirty="0" err="1">
                <a:solidFill>
                  <a:schemeClr val="bg1"/>
                </a:solidFill>
                <a:latin typeface="Calibri" panose="020F0502020204030204" pitchFamily="34" charset="0"/>
                <a:cs typeface="Calibri" panose="020F0502020204030204" pitchFamily="34" charset="0"/>
              </a:rPr>
              <a:t>Hechos</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Reales</a:t>
            </a:r>
            <a:endParaRPr lang="es-MX"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302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16</a:t>
            </a:fld>
            <a:endParaRPr lang="en" dirty="0">
              <a:solidFill>
                <a:schemeClr val="bg1"/>
              </a:solidFill>
            </a:endParaRPr>
          </a:p>
        </p:txBody>
      </p:sp>
      <p:sp>
        <p:nvSpPr>
          <p:cNvPr id="3" name="Rounded Rectangle 2"/>
          <p:cNvSpPr/>
          <p:nvPr/>
        </p:nvSpPr>
        <p:spPr>
          <a:xfrm>
            <a:off x="228600" y="5842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4" name="AutoShape 2" descr="Image result for detective"/>
          <p:cNvSpPr>
            <a:spLocks noChangeAspect="1" noChangeArrowheads="1"/>
          </p:cNvSpPr>
          <p:nvPr/>
        </p:nvSpPr>
        <p:spPr bwMode="auto">
          <a:xfrm>
            <a:off x="155575" y="-1608138"/>
            <a:ext cx="33337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23950"/>
            <a:ext cx="497205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6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17</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h________________________________</a:t>
            </a:r>
            <a:r>
              <a:rPr lang="es-MX" i="1" dirty="0" err="1"/>
              <a:t>able</a:t>
            </a:r>
            <a:r>
              <a:rPr lang="es-MX" i="1" dirty="0"/>
              <a:t> en casa, </a:t>
            </a:r>
            <a:r>
              <a:rPr lang="es-ES" i="1" dirty="0"/>
              <a:t>_______.</a:t>
            </a:r>
            <a:endParaRPr lang="en-US" dirty="0"/>
          </a:p>
          <a:p>
            <a:pPr algn="ctr"/>
            <a:endParaRPr lang="en-US" dirty="0"/>
          </a:p>
        </p:txBody>
      </p:sp>
      <p:sp>
        <p:nvSpPr>
          <p:cNvPr id="9" name="TextBox 8"/>
          <p:cNvSpPr txBox="1"/>
          <p:nvPr/>
        </p:nvSpPr>
        <p:spPr>
          <a:xfrm>
            <a:off x="566252" y="586974"/>
            <a:ext cx="7815747" cy="3416320"/>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1</a:t>
            </a:r>
          </a:p>
          <a:p>
            <a:pPr algn="ct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Research shows that all DLI children – regardless of home language –  __________________</a:t>
            </a:r>
            <a:endParaRPr lang="en-US" sz="2400" dirty="0"/>
          </a:p>
          <a:p>
            <a:r>
              <a:rPr lang="en-US" sz="2400" dirty="0"/>
              <a:t> </a:t>
            </a:r>
          </a:p>
          <a:p>
            <a:r>
              <a:rPr lang="en-US" sz="2400" dirty="0"/>
              <a:t> </a:t>
            </a:r>
            <a:endParaRPr lang="en-US" sz="2400" dirty="0">
              <a:latin typeface="Calibri" panose="020F0502020204030204" pitchFamily="34" charset="0"/>
              <a:cs typeface="Calibri" panose="020F0502020204030204" pitchFamily="34" charset="0"/>
            </a:endParaRPr>
          </a:p>
          <a:p>
            <a:r>
              <a:rPr lang="es-MX" sz="2400" i="1" dirty="0">
                <a:latin typeface="Calibri" panose="020F0502020204030204" pitchFamily="34" charset="0"/>
                <a:cs typeface="Calibri" panose="020F0502020204030204" pitchFamily="34" charset="0"/>
              </a:rPr>
              <a:t>La investigación muestra que todos los niños de DLI </a:t>
            </a:r>
            <a:r>
              <a:rPr lang="en-US" sz="2400" dirty="0">
                <a:latin typeface="Calibri" panose="020F0502020204030204" pitchFamily="34" charset="0"/>
                <a:cs typeface="Calibri" panose="020F0502020204030204" pitchFamily="34" charset="0"/>
              </a:rPr>
              <a:t>– </a:t>
            </a:r>
            <a:r>
              <a:rPr lang="es-MX" sz="2400" i="1" dirty="0">
                <a:latin typeface="Calibri" panose="020F0502020204030204" pitchFamily="34" charset="0"/>
                <a:cs typeface="Calibri" panose="020F0502020204030204" pitchFamily="34" charset="0"/>
              </a:rPr>
              <a:t>independientemente del idioma que se hable en casa </a:t>
            </a:r>
            <a:r>
              <a:rPr lang="en-US" sz="2400" dirty="0">
                <a:latin typeface="Calibri" panose="020F0502020204030204" pitchFamily="34" charset="0"/>
                <a:cs typeface="Calibri" panose="020F0502020204030204" pitchFamily="34" charset="0"/>
              </a:rPr>
              <a:t>–</a:t>
            </a:r>
            <a:r>
              <a:rPr lang="es-MX" sz="2400" i="1" dirty="0">
                <a:latin typeface="Calibri" panose="020F0502020204030204" pitchFamily="34" charset="0"/>
                <a:cs typeface="Calibri" panose="020F0502020204030204" pitchFamily="34" charset="0"/>
              </a:rPr>
              <a:t> </a:t>
            </a:r>
          </a:p>
          <a:p>
            <a:r>
              <a:rPr lang="es-MX" sz="2400" i="1" dirty="0">
                <a:latin typeface="Calibri" panose="020F0502020204030204" pitchFamily="34" charset="0"/>
                <a:cs typeface="Calibri" panose="020F0502020204030204" pitchFamily="34" charset="0"/>
              </a:rPr>
              <a:t>____________________</a:t>
            </a:r>
            <a:endParaRPr lang="en-US" dirty="0"/>
          </a:p>
        </p:txBody>
      </p:sp>
      <p:sp>
        <p:nvSpPr>
          <p:cNvPr id="16" name="Rectangle 15"/>
          <p:cNvSpPr/>
          <p:nvPr/>
        </p:nvSpPr>
        <p:spPr>
          <a:xfrm>
            <a:off x="533400" y="3459419"/>
            <a:ext cx="3092513" cy="461665"/>
          </a:xfrm>
          <a:prstGeom prst="rect">
            <a:avLst/>
          </a:prstGeom>
        </p:spPr>
        <p:txBody>
          <a:bodyPr wrap="none">
            <a:spAutoFit/>
          </a:bodyPr>
          <a:lstStyle/>
          <a:p>
            <a:r>
              <a:rPr lang="en-US" sz="2400" i="1" dirty="0" err="1">
                <a:solidFill>
                  <a:srgbClr val="C00000"/>
                </a:solidFill>
                <a:latin typeface="Calibri" panose="020F0502020204030204" pitchFamily="34" charset="0"/>
                <a:cs typeface="Calibri" panose="020F0502020204030204" pitchFamily="34" charset="0"/>
              </a:rPr>
              <a:t>prefieren</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usar</a:t>
            </a:r>
            <a:r>
              <a:rPr lang="en-US" sz="2400" i="1" dirty="0">
                <a:solidFill>
                  <a:srgbClr val="C00000"/>
                </a:solidFill>
                <a:latin typeface="Calibri" panose="020F0502020204030204" pitchFamily="34" charset="0"/>
                <a:cs typeface="Calibri" panose="020F0502020204030204" pitchFamily="34" charset="0"/>
              </a:rPr>
              <a:t> el </a:t>
            </a:r>
            <a:r>
              <a:rPr lang="en-US" sz="2400" i="1" dirty="0" err="1">
                <a:solidFill>
                  <a:srgbClr val="C00000"/>
                </a:solidFill>
                <a:latin typeface="Calibri" panose="020F0502020204030204" pitchFamily="34" charset="0"/>
                <a:cs typeface="Calibri" panose="020F0502020204030204" pitchFamily="34" charset="0"/>
              </a:rPr>
              <a:t>inglés</a:t>
            </a:r>
            <a:r>
              <a:rPr lang="en-U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
        <p:nvSpPr>
          <p:cNvPr id="17" name="Rectangle 16"/>
          <p:cNvSpPr/>
          <p:nvPr/>
        </p:nvSpPr>
        <p:spPr>
          <a:xfrm>
            <a:off x="2123394" y="1685843"/>
            <a:ext cx="2815194"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prefer to use English</a:t>
            </a:r>
            <a:r>
              <a:rPr lang="en-US" sz="2000" i="1" dirty="0">
                <a:solidFill>
                  <a:schemeClr val="tx1"/>
                </a:solidFill>
                <a:latin typeface="Calibri" panose="020F0502020204030204" pitchFamily="34" charset="0"/>
                <a:cs typeface="Calibri" panose="020F0502020204030204" pitchFamily="34" charset="0"/>
              </a:rPr>
              <a:t>.</a:t>
            </a:r>
            <a:endParaRPr lang="en-US"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405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18</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257444" y="589695"/>
            <a:ext cx="8176372" cy="3416320"/>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2.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In 3rd grade, when standardized testing begins, your child’s test scores </a:t>
            </a:r>
            <a:r>
              <a:rPr lang="en-US" sz="2400" i="1" dirty="0">
                <a:latin typeface="Calibri" panose="020F0502020204030204" pitchFamily="34" charset="0"/>
                <a:cs typeface="Calibri" panose="020F0502020204030204" pitchFamily="34" charset="0"/>
              </a:rPr>
              <a:t>________________________</a:t>
            </a:r>
            <a:endParaRPr lang="en-US" sz="2400" dirty="0">
              <a:latin typeface="Calibri" panose="020F0502020204030204" pitchFamily="34" charset="0"/>
              <a:cs typeface="Calibri" panose="020F0502020204030204" pitchFamily="34" charset="0"/>
            </a:endParaRPr>
          </a:p>
          <a:p>
            <a:r>
              <a:rPr lang="en-US" sz="2400" i="1" dirty="0">
                <a:latin typeface="Calibri" panose="020F0502020204030204" pitchFamily="34" charset="0"/>
                <a:cs typeface="Calibri" panose="020F0502020204030204" pitchFamily="34" charset="0"/>
              </a:rPr>
              <a:t> </a:t>
            </a:r>
          </a:p>
          <a:p>
            <a:endParaRPr lang="en-US" sz="2400" i="1" dirty="0">
              <a:latin typeface="Calibri" panose="020F0502020204030204" pitchFamily="34" charset="0"/>
              <a:cs typeface="Calibri" panose="020F0502020204030204" pitchFamily="34" charset="0"/>
            </a:endParaRPr>
          </a:p>
          <a:p>
            <a:r>
              <a:rPr lang="es-MX" sz="2400" i="1" dirty="0">
                <a:latin typeface="Calibri" panose="020F0502020204030204" pitchFamily="34" charset="0"/>
                <a:cs typeface="Calibri" panose="020F0502020204030204" pitchFamily="34" charset="0"/>
              </a:rPr>
              <a:t>En 3</a:t>
            </a:r>
            <a:r>
              <a:rPr lang="es-MX" sz="2400" i="1" baseline="30000" dirty="0">
                <a:latin typeface="Calibri" panose="020F0502020204030204" pitchFamily="34" charset="0"/>
                <a:cs typeface="Calibri" panose="020F0502020204030204" pitchFamily="34" charset="0"/>
              </a:rPr>
              <a:t>er</a:t>
            </a:r>
            <a:r>
              <a:rPr lang="es-MX" sz="2400" i="1" dirty="0">
                <a:latin typeface="Calibri" panose="020F0502020204030204" pitchFamily="34" charset="0"/>
                <a:cs typeface="Calibri" panose="020F0502020204030204" pitchFamily="34" charset="0"/>
              </a:rPr>
              <a:t> grado, cuando comienzan las pruebas estandarizadas, los resultados de sus hijos _______________________________</a:t>
            </a:r>
          </a:p>
          <a:p>
            <a:r>
              <a:rPr lang="en-US" sz="2400" i="1" dirty="0">
                <a:latin typeface="Calibri" panose="020F0502020204030204" pitchFamily="34" charset="0"/>
                <a:cs typeface="Calibri" panose="020F0502020204030204" pitchFamily="34" charset="0"/>
              </a:rPr>
              <a:t> </a:t>
            </a:r>
          </a:p>
        </p:txBody>
      </p:sp>
      <p:sp>
        <p:nvSpPr>
          <p:cNvPr id="16" name="Rectangle 15"/>
          <p:cNvSpPr/>
          <p:nvPr/>
        </p:nvSpPr>
        <p:spPr>
          <a:xfrm>
            <a:off x="3124200" y="3104882"/>
            <a:ext cx="4862228" cy="461665"/>
          </a:xfrm>
          <a:prstGeom prst="rect">
            <a:avLst/>
          </a:prstGeom>
        </p:spPr>
        <p:txBody>
          <a:bodyPr wrap="none">
            <a:spAutoFit/>
          </a:bodyPr>
          <a:lstStyle/>
          <a:p>
            <a:r>
              <a:rPr lang="es-MX" sz="2400" i="1" dirty="0">
                <a:solidFill>
                  <a:srgbClr val="C00000"/>
                </a:solidFill>
                <a:latin typeface="Calibri" panose="020F0502020204030204" pitchFamily="34" charset="0"/>
                <a:cs typeface="Calibri" panose="020F0502020204030204" pitchFamily="34" charset="0"/>
              </a:rPr>
              <a:t>pueden ser más bajos de lo esperado</a:t>
            </a:r>
            <a:r>
              <a:rPr lang="es-MX" sz="2400" i="1" dirty="0">
                <a:latin typeface="Calibri" panose="020F0502020204030204" pitchFamily="34" charset="0"/>
                <a:cs typeface="Calibri" panose="020F0502020204030204" pitchFamily="34" charset="0"/>
              </a:rPr>
              <a:t>.</a:t>
            </a:r>
            <a:endParaRPr lang="en-US" sz="2400" dirty="0">
              <a:solidFill>
                <a:srgbClr val="C00000"/>
              </a:solidFill>
              <a:latin typeface="Calibri" panose="020F0502020204030204" pitchFamily="34" charset="0"/>
              <a:cs typeface="Calibri" panose="020F0502020204030204" pitchFamily="34" charset="0"/>
            </a:endParaRPr>
          </a:p>
        </p:txBody>
      </p:sp>
      <p:sp>
        <p:nvSpPr>
          <p:cNvPr id="17" name="Rectangle 16"/>
          <p:cNvSpPr/>
          <p:nvPr/>
        </p:nvSpPr>
        <p:spPr>
          <a:xfrm>
            <a:off x="1143000" y="1616456"/>
            <a:ext cx="3962400" cy="461665"/>
          </a:xfrm>
          <a:prstGeom prst="rect">
            <a:avLst/>
          </a:prstGeom>
        </p:spPr>
        <p:txBody>
          <a:bodyPr wrap="square">
            <a:spAutoFit/>
          </a:bodyPr>
          <a:lstStyle/>
          <a:p>
            <a:r>
              <a:rPr lang="en-US" sz="2400" dirty="0">
                <a:solidFill>
                  <a:srgbClr val="C00000"/>
                </a:solidFill>
                <a:latin typeface="Calibri" panose="020F0502020204030204" pitchFamily="34" charset="0"/>
                <a:cs typeface="Calibri" panose="020F0502020204030204" pitchFamily="34" charset="0"/>
              </a:rPr>
              <a:t>may be lower than expected</a:t>
            </a:r>
            <a:r>
              <a:rPr lang="en-US" sz="2400"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9284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19</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87056"/>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437556" y="722858"/>
            <a:ext cx="7964088" cy="452431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3.  </a:t>
            </a:r>
          </a:p>
          <a:p>
            <a:pPr algn="ct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Research indicates that, in general, by middle school, DLI students tend to __________________________________</a:t>
            </a:r>
          </a:p>
          <a:p>
            <a:r>
              <a:rPr lang="en-US" sz="2400" dirty="0">
                <a:latin typeface="Calibri" panose="020F0502020204030204" pitchFamily="34" charset="0"/>
                <a:cs typeface="Calibri" panose="020F0502020204030204" pitchFamily="34" charset="0"/>
              </a:rPr>
              <a:t>in English on state tests. </a:t>
            </a:r>
          </a:p>
          <a:p>
            <a:r>
              <a:rPr lang="en-US" sz="2400" dirty="0">
                <a:latin typeface="Calibri" panose="020F0502020204030204" pitchFamily="34" charset="0"/>
                <a:cs typeface="Calibri" panose="020F0502020204030204" pitchFamily="34" charset="0"/>
              </a:rPr>
              <a:t>  </a:t>
            </a:r>
            <a:endParaRPr lang="en-US" sz="2400" dirty="0"/>
          </a:p>
          <a:p>
            <a:r>
              <a:rPr lang="es-MX" sz="2400" i="1" dirty="0">
                <a:latin typeface="Calibri" panose="020F0502020204030204" pitchFamily="34" charset="0"/>
                <a:cs typeface="Calibri" panose="020F0502020204030204" pitchFamily="34" charset="0"/>
              </a:rPr>
              <a:t>En general, durante la escuela intermedia, los estudiantes del DLI  _____________________________ en los exámenes estandarizados en inglés.</a:t>
            </a:r>
            <a:r>
              <a:rPr lang="en-US" sz="2400" i="1" dirty="0">
                <a:latin typeface="Calibri" panose="020F0502020204030204" pitchFamily="34" charset="0"/>
                <a:cs typeface="Calibri" panose="020F0502020204030204" pitchFamily="34" charset="0"/>
              </a:rPr>
              <a:t> </a:t>
            </a:r>
            <a:endParaRPr lang="es-ES" sz="2400" i="1" dirty="0">
              <a:latin typeface="Calibri" panose="020F0502020204030204" pitchFamily="34" charset="0"/>
              <a:cs typeface="Calibri" panose="020F0502020204030204" pitchFamily="34" charset="0"/>
            </a:endParaRPr>
          </a:p>
          <a:p>
            <a:endParaRPr lang="es-ES" sz="2400" i="1" dirty="0">
              <a:latin typeface="Calibri" panose="020F0502020204030204" pitchFamily="34" charset="0"/>
              <a:cs typeface="Calibri" panose="020F0502020204030204" pitchFamily="34" charset="0"/>
            </a:endParaRPr>
          </a:p>
          <a:p>
            <a:r>
              <a:rPr lang="en-US" sz="2400" i="1" dirty="0">
                <a:latin typeface="Calibri" panose="020F0502020204030204" pitchFamily="34" charset="0"/>
                <a:cs typeface="Calibri" panose="020F0502020204030204" pitchFamily="34" charset="0"/>
              </a:rPr>
              <a:t> </a:t>
            </a:r>
          </a:p>
          <a:p>
            <a:r>
              <a:rPr lang="en-US" sz="2400" i="1" dirty="0"/>
              <a:t> </a:t>
            </a:r>
            <a:endParaRPr lang="en-US" sz="2400" i="1" dirty="0">
              <a:latin typeface="Calibri" panose="020F0502020204030204" pitchFamily="34" charset="0"/>
              <a:cs typeface="Calibri" panose="020F0502020204030204" pitchFamily="34" charset="0"/>
            </a:endParaRPr>
          </a:p>
        </p:txBody>
      </p:sp>
      <p:sp>
        <p:nvSpPr>
          <p:cNvPr id="16" name="Rectangle 15"/>
          <p:cNvSpPr/>
          <p:nvPr/>
        </p:nvSpPr>
        <p:spPr>
          <a:xfrm>
            <a:off x="914400" y="3257550"/>
            <a:ext cx="4698722" cy="461665"/>
          </a:xfrm>
          <a:prstGeom prst="rect">
            <a:avLst/>
          </a:prstGeom>
        </p:spPr>
        <p:txBody>
          <a:bodyPr wrap="none">
            <a:spAutoFit/>
          </a:bodyPr>
          <a:lstStyle/>
          <a:p>
            <a:r>
              <a:rPr lang="es-ES" sz="2400" i="1" dirty="0">
                <a:solidFill>
                  <a:srgbClr val="C00000"/>
                </a:solidFill>
                <a:latin typeface="Calibri" panose="020F0502020204030204" pitchFamily="34" charset="0"/>
                <a:cs typeface="Calibri" panose="020F0502020204030204" pitchFamily="34" charset="0"/>
              </a:rPr>
              <a:t>tienen el mismo o me</a:t>
            </a:r>
            <a:r>
              <a:rPr lang="es-MX" sz="2400" i="1" dirty="0" err="1">
                <a:solidFill>
                  <a:srgbClr val="C00000"/>
                </a:solidFill>
                <a:latin typeface="Calibri" panose="020F0502020204030204" pitchFamily="34" charset="0"/>
                <a:cs typeface="Calibri" panose="020F0502020204030204" pitchFamily="34" charset="0"/>
              </a:rPr>
              <a:t>jor</a:t>
            </a:r>
            <a:r>
              <a:rPr lang="es-MX" sz="2400" i="1" dirty="0">
                <a:solidFill>
                  <a:srgbClr val="C00000"/>
                </a:solidFill>
                <a:latin typeface="Calibri" panose="020F0502020204030204" pitchFamily="34" charset="0"/>
                <a:cs typeface="Calibri" panose="020F0502020204030204" pitchFamily="34" charset="0"/>
              </a:rPr>
              <a:t> desempeño</a:t>
            </a:r>
            <a:endParaRPr lang="en-US" sz="2400" dirty="0">
              <a:solidFill>
                <a:srgbClr val="C00000"/>
              </a:solidFill>
              <a:latin typeface="Calibri" panose="020F0502020204030204" pitchFamily="34" charset="0"/>
              <a:cs typeface="Calibri" panose="020F0502020204030204" pitchFamily="34" charset="0"/>
            </a:endParaRPr>
          </a:p>
        </p:txBody>
      </p:sp>
      <p:sp>
        <p:nvSpPr>
          <p:cNvPr id="17" name="Rectangle 16"/>
          <p:cNvSpPr/>
          <p:nvPr/>
        </p:nvSpPr>
        <p:spPr>
          <a:xfrm>
            <a:off x="2590800" y="1809750"/>
            <a:ext cx="5293437"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meet or exceed grade level expectations</a:t>
            </a:r>
            <a:r>
              <a:rPr lang="en-US" i="1" dirty="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308230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22034" y="4770787"/>
            <a:ext cx="5248770" cy="276999"/>
          </a:xfrm>
          <a:prstGeom prst="rect">
            <a:avLst/>
          </a:prstGeom>
          <a:noFill/>
        </p:spPr>
        <p:txBody>
          <a:bodyPr wrap="square" rtlCol="0">
            <a:spAutoFit/>
          </a:bodyPr>
          <a:lstStyle/>
          <a:p>
            <a:pPr algn="ctr"/>
            <a:r>
              <a:rPr lang="es-ES_tradnl" sz="1200" b="1" dirty="0">
                <a:solidFill>
                  <a:srgbClr val="7A111A"/>
                </a:solidFill>
                <a:latin typeface="Calibri" panose="020F0502020204030204" pitchFamily="34" charset="0"/>
                <a:cs typeface="Calibri" panose="020F0502020204030204" pitchFamily="34" charset="0"/>
              </a:rPr>
              <a:t>USDE </a:t>
            </a:r>
            <a:r>
              <a:rPr lang="es-ES_tradnl" sz="1200" b="1" dirty="0" err="1">
                <a:solidFill>
                  <a:srgbClr val="7A111A"/>
                </a:solidFill>
                <a:latin typeface="Calibri" panose="020F0502020204030204" pitchFamily="34" charset="0"/>
                <a:cs typeface="Calibri" panose="020F0502020204030204" pitchFamily="34" charset="0"/>
              </a:rPr>
              <a:t>Grant</a:t>
            </a:r>
            <a:r>
              <a:rPr lang="es-ES_tradnl" sz="1200" b="1" dirty="0">
                <a:solidFill>
                  <a:srgbClr val="7A111A"/>
                </a:solidFill>
                <a:latin typeface="Calibri" panose="020F0502020204030204" pitchFamily="34" charset="0"/>
                <a:cs typeface="Calibri" panose="020F0502020204030204" pitchFamily="34" charset="0"/>
              </a:rPr>
              <a:t>: Dual </a:t>
            </a:r>
            <a:r>
              <a:rPr lang="es-ES_tradnl" sz="1200" b="1" dirty="0" err="1">
                <a:solidFill>
                  <a:srgbClr val="7A111A"/>
                </a:solidFill>
                <a:latin typeface="Calibri" panose="020F0502020204030204" pitchFamily="34" charset="0"/>
                <a:cs typeface="Calibri" panose="020F0502020204030204" pitchFamily="34" charset="0"/>
              </a:rPr>
              <a:t>Language</a:t>
            </a:r>
            <a:r>
              <a:rPr lang="es-ES_tradnl" sz="1200" b="1" dirty="0">
                <a:solidFill>
                  <a:srgbClr val="7A111A"/>
                </a:solidFill>
                <a:latin typeface="Calibri" panose="020F0502020204030204" pitchFamily="34" charset="0"/>
                <a:cs typeface="Calibri" panose="020F0502020204030204" pitchFamily="34" charset="0"/>
              </a:rPr>
              <a:t> and </a:t>
            </a:r>
            <a:r>
              <a:rPr lang="es-ES_tradnl" sz="1200" b="1" dirty="0" err="1">
                <a:solidFill>
                  <a:srgbClr val="7A111A"/>
                </a:solidFill>
                <a:latin typeface="Calibri" panose="020F0502020204030204" pitchFamily="34" charset="0"/>
                <a:cs typeface="Calibri" panose="020F0502020204030204" pitchFamily="34" charset="0"/>
              </a:rPr>
              <a:t>Immersion</a:t>
            </a:r>
            <a:r>
              <a:rPr lang="es-ES_tradnl" sz="1200" b="1" dirty="0">
                <a:solidFill>
                  <a:srgbClr val="7A111A"/>
                </a:solidFill>
                <a:latin typeface="Calibri" panose="020F0502020204030204" pitchFamily="34" charset="0"/>
                <a:cs typeface="Calibri" panose="020F0502020204030204" pitchFamily="34" charset="0"/>
              </a:rPr>
              <a:t> </a:t>
            </a:r>
            <a:r>
              <a:rPr lang="es-ES_tradnl" sz="1200" b="1" dirty="0" err="1">
                <a:solidFill>
                  <a:srgbClr val="7A111A"/>
                </a:solidFill>
                <a:latin typeface="Calibri" panose="020F0502020204030204" pitchFamily="34" charset="0"/>
                <a:cs typeface="Calibri" panose="020F0502020204030204" pitchFamily="34" charset="0"/>
              </a:rPr>
              <a:t>Pathways</a:t>
            </a:r>
            <a:r>
              <a:rPr lang="es-ES_tradnl" sz="1200" b="1" dirty="0">
                <a:solidFill>
                  <a:srgbClr val="7A111A"/>
                </a:solidFill>
                <a:latin typeface="Calibri" panose="020F0502020204030204" pitchFamily="34" charset="0"/>
                <a:cs typeface="Calibri" panose="020F0502020204030204" pitchFamily="34" charset="0"/>
              </a:rPr>
              <a:t> to English </a:t>
            </a:r>
            <a:r>
              <a:rPr lang="es-ES_tradnl" sz="1200" b="1" dirty="0" err="1">
                <a:solidFill>
                  <a:srgbClr val="7A111A"/>
                </a:solidFill>
                <a:latin typeface="Calibri" panose="020F0502020204030204" pitchFamily="34" charset="0"/>
                <a:cs typeface="Calibri" panose="020F0502020204030204" pitchFamily="34" charset="0"/>
              </a:rPr>
              <a:t>Learner</a:t>
            </a:r>
            <a:r>
              <a:rPr lang="es-ES_tradnl" sz="1200" b="1" dirty="0">
                <a:solidFill>
                  <a:srgbClr val="7A111A"/>
                </a:solidFill>
                <a:latin typeface="Calibri" panose="020F0502020204030204" pitchFamily="34" charset="0"/>
                <a:cs typeface="Calibri" panose="020F0502020204030204" pitchFamily="34" charset="0"/>
              </a:rPr>
              <a:t> </a:t>
            </a:r>
            <a:r>
              <a:rPr lang="es-ES_tradnl" sz="1200" b="1" dirty="0" err="1">
                <a:solidFill>
                  <a:srgbClr val="7A111A"/>
                </a:solidFill>
                <a:latin typeface="Calibri" panose="020F0502020204030204" pitchFamily="34" charset="0"/>
                <a:cs typeface="Calibri" panose="020F0502020204030204" pitchFamily="34" charset="0"/>
              </a:rPr>
              <a:t>Success</a:t>
            </a:r>
            <a:endParaRPr lang="es-ES_tradnl" sz="1200" b="1" dirty="0">
              <a:solidFill>
                <a:srgbClr val="7A111A"/>
              </a:solidFill>
              <a:latin typeface="Calibri" panose="020F0502020204030204" pitchFamily="34" charset="0"/>
              <a:cs typeface="Calibri" panose="020F050202020403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728311"/>
            <a:ext cx="514350" cy="361950"/>
          </a:xfrm>
          <a:prstGeom prst="rect">
            <a:avLst/>
          </a:prstGeom>
        </p:spPr>
      </p:pic>
      <p:sp>
        <p:nvSpPr>
          <p:cNvPr id="2" name="TextBox 1"/>
          <p:cNvSpPr txBox="1"/>
          <p:nvPr/>
        </p:nvSpPr>
        <p:spPr>
          <a:xfrm>
            <a:off x="67850" y="413359"/>
            <a:ext cx="8880953" cy="1200329"/>
          </a:xfrm>
          <a:prstGeom prst="rect">
            <a:avLst/>
          </a:prstGeom>
          <a:noFill/>
        </p:spPr>
        <p:txBody>
          <a:bodyPr wrap="square" rtlCol="0">
            <a:spAutoFit/>
          </a:bodyPr>
          <a:lstStyle/>
          <a:p>
            <a:pPr algn="ctr"/>
            <a:r>
              <a:rPr lang="es-ES_tradnl" sz="36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Lenguaje Dual e Inmersión </a:t>
            </a:r>
          </a:p>
          <a:p>
            <a:pPr algn="ctr"/>
            <a:r>
              <a:rPr lang="es-ES_tradnl" sz="36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(DLI) de Educación Familiar</a:t>
            </a:r>
          </a:p>
        </p:txBody>
      </p:sp>
      <p:grpSp>
        <p:nvGrpSpPr>
          <p:cNvPr id="3" name="Group 2">
            <a:extLst>
              <a:ext uri="{FF2B5EF4-FFF2-40B4-BE49-F238E27FC236}">
                <a16:creationId xmlns:a16="http://schemas.microsoft.com/office/drawing/2014/main" id="{8C545866-44EA-3E45-8855-582C8FCF7645}"/>
              </a:ext>
            </a:extLst>
          </p:cNvPr>
          <p:cNvGrpSpPr/>
          <p:nvPr/>
        </p:nvGrpSpPr>
        <p:grpSpPr>
          <a:xfrm>
            <a:off x="3323656" y="1682332"/>
            <a:ext cx="2618512" cy="2342634"/>
            <a:chOff x="694455" y="1880726"/>
            <a:chExt cx="2618512" cy="2342634"/>
          </a:xfrm>
        </p:grpSpPr>
        <p:sp>
          <p:nvSpPr>
            <p:cNvPr id="19" name="Triangle 18">
              <a:extLst>
                <a:ext uri="{FF2B5EF4-FFF2-40B4-BE49-F238E27FC236}">
                  <a16:creationId xmlns:a16="http://schemas.microsoft.com/office/drawing/2014/main" id="{859E8CD0-587C-8B45-BB4D-01D8A80F010F}"/>
                </a:ext>
              </a:extLst>
            </p:cNvPr>
            <p:cNvSpPr/>
            <p:nvPr/>
          </p:nvSpPr>
          <p:spPr>
            <a:xfrm>
              <a:off x="694455" y="1880726"/>
              <a:ext cx="2618512" cy="1896327"/>
            </a:xfrm>
            <a:prstGeom prst="triangle">
              <a:avLst/>
            </a:prstGeom>
            <a:solidFill>
              <a:srgbClr val="BCC9E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Calibri" panose="020F0502020204030204" pitchFamily="34" charset="0"/>
              </a:endParaRPr>
            </a:p>
          </p:txBody>
        </p:sp>
        <p:sp>
          <p:nvSpPr>
            <p:cNvPr id="20" name="TextBox 19">
              <a:extLst>
                <a:ext uri="{FF2B5EF4-FFF2-40B4-BE49-F238E27FC236}">
                  <a16:creationId xmlns:a16="http://schemas.microsoft.com/office/drawing/2014/main" id="{56AA754A-5350-C04B-AF06-4734ECA0F349}"/>
                </a:ext>
              </a:extLst>
            </p:cNvPr>
            <p:cNvSpPr txBox="1"/>
            <p:nvPr/>
          </p:nvSpPr>
          <p:spPr>
            <a:xfrm rot="18314926">
              <a:off x="509884" y="2628834"/>
              <a:ext cx="1166796" cy="400110"/>
            </a:xfrm>
            <a:prstGeom prst="rect">
              <a:avLst/>
            </a:prstGeom>
            <a:noFill/>
          </p:spPr>
          <p:txBody>
            <a:bodyPr wrap="square" rtlCol="0">
              <a:spAutoFit/>
            </a:bodyPr>
            <a:lstStyle/>
            <a:p>
              <a:r>
                <a:rPr lang="es-ES_tradnl" sz="2000" b="1">
                  <a:solidFill>
                    <a:schemeClr val="tx1">
                      <a:lumMod val="75000"/>
                      <a:lumOff val="25000"/>
                    </a:schemeClr>
                  </a:solidFill>
                  <a:latin typeface="Calibri" panose="020F0502020204030204" pitchFamily="34" charset="0"/>
                  <a:cs typeface="Calibri" panose="020F0502020204030204" pitchFamily="34" charset="0"/>
                </a:rPr>
                <a:t>EDUCAR</a:t>
              </a:r>
            </a:p>
          </p:txBody>
        </p:sp>
        <p:sp>
          <p:nvSpPr>
            <p:cNvPr id="21" name="TextBox 20">
              <a:extLst>
                <a:ext uri="{FF2B5EF4-FFF2-40B4-BE49-F238E27FC236}">
                  <a16:creationId xmlns:a16="http://schemas.microsoft.com/office/drawing/2014/main" id="{E056E2CA-F9F3-704D-B788-A8B961EEB8FB}"/>
                </a:ext>
              </a:extLst>
            </p:cNvPr>
            <p:cNvSpPr txBox="1"/>
            <p:nvPr/>
          </p:nvSpPr>
          <p:spPr>
            <a:xfrm flipH="1">
              <a:off x="1134518" y="2723517"/>
              <a:ext cx="1682128" cy="707886"/>
            </a:xfrm>
            <a:prstGeom prst="rect">
              <a:avLst/>
            </a:prstGeom>
            <a:noFill/>
          </p:spPr>
          <p:txBody>
            <a:bodyPr wrap="square" rtlCol="0">
              <a:spAutoFit/>
            </a:bodyPr>
            <a:lstStyle/>
            <a:p>
              <a:pPr algn="ctr"/>
              <a:r>
                <a:rPr lang="es-ES_tradnl" sz="2000" b="1">
                  <a:solidFill>
                    <a:schemeClr val="tx1">
                      <a:lumMod val="75000"/>
                      <a:lumOff val="25000"/>
                    </a:schemeClr>
                  </a:solidFill>
                  <a:latin typeface="Calibri" panose="020F0502020204030204" pitchFamily="34" charset="0"/>
                  <a:cs typeface="Calibri" panose="020F0502020204030204" pitchFamily="34" charset="0"/>
                </a:rPr>
                <a:t>Educación</a:t>
              </a:r>
              <a:br>
                <a:rPr lang="es-ES_tradnl" sz="2000" b="1">
                  <a:solidFill>
                    <a:schemeClr val="tx1">
                      <a:lumMod val="75000"/>
                      <a:lumOff val="25000"/>
                    </a:schemeClr>
                  </a:solidFill>
                  <a:latin typeface="Calibri" panose="020F0502020204030204" pitchFamily="34" charset="0"/>
                  <a:cs typeface="Calibri" panose="020F0502020204030204" pitchFamily="34" charset="0"/>
                </a:rPr>
              </a:br>
              <a:r>
                <a:rPr lang="es-ES_tradnl" sz="2000" b="1">
                  <a:solidFill>
                    <a:schemeClr val="tx1">
                      <a:lumMod val="75000"/>
                      <a:lumOff val="25000"/>
                    </a:schemeClr>
                  </a:solidFill>
                  <a:latin typeface="Calibri" panose="020F0502020204030204" pitchFamily="34" charset="0"/>
                  <a:cs typeface="Calibri" panose="020F0502020204030204" pitchFamily="34" charset="0"/>
                </a:rPr>
                <a:t>Familiar DLI</a:t>
              </a:r>
              <a:endParaRPr lang="es-ES_tradnl" sz="20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B2740092-A590-7E43-BA1D-28F16765C9A9}"/>
                </a:ext>
              </a:extLst>
            </p:cNvPr>
            <p:cNvSpPr txBox="1"/>
            <p:nvPr/>
          </p:nvSpPr>
          <p:spPr>
            <a:xfrm>
              <a:off x="1134518" y="3823250"/>
              <a:ext cx="1603324" cy="400110"/>
            </a:xfrm>
            <a:prstGeom prst="rect">
              <a:avLst/>
            </a:prstGeom>
            <a:noFill/>
          </p:spPr>
          <p:txBody>
            <a:bodyPr wrap="none" rtlCol="0">
              <a:spAutoFit/>
            </a:bodyPr>
            <a:lstStyle/>
            <a:p>
              <a:pPr algn="ctr"/>
              <a:r>
                <a:rPr lang="es-ES_tradnl" sz="2000" b="1">
                  <a:solidFill>
                    <a:schemeClr val="tx1">
                      <a:lumMod val="75000"/>
                      <a:lumOff val="25000"/>
                    </a:schemeClr>
                  </a:solidFill>
                  <a:latin typeface="Calibri" panose="020F0502020204030204" pitchFamily="34" charset="0"/>
                  <a:cs typeface="Calibri" panose="020F0502020204030204" pitchFamily="34" charset="0"/>
                </a:rPr>
                <a:t>INVOLUCRAR</a:t>
              </a:r>
            </a:p>
          </p:txBody>
        </p:sp>
        <p:sp>
          <p:nvSpPr>
            <p:cNvPr id="23" name="TextBox 22">
              <a:extLst>
                <a:ext uri="{FF2B5EF4-FFF2-40B4-BE49-F238E27FC236}">
                  <a16:creationId xmlns:a16="http://schemas.microsoft.com/office/drawing/2014/main" id="{2DA59069-99AB-4046-84AE-23E7A1CF05BA}"/>
                </a:ext>
              </a:extLst>
            </p:cNvPr>
            <p:cNvSpPr txBox="1"/>
            <p:nvPr/>
          </p:nvSpPr>
          <p:spPr>
            <a:xfrm rot="3325818">
              <a:off x="2162305" y="2752831"/>
              <a:ext cx="1634080" cy="400110"/>
            </a:xfrm>
            <a:prstGeom prst="rect">
              <a:avLst/>
            </a:prstGeom>
            <a:noFill/>
          </p:spPr>
          <p:txBody>
            <a:bodyPr wrap="square" rtlCol="0">
              <a:spAutoFit/>
            </a:bodyPr>
            <a:lstStyle/>
            <a:p>
              <a:r>
                <a:rPr lang="es-ES_tradnl" sz="2000" b="1">
                  <a:solidFill>
                    <a:schemeClr val="tx1">
                      <a:lumMod val="75000"/>
                      <a:lumOff val="25000"/>
                    </a:schemeClr>
                  </a:solidFill>
                  <a:latin typeface="Calibri" panose="020F0502020204030204" pitchFamily="34" charset="0"/>
                  <a:cs typeface="Calibri" panose="020F0502020204030204" pitchFamily="34" charset="0"/>
                </a:rPr>
                <a:t>FORTALECER</a:t>
              </a:r>
            </a:p>
          </p:txBody>
        </p:sp>
      </p:grpSp>
      <p:sp>
        <p:nvSpPr>
          <p:cNvPr id="24" name="TextBox 23">
            <a:extLst>
              <a:ext uri="{FF2B5EF4-FFF2-40B4-BE49-F238E27FC236}">
                <a16:creationId xmlns:a16="http://schemas.microsoft.com/office/drawing/2014/main" id="{7D9CFA76-1639-F141-85E4-D15A798AFA77}"/>
              </a:ext>
            </a:extLst>
          </p:cNvPr>
          <p:cNvSpPr txBox="1"/>
          <p:nvPr/>
        </p:nvSpPr>
        <p:spPr>
          <a:xfrm>
            <a:off x="714659" y="4309091"/>
            <a:ext cx="2711706" cy="276999"/>
          </a:xfrm>
          <a:prstGeom prst="rect">
            <a:avLst/>
          </a:prstGeom>
          <a:noFill/>
        </p:spPr>
        <p:txBody>
          <a:bodyPr wrap="square" rtlCol="0">
            <a:spAutoFit/>
          </a:bodyPr>
          <a:lstStyle/>
          <a:p>
            <a:r>
              <a:rPr lang="es-ES_tradnl" sz="1200" b="1">
                <a:solidFill>
                  <a:srgbClr val="7A111A"/>
                </a:solidFill>
                <a:latin typeface="Calibri" panose="020F0502020204030204" pitchFamily="34" charset="0"/>
                <a:cs typeface="Calibri" panose="020F0502020204030204" pitchFamily="34" charset="0"/>
              </a:rPr>
              <a:t>* </a:t>
            </a:r>
            <a:r>
              <a:rPr lang="es-ES_tradnl" sz="1100" b="1" i="1">
                <a:solidFill>
                  <a:schemeClr val="tx2"/>
                </a:solidFill>
                <a:latin typeface="Arial Narrow" panose="020B0606020202030204" pitchFamily="34" charset="0"/>
                <a:cs typeface="Calibri" panose="020F0502020204030204" pitchFamily="34" charset="0"/>
              </a:rPr>
              <a:t>En inglés: Dual Language and Immersion</a:t>
            </a:r>
          </a:p>
        </p:txBody>
      </p:sp>
      <p:sp>
        <p:nvSpPr>
          <p:cNvPr id="5" name="Slide Number Placeholder 4"/>
          <p:cNvSpPr>
            <a:spLocks noGrp="1"/>
          </p:cNvSpPr>
          <p:nvPr>
            <p:ph type="sldNum" sz="quarter" idx="12"/>
          </p:nvPr>
        </p:nvSpPr>
        <p:spPr/>
        <p:txBody>
          <a:bodyPr/>
          <a:lstStyle/>
          <a:p>
            <a:fld id="{E59CB7E1-91DC-4272-BB44-E0360AD4D249}" type="slidenum">
              <a:rPr lang="es-ES_tradnl" smtClean="0"/>
              <a:t>2</a:t>
            </a:fld>
            <a:endParaRPr lang="es-ES_tradnl"/>
          </a:p>
        </p:txBody>
      </p:sp>
    </p:spTree>
    <p:extLst>
      <p:ext uri="{BB962C8B-B14F-4D97-AF65-F5344CB8AC3E}">
        <p14:creationId xmlns:p14="http://schemas.microsoft.com/office/powerpoint/2010/main" val="3342105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20</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432816" y="571500"/>
            <a:ext cx="8001000" cy="3416320"/>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4.  </a:t>
            </a:r>
          </a:p>
          <a:p>
            <a:pPr algn="ct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For immigrant families, the ability to understand, speak, read, and write the home language ____________________</a:t>
            </a:r>
          </a:p>
          <a:p>
            <a:endParaRPr lang="en-US" sz="2400" dirty="0">
              <a:latin typeface="Calibri" panose="020F0502020204030204" pitchFamily="34" charset="0"/>
              <a:cs typeface="Calibri" panose="020F0502020204030204" pitchFamily="34" charset="0"/>
            </a:endParaRPr>
          </a:p>
          <a:p>
            <a:r>
              <a:rPr lang="es-ES" sz="2400" i="1"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r>
              <a:rPr lang="es-ES" sz="2400" i="1" dirty="0">
                <a:latin typeface="Calibri" panose="020F0502020204030204" pitchFamily="34" charset="0"/>
                <a:cs typeface="Calibri" panose="020F0502020204030204" pitchFamily="34" charset="0"/>
              </a:rPr>
              <a:t>Para las familias inmigrantes, la capacidad de comprender, hablar, leer y escribir en el idioma materno</a:t>
            </a:r>
          </a:p>
          <a:p>
            <a:r>
              <a:rPr lang="es-ES" sz="2400" i="1" dirty="0">
                <a:latin typeface="Calibri" panose="020F0502020204030204" pitchFamily="34" charset="0"/>
                <a:cs typeface="Calibri" panose="020F0502020204030204" pitchFamily="34" charset="0"/>
              </a:rPr>
              <a:t>_____________________ </a:t>
            </a:r>
            <a:r>
              <a:rPr lang="en-US" sz="2400" i="1" dirty="0"/>
              <a:t> </a:t>
            </a:r>
            <a:endParaRPr lang="en-US" sz="2400" i="1" dirty="0">
              <a:latin typeface="Calibri" panose="020F0502020204030204" pitchFamily="34" charset="0"/>
              <a:cs typeface="Calibri" panose="020F0502020204030204" pitchFamily="34" charset="0"/>
            </a:endParaRPr>
          </a:p>
        </p:txBody>
      </p:sp>
      <p:sp>
        <p:nvSpPr>
          <p:cNvPr id="16" name="Rectangle 15"/>
          <p:cNvSpPr/>
          <p:nvPr/>
        </p:nvSpPr>
        <p:spPr>
          <a:xfrm>
            <a:off x="432816" y="3451682"/>
            <a:ext cx="3373039" cy="461665"/>
          </a:xfrm>
          <a:prstGeom prst="rect">
            <a:avLst/>
          </a:prstGeom>
        </p:spPr>
        <p:txBody>
          <a:bodyPr wrap="none">
            <a:spAutoFit/>
          </a:bodyPr>
          <a:lstStyle/>
          <a:p>
            <a:r>
              <a:rPr lang="es-ES" sz="2400" i="1" dirty="0">
                <a:solidFill>
                  <a:srgbClr val="C00000"/>
                </a:solidFill>
                <a:latin typeface="Calibri" panose="020F0502020204030204" pitchFamily="34" charset="0"/>
                <a:cs typeface="Calibri" panose="020F0502020204030204" pitchFamily="34" charset="0"/>
              </a:rPr>
              <a:t>desaparece rápidamente</a:t>
            </a:r>
            <a:r>
              <a:rPr lang="es-E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
        <p:nvSpPr>
          <p:cNvPr id="17" name="Rectangle 16"/>
          <p:cNvSpPr/>
          <p:nvPr/>
        </p:nvSpPr>
        <p:spPr>
          <a:xfrm>
            <a:off x="4191000" y="1657350"/>
            <a:ext cx="3207929"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disappears  very quickly</a:t>
            </a:r>
            <a:r>
              <a:rPr lang="en-U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596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21</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304800" y="571500"/>
            <a:ext cx="82296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342900" y="590550"/>
            <a:ext cx="8039100" cy="3046988"/>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5.</a:t>
            </a:r>
          </a:p>
          <a:p>
            <a:pPr algn="ct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English home language students need to be given many opportunities to use Spanish </a:t>
            </a:r>
          </a:p>
          <a:p>
            <a:r>
              <a:rPr lang="en-US" sz="2400" dirty="0">
                <a:latin typeface="Calibri" panose="020F0502020204030204" pitchFamily="34" charset="0"/>
                <a:cs typeface="Calibri" panose="020F0502020204030204" pitchFamily="34" charset="0"/>
              </a:rPr>
              <a:t>______________________________________</a:t>
            </a:r>
          </a:p>
          <a:p>
            <a:r>
              <a:rPr lang="en-US" sz="2400" b="1" dirty="0"/>
              <a:t> </a:t>
            </a:r>
          </a:p>
          <a:p>
            <a:r>
              <a:rPr lang="es-MX" sz="2400" i="1" dirty="0">
                <a:latin typeface="Calibri" panose="020F0502020204030204" pitchFamily="34" charset="0"/>
                <a:cs typeface="Calibri" panose="020F0502020204030204" pitchFamily="34" charset="0"/>
              </a:rPr>
              <a:t>Los hablantes de inglés necesitan tener muchas oportunidades para utilizar el español ________________________________</a:t>
            </a:r>
            <a:endParaRPr lang="en-US" sz="2400" i="1" dirty="0">
              <a:latin typeface="Calibri" panose="020F0502020204030204" pitchFamily="34" charset="0"/>
              <a:cs typeface="Calibri" panose="020F0502020204030204" pitchFamily="34" charset="0"/>
            </a:endParaRPr>
          </a:p>
        </p:txBody>
      </p:sp>
      <p:sp>
        <p:nvSpPr>
          <p:cNvPr id="16" name="Rectangle 15"/>
          <p:cNvSpPr/>
          <p:nvPr/>
        </p:nvSpPr>
        <p:spPr>
          <a:xfrm>
            <a:off x="353998" y="2021185"/>
            <a:ext cx="6054863"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outside of the classroom and beyond grade 12</a:t>
            </a:r>
            <a:r>
              <a:rPr lang="en-US" sz="2400" dirty="0">
                <a:solidFill>
                  <a:schemeClr val="tx1"/>
                </a:solidFill>
                <a:latin typeface="Calibri" panose="020F0502020204030204" pitchFamily="34" charset="0"/>
                <a:cs typeface="Calibri" panose="020F0502020204030204" pitchFamily="34" charset="0"/>
              </a:rPr>
              <a:t>.</a:t>
            </a:r>
          </a:p>
        </p:txBody>
      </p:sp>
      <p:sp>
        <p:nvSpPr>
          <p:cNvPr id="7" name="Rectangle 6"/>
          <p:cNvSpPr/>
          <p:nvPr/>
        </p:nvSpPr>
        <p:spPr>
          <a:xfrm>
            <a:off x="3309778" y="3170875"/>
            <a:ext cx="5072222" cy="461665"/>
          </a:xfrm>
          <a:prstGeom prst="rect">
            <a:avLst/>
          </a:prstGeom>
        </p:spPr>
        <p:txBody>
          <a:bodyPr wrap="none">
            <a:spAutoFit/>
          </a:bodyPr>
          <a:lstStyle/>
          <a:p>
            <a:r>
              <a:rPr lang="es-MX" sz="2400" i="1" dirty="0">
                <a:solidFill>
                  <a:srgbClr val="C00000"/>
                </a:solidFill>
                <a:latin typeface="Calibri" panose="020F0502020204030204" pitchFamily="34" charset="0"/>
                <a:cs typeface="Calibri" panose="020F0502020204030204" pitchFamily="34" charset="0"/>
              </a:rPr>
              <a:t>fuera del aula y más allá del 12° grado</a:t>
            </a:r>
            <a:r>
              <a:rPr lang="es-E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861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Arial" panose="020B0604020202020204" pitchFamily="34" charset="0"/>
                <a:cs typeface="Arial" panose="020B0604020202020204" pitchFamily="34" charset="0"/>
              </a:rPr>
              <a:pPr/>
              <a:t>22</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304800" y="571500"/>
            <a:ext cx="83058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libri" panose="020F0502020204030204" pitchFamily="34" charset="0"/>
                <a:cs typeface="Calibri" panose="020F0502020204030204" pitchFamily="34" charset="0"/>
              </a:rPr>
              <a:t>in 3 or 4 generations</a:t>
            </a:r>
            <a:endParaRPr lang="en-US" dirty="0"/>
          </a:p>
        </p:txBody>
      </p:sp>
      <p:sp>
        <p:nvSpPr>
          <p:cNvPr id="9" name="TextBox 8"/>
          <p:cNvSpPr txBox="1"/>
          <p:nvPr/>
        </p:nvSpPr>
        <p:spPr>
          <a:xfrm>
            <a:off x="405384" y="571500"/>
            <a:ext cx="8129016" cy="4154984"/>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6.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Without making a conscious effort to maintain it, families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can lose their home language _________________</a:t>
            </a:r>
          </a:p>
          <a:p>
            <a:r>
              <a:rPr lang="en-US" sz="2400" dirty="0">
                <a:latin typeface="Calibri" panose="020F0502020204030204" pitchFamily="34" charset="0"/>
                <a:cs typeface="Calibri" panose="020F0502020204030204" pitchFamily="34" charset="0"/>
              </a:rPr>
              <a:t>showing just how powerful English is in the U.S. </a:t>
            </a:r>
          </a:p>
          <a:p>
            <a:r>
              <a:rPr lang="en-US" sz="2400" dirty="0">
                <a:latin typeface="Calibri" panose="020F0502020204030204" pitchFamily="34" charset="0"/>
                <a:cs typeface="Calibri" panose="020F0502020204030204" pitchFamily="34" charset="0"/>
              </a:rPr>
              <a:t> </a:t>
            </a:r>
          </a:p>
          <a:p>
            <a:r>
              <a:rPr lang="es-ES" sz="2400" i="1" dirty="0">
                <a:latin typeface="Calibri" panose="020F0502020204030204" pitchFamily="34" charset="0"/>
                <a:cs typeface="Calibri" panose="020F0502020204030204" pitchFamily="34" charset="0"/>
              </a:rPr>
              <a:t>Sin hacer un esfuerzo consciente por mantenerlo, las familias pueden perder su idioma materno __________________</a:t>
            </a:r>
          </a:p>
          <a:p>
            <a:r>
              <a:rPr lang="es-ES" sz="2400" i="1" dirty="0">
                <a:solidFill>
                  <a:schemeClr val="tx1"/>
                </a:solidFill>
                <a:latin typeface="Calibri" panose="020F0502020204030204" pitchFamily="34" charset="0"/>
                <a:cs typeface="Calibri" panose="020F0502020204030204" pitchFamily="34" charset="0"/>
              </a:rPr>
              <a:t>lo que demuestra lo poderoso que es el inglés en Estados Unidos.</a:t>
            </a:r>
            <a:endParaRPr lang="en-US" sz="2400" dirty="0">
              <a:solidFill>
                <a:schemeClr val="tx1"/>
              </a:solidFill>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16" name="Rectangle 15"/>
          <p:cNvSpPr/>
          <p:nvPr/>
        </p:nvSpPr>
        <p:spPr>
          <a:xfrm>
            <a:off x="4191000" y="1652885"/>
            <a:ext cx="2831224"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in 3 to 4 generations</a:t>
            </a:r>
            <a:r>
              <a:rPr lang="en-US" sz="2400" dirty="0">
                <a:solidFill>
                  <a:schemeClr val="tx1"/>
                </a:solidFill>
                <a:latin typeface="Calibri" panose="020F0502020204030204" pitchFamily="34" charset="0"/>
                <a:cs typeface="Calibri" panose="020F0502020204030204" pitchFamily="34" charset="0"/>
              </a:rPr>
              <a:t>,</a:t>
            </a:r>
          </a:p>
        </p:txBody>
      </p:sp>
      <p:sp>
        <p:nvSpPr>
          <p:cNvPr id="8" name="Rectangle 7"/>
          <p:cNvSpPr/>
          <p:nvPr/>
        </p:nvSpPr>
        <p:spPr>
          <a:xfrm>
            <a:off x="4724400" y="3100685"/>
            <a:ext cx="2973891" cy="461665"/>
          </a:xfrm>
          <a:prstGeom prst="rect">
            <a:avLst/>
          </a:prstGeom>
        </p:spPr>
        <p:txBody>
          <a:bodyPr wrap="none">
            <a:spAutoFit/>
          </a:bodyPr>
          <a:lstStyle/>
          <a:p>
            <a:r>
              <a:rPr lang="es-ES" sz="2400" i="1" dirty="0">
                <a:solidFill>
                  <a:srgbClr val="C00000"/>
                </a:solidFill>
                <a:latin typeface="Calibri" panose="020F0502020204030204" pitchFamily="34" charset="0"/>
                <a:cs typeface="Calibri" panose="020F0502020204030204" pitchFamily="34" charset="0"/>
              </a:rPr>
              <a:t>en 3 o 4 generaciones</a:t>
            </a:r>
            <a:r>
              <a:rPr lang="es-E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21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9CB7E1-91DC-4272-BB44-E0360AD4D249}" type="slidenum">
              <a:rPr lang="en-US" smtClean="0"/>
              <a:t>23</a:t>
            </a:fld>
            <a:endParaRPr lang="en-US" dirty="0"/>
          </a:p>
        </p:txBody>
      </p:sp>
      <p:sp>
        <p:nvSpPr>
          <p:cNvPr id="2" name="TextBox 1">
            <a:extLst>
              <a:ext uri="{FF2B5EF4-FFF2-40B4-BE49-F238E27FC236}">
                <a16:creationId xmlns:a16="http://schemas.microsoft.com/office/drawing/2014/main" id="{EF023CF8-9010-4504-905A-972498C870BF}"/>
              </a:ext>
            </a:extLst>
          </p:cNvPr>
          <p:cNvSpPr txBox="1"/>
          <p:nvPr/>
        </p:nvSpPr>
        <p:spPr>
          <a:xfrm>
            <a:off x="1511085" y="472698"/>
            <a:ext cx="184731" cy="307777"/>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96694001-134B-4487-9396-BBD705ECBDB4}"/>
              </a:ext>
            </a:extLst>
          </p:cNvPr>
          <p:cNvPicPr>
            <a:picLocks noChangeAspect="1"/>
          </p:cNvPicPr>
          <p:nvPr/>
        </p:nvPicPr>
        <p:blipFill>
          <a:blip r:embed="rId3"/>
          <a:stretch>
            <a:fillRect/>
          </a:stretch>
        </p:blipFill>
        <p:spPr>
          <a:xfrm>
            <a:off x="612183" y="2116192"/>
            <a:ext cx="7090475" cy="706502"/>
          </a:xfrm>
          <a:prstGeom prst="rect">
            <a:avLst/>
          </a:prstGeom>
        </p:spPr>
      </p:pic>
    </p:spTree>
    <p:extLst>
      <p:ext uri="{BB962C8B-B14F-4D97-AF65-F5344CB8AC3E}">
        <p14:creationId xmlns:p14="http://schemas.microsoft.com/office/powerpoint/2010/main" val="263769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 name="TextBox 6"/>
          <p:cNvSpPr txBox="1"/>
          <p:nvPr/>
        </p:nvSpPr>
        <p:spPr>
          <a:xfrm>
            <a:off x="1143000" y="1633269"/>
            <a:ext cx="184731" cy="584775"/>
          </a:xfrm>
          <a:prstGeom prst="rect">
            <a:avLst/>
          </a:prstGeom>
          <a:noFill/>
        </p:spPr>
        <p:txBody>
          <a:bodyPr wrap="none" rtlCol="0">
            <a:spAutoFit/>
          </a:bodyPr>
          <a:lstStyle/>
          <a:p>
            <a:endParaRPr lang="es-ES_tradnl" sz="3200">
              <a:solidFill>
                <a:srgbClr val="002060"/>
              </a:solidFill>
              <a:latin typeface="Calibri" panose="020F0502020204030204" pitchFamily="34" charset="0"/>
              <a:cs typeface="Calibri" panose="020F0502020204030204" pitchFamily="34" charset="0"/>
            </a:endParaRPr>
          </a:p>
        </p:txBody>
      </p:sp>
      <p:sp>
        <p:nvSpPr>
          <p:cNvPr id="10" name="TextBox 9"/>
          <p:cNvSpPr txBox="1"/>
          <p:nvPr/>
        </p:nvSpPr>
        <p:spPr>
          <a:xfrm>
            <a:off x="609600" y="1856641"/>
            <a:ext cx="7669087" cy="1754326"/>
          </a:xfrm>
          <a:prstGeom prst="rect">
            <a:avLst/>
          </a:prstGeom>
          <a:noFill/>
        </p:spPr>
        <p:txBody>
          <a:bodyPr wrap="none" rtlCol="0">
            <a:spAutoFit/>
          </a:bodyPr>
          <a:lstStyle/>
          <a:p>
            <a:pPr algn="ctr"/>
            <a:r>
              <a:rPr lang="es-ES_tradnl" sz="3600" b="1" dirty="0">
                <a:solidFill>
                  <a:srgbClr val="002060"/>
                </a:solidFill>
                <a:latin typeface="Calibri" panose="020F0502020204030204" pitchFamily="34" charset="0"/>
                <a:cs typeface="Calibri" panose="020F0502020204030204" pitchFamily="34" charset="0"/>
              </a:rPr>
              <a:t>                      Dificultades y desventajas  </a:t>
            </a:r>
          </a:p>
          <a:p>
            <a:pPr algn="ctr"/>
            <a:r>
              <a:rPr lang="es-ES_tradnl" sz="3600" b="1" dirty="0">
                <a:solidFill>
                  <a:srgbClr val="002060"/>
                </a:solidFill>
                <a:latin typeface="Calibri" panose="020F0502020204030204" pitchFamily="34" charset="0"/>
                <a:cs typeface="Calibri" panose="020F0502020204030204" pitchFamily="34" charset="0"/>
              </a:rPr>
              <a:t>               del aprendizaje</a:t>
            </a:r>
            <a:br>
              <a:rPr lang="es-ES_tradnl" sz="3600" b="1" dirty="0">
                <a:solidFill>
                  <a:srgbClr val="002060"/>
                </a:solidFill>
                <a:latin typeface="Calibri" panose="020F0502020204030204" pitchFamily="34" charset="0"/>
                <a:cs typeface="Calibri" panose="020F0502020204030204" pitchFamily="34" charset="0"/>
              </a:rPr>
            </a:br>
            <a:r>
              <a:rPr lang="es-ES_tradnl" sz="3600" b="1" dirty="0">
                <a:solidFill>
                  <a:srgbClr val="002060"/>
                </a:solidFill>
                <a:latin typeface="Calibri" panose="020F0502020204030204" pitchFamily="34" charset="0"/>
                <a:cs typeface="Calibri" panose="020F0502020204030204" pitchFamily="34" charset="0"/>
              </a:rPr>
              <a:t>                         </a:t>
            </a:r>
          </a:p>
        </p:txBody>
      </p:sp>
      <p:sp>
        <p:nvSpPr>
          <p:cNvPr id="3" name="Slide Number Placeholder 2"/>
          <p:cNvSpPr>
            <a:spLocks noGrp="1"/>
          </p:cNvSpPr>
          <p:nvPr>
            <p:ph type="sldNum" idx="12"/>
          </p:nvPr>
        </p:nvSpPr>
        <p:spPr>
          <a:xfrm>
            <a:off x="8153400" y="4311750"/>
            <a:ext cx="548700" cy="393600"/>
          </a:xfrm>
        </p:spPr>
        <p:txBody>
          <a:bodyPr/>
          <a:lstStyle/>
          <a:p>
            <a:pPr lvl="0" rtl="0">
              <a:spcBef>
                <a:spcPts val="0"/>
              </a:spcBef>
              <a:buNone/>
            </a:pPr>
            <a:fld id="{00000000-1234-1234-1234-123412341234}" type="slidenum">
              <a:rPr lang="es-ES_tradnl" smtClean="0"/>
              <a:t>24</a:t>
            </a:fld>
            <a:endParaRPr lang="es-ES_tradnl"/>
          </a:p>
        </p:txBody>
      </p:sp>
      <p:sp>
        <p:nvSpPr>
          <p:cNvPr id="9" name="TextBox 8"/>
          <p:cNvSpPr txBox="1"/>
          <p:nvPr/>
        </p:nvSpPr>
        <p:spPr>
          <a:xfrm>
            <a:off x="228600" y="209550"/>
            <a:ext cx="6759032" cy="646331"/>
          </a:xfrm>
          <a:prstGeom prst="rect">
            <a:avLst/>
          </a:prstGeom>
          <a:noFill/>
        </p:spPr>
        <p:txBody>
          <a:bodyPr wrap="square" rtlCol="0">
            <a:spAutoFit/>
          </a:bodyPr>
          <a:lstStyle/>
          <a:p>
            <a:r>
              <a:rPr lang="es-ES_tradnl"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Reto  3</a:t>
            </a:r>
          </a:p>
        </p:txBody>
      </p:sp>
      <p:grpSp>
        <p:nvGrpSpPr>
          <p:cNvPr id="8" name="Group 7"/>
          <p:cNvGrpSpPr/>
          <p:nvPr/>
        </p:nvGrpSpPr>
        <p:grpSpPr>
          <a:xfrm>
            <a:off x="1370564" y="1837116"/>
            <a:ext cx="1878018" cy="1547432"/>
            <a:chOff x="1370564" y="1837116"/>
            <a:chExt cx="1878018" cy="1547432"/>
          </a:xfrm>
        </p:grpSpPr>
        <p:sp>
          <p:nvSpPr>
            <p:cNvPr id="11" name="TextBox 10">
              <a:extLst>
                <a:ext uri="{FF2B5EF4-FFF2-40B4-BE49-F238E27FC236}">
                  <a16:creationId xmlns:a16="http://schemas.microsoft.com/office/drawing/2014/main" id="{E187C75F-334D-48EF-B29A-68C9BF592D60}"/>
                </a:ext>
              </a:extLst>
            </p:cNvPr>
            <p:cNvSpPr txBox="1"/>
            <p:nvPr/>
          </p:nvSpPr>
          <p:spPr>
            <a:xfrm>
              <a:off x="2895600" y="3199882"/>
              <a:ext cx="352982"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Pickit</a:t>
              </a:r>
            </a:p>
          </p:txBody>
        </p:sp>
        <p:pic>
          <p:nvPicPr>
            <p:cNvPr id="14" name="Picture 13">
              <a:extLst>
                <a:ext uri="{FF2B5EF4-FFF2-40B4-BE49-F238E27FC236}">
                  <a16:creationId xmlns:a16="http://schemas.microsoft.com/office/drawing/2014/main" id="{9EA91EBF-C9EA-41A1-A53B-34176E49A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564" y="1837116"/>
              <a:ext cx="1848123" cy="1408094"/>
            </a:xfrm>
            <a:prstGeom prst="rect">
              <a:avLst/>
            </a:prstGeom>
          </p:spPr>
        </p:pic>
      </p:grpSp>
    </p:spTree>
    <p:extLst>
      <p:ext uri="{BB962C8B-B14F-4D97-AF65-F5344CB8AC3E}">
        <p14:creationId xmlns:p14="http://schemas.microsoft.com/office/powerpoint/2010/main" val="2047771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 name="TextBox 6"/>
          <p:cNvSpPr txBox="1"/>
          <p:nvPr/>
        </p:nvSpPr>
        <p:spPr>
          <a:xfrm>
            <a:off x="1143000" y="1633269"/>
            <a:ext cx="184731" cy="584775"/>
          </a:xfrm>
          <a:prstGeom prst="rect">
            <a:avLst/>
          </a:prstGeom>
          <a:noFill/>
        </p:spPr>
        <p:txBody>
          <a:bodyPr wrap="none" rtlCol="0">
            <a:spAutoFit/>
          </a:bodyPr>
          <a:lstStyle/>
          <a:p>
            <a:endParaRPr lang="es-ES_tradnl" sz="3200">
              <a:solidFill>
                <a:srgbClr val="002060"/>
              </a:solidFill>
              <a:latin typeface="Calibri" panose="020F0502020204030204" pitchFamily="34" charset="0"/>
              <a:cs typeface="Calibri" panose="020F0502020204030204" pitchFamily="34" charset="0"/>
            </a:endParaRPr>
          </a:p>
        </p:txBody>
      </p:sp>
      <p:sp>
        <p:nvSpPr>
          <p:cNvPr id="10" name="TextBox 9"/>
          <p:cNvSpPr txBox="1"/>
          <p:nvPr/>
        </p:nvSpPr>
        <p:spPr>
          <a:xfrm>
            <a:off x="777258" y="569812"/>
            <a:ext cx="8001000" cy="1107996"/>
          </a:xfrm>
          <a:prstGeom prst="rect">
            <a:avLst/>
          </a:prstGeom>
          <a:noFill/>
        </p:spPr>
        <p:txBody>
          <a:bodyPr wrap="square" rtlCol="0">
            <a:spAutoFit/>
          </a:bodyPr>
          <a:lstStyle/>
          <a:p>
            <a:pPr>
              <a:spcBef>
                <a:spcPts val="1200"/>
              </a:spcBef>
              <a:defRPr/>
            </a:pPr>
            <a:r>
              <a:rPr lang="es-ES_tradnl" sz="3600" b="1">
                <a:solidFill>
                  <a:srgbClr val="00B050"/>
                </a:solidFill>
                <a:latin typeface="Calibri" panose="020F0502020204030204" pitchFamily="34" charset="0"/>
                <a:cs typeface="Calibri" panose="020F0502020204030204" pitchFamily="34" charset="0"/>
              </a:rPr>
              <a:t>                 </a:t>
            </a:r>
          </a:p>
          <a:p>
            <a:pPr>
              <a:spcBef>
                <a:spcPts val="1200"/>
              </a:spcBef>
              <a:defRPr/>
            </a:pPr>
            <a:endParaRPr lang="es-ES_tradnl" sz="2000">
              <a:solidFill>
                <a:srgbClr val="00B050"/>
              </a:solidFill>
              <a:latin typeface="Calibri" panose="020F0502020204030204" pitchFamily="34" charset="0"/>
              <a:cs typeface="Calibri" panose="020F0502020204030204" pitchFamily="34" charset="0"/>
            </a:endParaRPr>
          </a:p>
        </p:txBody>
      </p:sp>
      <p:sp>
        <p:nvSpPr>
          <p:cNvPr id="3" name="TextBox 2"/>
          <p:cNvSpPr txBox="1"/>
          <p:nvPr/>
        </p:nvSpPr>
        <p:spPr>
          <a:xfrm>
            <a:off x="519271" y="4691376"/>
            <a:ext cx="2927404" cy="276999"/>
          </a:xfrm>
          <a:prstGeom prst="rect">
            <a:avLst/>
          </a:prstGeom>
          <a:noFill/>
        </p:spPr>
        <p:txBody>
          <a:bodyPr wrap="none" rtlCol="0">
            <a:spAutoFit/>
          </a:bodyPr>
          <a:lstStyle/>
          <a:p>
            <a:r>
              <a:rPr lang="es-ES_tradnl" sz="1200" dirty="0">
                <a:solidFill>
                  <a:srgbClr val="002060"/>
                </a:solidFill>
                <a:latin typeface="Calibri" panose="020F0502020204030204" pitchFamily="34" charset="0"/>
                <a:cs typeface="Calibri" panose="020F0502020204030204" pitchFamily="34" charset="0"/>
              </a:rPr>
              <a:t>(Genesee, 2009; Genesee &amp; </a:t>
            </a:r>
            <a:r>
              <a:rPr lang="es-ES_tradnl" sz="1200" dirty="0" err="1">
                <a:solidFill>
                  <a:srgbClr val="002060"/>
                </a:solidFill>
                <a:latin typeface="Calibri" panose="020F0502020204030204" pitchFamily="34" charset="0"/>
                <a:cs typeface="Calibri" panose="020F0502020204030204" pitchFamily="34" charset="0"/>
              </a:rPr>
              <a:t>Fortune</a:t>
            </a:r>
            <a:r>
              <a:rPr lang="es-ES_tradnl" sz="1200" dirty="0">
                <a:solidFill>
                  <a:srgbClr val="002060"/>
                </a:solidFill>
                <a:latin typeface="Calibri" panose="020F0502020204030204" pitchFamily="34" charset="0"/>
                <a:cs typeface="Calibri" panose="020F0502020204030204" pitchFamily="34" charset="0"/>
              </a:rPr>
              <a:t>, 2014) </a:t>
            </a:r>
          </a:p>
        </p:txBody>
      </p:sp>
      <p:sp>
        <p:nvSpPr>
          <p:cNvPr id="9" name="TextBox 8"/>
          <p:cNvSpPr txBox="1"/>
          <p:nvPr/>
        </p:nvSpPr>
        <p:spPr>
          <a:xfrm>
            <a:off x="879117" y="477479"/>
            <a:ext cx="7830555" cy="646331"/>
          </a:xfrm>
          <a:prstGeom prst="rect">
            <a:avLst/>
          </a:prstGeom>
          <a:noFill/>
        </p:spPr>
        <p:txBody>
          <a:bodyPr wrap="square" rtlCol="0">
            <a:spAutoFit/>
          </a:bodyPr>
          <a:lstStyle/>
          <a:p>
            <a:r>
              <a:rPr lang="es-ES_tradnl" sz="3600" b="1" dirty="0">
                <a:solidFill>
                  <a:srgbClr val="002060"/>
                </a:solidFill>
                <a:latin typeface="Calibri" panose="020F0502020204030204" pitchFamily="34" charset="0"/>
                <a:cs typeface="Calibri" panose="020F0502020204030204" pitchFamily="34" charset="0"/>
              </a:rPr>
              <a:t>            </a:t>
            </a:r>
            <a:r>
              <a:rPr lang="es-ES_tradnl" sz="2800" b="1" dirty="0">
                <a:solidFill>
                  <a:srgbClr val="002060"/>
                </a:solidFill>
                <a:latin typeface="Calibri" panose="020F0502020204030204" pitchFamily="34" charset="0"/>
                <a:cs typeface="Calibri" panose="020F0502020204030204" pitchFamily="34" charset="0"/>
              </a:rPr>
              <a:t>Lo que nos dice la investigación</a:t>
            </a:r>
          </a:p>
        </p:txBody>
      </p:sp>
      <p:sp>
        <p:nvSpPr>
          <p:cNvPr id="6" name="TextBox 5"/>
          <p:cNvSpPr txBox="1"/>
          <p:nvPr/>
        </p:nvSpPr>
        <p:spPr>
          <a:xfrm>
            <a:off x="698979" y="1258112"/>
            <a:ext cx="7915777" cy="3908762"/>
          </a:xfrm>
          <a:prstGeom prst="rect">
            <a:avLst/>
          </a:prstGeom>
          <a:noFill/>
        </p:spPr>
        <p:txBody>
          <a:bodyPr wrap="square" rtlCol="0">
            <a:spAutoFit/>
          </a:bodyPr>
          <a:lstStyle/>
          <a:p>
            <a:pPr marL="342900" indent="-342900">
              <a:buFont typeface="Courier New" panose="02070309020205020404" pitchFamily="49" charset="0"/>
              <a:buChar char="o"/>
            </a:pPr>
            <a:r>
              <a:rPr lang="es-ES_tradnl" sz="2000" dirty="0">
                <a:solidFill>
                  <a:srgbClr val="002060"/>
                </a:solidFill>
                <a:latin typeface="Calibri" panose="020F0502020204030204" pitchFamily="34" charset="0"/>
                <a:cs typeface="Calibri" panose="020F0502020204030204" pitchFamily="34" charset="0"/>
              </a:rPr>
              <a:t>Los niños pueden desarrollar competencias en los dos idiomas, dentro de los límites de su capacidad para aprender, siempre y cuando haya un apoyo adecuado.</a:t>
            </a:r>
            <a:br>
              <a:rPr lang="es-ES_tradnl" sz="2000" dirty="0">
                <a:solidFill>
                  <a:srgbClr val="002060"/>
                </a:solidFill>
                <a:latin typeface="Calibri" panose="020F0502020204030204" pitchFamily="34" charset="0"/>
                <a:cs typeface="Calibri" panose="020F0502020204030204" pitchFamily="34" charset="0"/>
              </a:rPr>
            </a:br>
            <a:endParaRPr lang="es-ES_tradnl" sz="2000" dirty="0">
              <a:solidFill>
                <a:srgbClr val="002060"/>
              </a:solidFill>
              <a:latin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s-ES_tradnl" sz="2000" dirty="0">
                <a:solidFill>
                  <a:srgbClr val="002060"/>
                </a:solidFill>
                <a:latin typeface="Calibri" panose="020F0502020204030204" pitchFamily="34" charset="0"/>
                <a:cs typeface="Calibri" panose="020F0502020204030204" pitchFamily="34" charset="0"/>
              </a:rPr>
              <a:t>Los niños bilingües no están en mayor riesgo de tener problemas de aprendizaje que los niños que aprenden solamente un idioma.</a:t>
            </a:r>
            <a:br>
              <a:rPr lang="es-ES_tradnl" sz="2000" dirty="0">
                <a:solidFill>
                  <a:srgbClr val="002060"/>
                </a:solidFill>
                <a:latin typeface="Calibri" panose="020F0502020204030204" pitchFamily="34" charset="0"/>
                <a:cs typeface="Calibri" panose="020F0502020204030204" pitchFamily="34" charset="0"/>
              </a:rPr>
            </a:br>
            <a:endParaRPr lang="es-ES_tradnl" sz="2000" dirty="0">
              <a:solidFill>
                <a:srgbClr val="002060"/>
              </a:solidFill>
              <a:latin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s-ES_tradnl" sz="2000" dirty="0">
                <a:solidFill>
                  <a:srgbClr val="002060"/>
                </a:solidFill>
                <a:latin typeface="Calibri" panose="020F0502020204030204" pitchFamily="34" charset="0"/>
                <a:cs typeface="Calibri" panose="020F0502020204030204" pitchFamily="34" charset="0"/>
              </a:rPr>
              <a:t>A los padres se les aconseja hacer un compromiso a largo plazo con el programa DLI y evitar sacar a los estudiantes del DLI, a menos que haya una clara evidencia de que un niño se desempeñará mejor en un programa de inglés solamente.</a:t>
            </a:r>
          </a:p>
          <a:p>
            <a:pPr marL="342900" indent="-342900">
              <a:buFont typeface="Arial" panose="020B0604020202020204" pitchFamily="34" charset="0"/>
              <a:buChar char="•"/>
            </a:pPr>
            <a:endParaRPr lang="es-ES_tradnl" dirty="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s-ES_tradnl" dirty="0">
              <a:solidFill>
                <a:srgbClr val="00206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a:xfrm>
            <a:off x="8160972" y="4297776"/>
            <a:ext cx="548700" cy="393600"/>
          </a:xfrm>
        </p:spPr>
        <p:txBody>
          <a:bodyPr/>
          <a:lstStyle/>
          <a:p>
            <a:pPr lvl="0" rtl="0">
              <a:spcBef>
                <a:spcPts val="0"/>
              </a:spcBef>
              <a:buNone/>
            </a:pPr>
            <a:fld id="{00000000-1234-1234-1234-123412341234}" type="slidenum">
              <a:rPr lang="es-ES_tradnl" smtClean="0"/>
              <a:t>25</a:t>
            </a:fld>
            <a:endParaRPr lang="es-ES_tradnl"/>
          </a:p>
        </p:txBody>
      </p:sp>
      <p:sp>
        <p:nvSpPr>
          <p:cNvPr id="12" name="Right Arrow 13">
            <a:hlinkClick r:id="rId3" action="ppaction://hlinksldjump"/>
            <a:extLst>
              <a:ext uri="{FF2B5EF4-FFF2-40B4-BE49-F238E27FC236}">
                <a16:creationId xmlns:a16="http://schemas.microsoft.com/office/drawing/2014/main" id="{570F152B-A702-4304-845C-13966BBC900B}"/>
              </a:ext>
            </a:extLst>
          </p:cNvPr>
          <p:cNvSpPr/>
          <p:nvPr/>
        </p:nvSpPr>
        <p:spPr>
          <a:xfrm>
            <a:off x="7010400" y="250510"/>
            <a:ext cx="14692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s-ES_tradnl">
                <a:solidFill>
                  <a:srgbClr val="002060"/>
                </a:solidFill>
                <a:latin typeface="Calibri" panose="020F0502020204030204" pitchFamily="34" charset="0"/>
                <a:cs typeface="Calibri" panose="020F0502020204030204" pitchFamily="34" charset="0"/>
              </a:rPr>
            </a:br>
            <a:r>
              <a:rPr lang="es-ES_tradnl" sz="1800">
                <a:solidFill>
                  <a:srgbClr val="002060"/>
                </a:solidFill>
                <a:latin typeface="Calibri" panose="020F0502020204030204" pitchFamily="34" charset="0"/>
                <a:cs typeface="Calibri" panose="020F0502020204030204" pitchFamily="34" charset="0"/>
              </a:rPr>
              <a:t>Escenario 5 </a:t>
            </a:r>
          </a:p>
          <a:p>
            <a:pPr algn="ctr"/>
            <a:endParaRPr lang="es-ES_tradnl" b="1">
              <a:latin typeface="Calibri" panose="020F0502020204030204" pitchFamily="34" charset="0"/>
            </a:endParaRPr>
          </a:p>
        </p:txBody>
      </p:sp>
      <p:pic>
        <p:nvPicPr>
          <p:cNvPr id="15" name="Picture 14">
            <a:extLst>
              <a:ext uri="{FF2B5EF4-FFF2-40B4-BE49-F238E27FC236}">
                <a16:creationId xmlns:a16="http://schemas.microsoft.com/office/drawing/2014/main" id="{9EA91EBF-C9EA-41A1-A53B-34176E49A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27167"/>
            <a:ext cx="1091405" cy="866380"/>
          </a:xfrm>
          <a:prstGeom prst="rect">
            <a:avLst/>
          </a:prstGeom>
        </p:spPr>
      </p:pic>
    </p:spTree>
    <p:extLst>
      <p:ext uri="{BB962C8B-B14F-4D97-AF65-F5344CB8AC3E}">
        <p14:creationId xmlns:p14="http://schemas.microsoft.com/office/powerpoint/2010/main" val="106774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p:cNvSpPr>
          <p:nvPr>
            <p:ph type="body" idx="1"/>
          </p:nvPr>
        </p:nvSpPr>
        <p:spPr>
          <a:xfrm>
            <a:off x="493373" y="1061392"/>
            <a:ext cx="8112486" cy="1107965"/>
          </a:xfrm>
          <a:prstGeom prst="rect">
            <a:avLst/>
          </a:prstGeom>
          <a:noFill/>
        </p:spPr>
        <p:txBody>
          <a:bodyPr wrap="square" rtlCol="0">
            <a:spAutoFit/>
          </a:bodyPr>
          <a:lstStyle>
            <a:defPPr>
              <a:defRPr lang="en-US"/>
            </a:defPPr>
            <a:lvl1pPr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i="1"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i="1"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i="1"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i="1" kern="1200">
                <a:solidFill>
                  <a:schemeClr val="tx1"/>
                </a:solidFill>
                <a:latin typeface="Tahoma" charset="0"/>
                <a:ea typeface="ＭＳ Ｐゴシック" charset="0"/>
                <a:cs typeface="ＭＳ Ｐゴシック" charset="0"/>
              </a:defRPr>
            </a:lvl9pPr>
          </a:lstStyle>
          <a:p>
            <a:pPr marL="0" indent="0">
              <a:buNone/>
            </a:pPr>
            <a:r>
              <a:rPr lang="es-ES_tradnl" sz="2000" i="0" dirty="0">
                <a:solidFill>
                  <a:srgbClr val="002060"/>
                </a:solidFill>
                <a:latin typeface="Calibri" panose="020F0502020204030204" pitchFamily="34" charset="0"/>
                <a:cs typeface="Calibri" panose="020F0502020204030204" pitchFamily="34" charset="0"/>
              </a:rPr>
              <a:t>Un padre se pregunta si su hija, que experimenta dificultades de aprendizaje en su primer idioma, debería transferir a una escuela monolingüe.  ¿Cuáles de estas afirmaciones son ciertas?</a:t>
            </a:r>
            <a:endParaRPr lang="es-ES_tradnl" sz="2000" i="0" dirty="0">
              <a:solidFill>
                <a:srgbClr val="002060"/>
              </a:solidFill>
              <a:effectLst>
                <a:outerShdw blurRad="50800" dist="38100" dir="2700000" algn="tl" rotWithShape="0">
                  <a:prstClr val="black">
                    <a:alpha val="40000"/>
                  </a:prstClr>
                </a:outerShdw>
              </a:effectLst>
            </a:endParaRPr>
          </a:p>
        </p:txBody>
      </p:sp>
      <p:sp>
        <p:nvSpPr>
          <p:cNvPr id="6" name="Slide Number Placeholder 5"/>
          <p:cNvSpPr>
            <a:spLocks noGrp="1"/>
          </p:cNvSpPr>
          <p:nvPr>
            <p:ph type="sldNum" idx="12"/>
          </p:nvPr>
        </p:nvSpPr>
        <p:spPr>
          <a:xfrm>
            <a:off x="8138100" y="4311750"/>
            <a:ext cx="548700" cy="393600"/>
          </a:xfrm>
        </p:spPr>
        <p:txBody>
          <a:bodyPr/>
          <a:lstStyle/>
          <a:p>
            <a:pPr lvl="0" algn="ctr" rtl="0">
              <a:spcBef>
                <a:spcPts val="0"/>
              </a:spcBef>
              <a:buNone/>
            </a:pPr>
            <a:fld id="{00000000-1234-1234-1234-123412341234}" type="slidenum">
              <a:rPr lang="es-ES_tradnl" sz="1400" smtClean="0">
                <a:solidFill>
                  <a:schemeClr val="bg1"/>
                </a:solidFill>
              </a:rPr>
              <a:pPr lvl="0" algn="ctr" rtl="0">
                <a:spcBef>
                  <a:spcPts val="0"/>
                </a:spcBef>
                <a:buNone/>
              </a:pPr>
              <a:t>26</a:t>
            </a:fld>
            <a:endParaRPr lang="es-ES_tradnl" sz="1400">
              <a:solidFill>
                <a:schemeClr val="bg1"/>
              </a:solidFill>
            </a:endParaRPr>
          </a:p>
        </p:txBody>
      </p:sp>
      <p:sp>
        <p:nvSpPr>
          <p:cNvPr id="8" name="Shape 76"/>
          <p:cNvSpPr txBox="1">
            <a:spLocks/>
          </p:cNvSpPr>
          <p:nvPr/>
        </p:nvSpPr>
        <p:spPr>
          <a:xfrm>
            <a:off x="443293" y="60626"/>
            <a:ext cx="8424863" cy="626100"/>
          </a:xfrm>
          <a:prstGeom prst="rect">
            <a:avLst/>
          </a:prstGeom>
        </p:spPr>
        <p:txBody>
          <a:bodyPr vert="horz" wrap="square" lIns="91425" tIns="91425" rIns="91425" bIns="91425" rtlCol="0" anchor="t" anchorCtr="0">
            <a:noAutofit/>
          </a:bodyPr>
          <a:lstStyle>
            <a:lvl1pPr lvl="0" algn="ctr" defTabSz="914400" rtl="0" eaLnBrk="1" latinLnBrk="0" hangingPunct="1">
              <a:lnSpc>
                <a:spcPts val="5800"/>
              </a:lnSpc>
              <a:spcBef>
                <a:spcPts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l"/>
            <a:endParaRPr lang="es-ES_tradnl" sz="3600">
              <a:solidFill>
                <a:srgbClr val="002060"/>
              </a:solidFill>
            </a:endParaRPr>
          </a:p>
        </p:txBody>
      </p:sp>
      <p:sp>
        <p:nvSpPr>
          <p:cNvPr id="12" name="Rectangle 11"/>
          <p:cNvSpPr/>
          <p:nvPr/>
        </p:nvSpPr>
        <p:spPr>
          <a:xfrm>
            <a:off x="1523446" y="428508"/>
            <a:ext cx="4327525" cy="523220"/>
          </a:xfrm>
          <a:prstGeom prst="rect">
            <a:avLst/>
          </a:prstGeom>
        </p:spPr>
        <p:txBody>
          <a:bodyPr wrap="square">
            <a:spAutoFit/>
          </a:bodyPr>
          <a:lstStyle/>
          <a:p>
            <a:pPr lvl="0"/>
            <a:r>
              <a:rPr lang="es-ES_tradnl" sz="2400" b="1" kern="1200" dirty="0">
                <a:solidFill>
                  <a:srgbClr val="002060"/>
                </a:solidFill>
                <a:latin typeface="Calibri" panose="020F0502020204030204" pitchFamily="34" charset="0"/>
                <a:ea typeface="ＭＳ Ｐゴシック" pitchFamily="-112" charset="-128"/>
                <a:cs typeface="Calibri" panose="020F0502020204030204" pitchFamily="34" charset="0"/>
              </a:rPr>
              <a:t>Escenario</a:t>
            </a:r>
            <a:r>
              <a:rPr lang="es-ES_tradnl" sz="2800" kern="1200" dirty="0">
                <a:solidFill>
                  <a:srgbClr val="002060"/>
                </a:solidFill>
                <a:effectLst>
                  <a:outerShdw blurRad="38100" dist="38100" dir="2700000" algn="tl">
                    <a:srgbClr val="000000">
                      <a:alpha val="43137"/>
                    </a:srgbClr>
                  </a:outerShdw>
                </a:effectLst>
                <a:latin typeface="Calibri" panose="020F0502020204030204" pitchFamily="34" charset="0"/>
                <a:ea typeface="ＭＳ Ｐゴシック" pitchFamily="-112" charset="-128"/>
                <a:cs typeface="Calibri" panose="020F0502020204030204" pitchFamily="34" charset="0"/>
              </a:rPr>
              <a:t> </a:t>
            </a:r>
            <a:r>
              <a:rPr lang="es-ES_tradnl" sz="2400" kern="1200" dirty="0">
                <a:solidFill>
                  <a:srgbClr val="002060"/>
                </a:solidFill>
                <a:effectLst>
                  <a:outerShdw blurRad="38100" dist="38100" dir="2700000" algn="tl">
                    <a:srgbClr val="000000">
                      <a:alpha val="43137"/>
                    </a:srgbClr>
                  </a:outerShdw>
                </a:effectLst>
                <a:latin typeface="Calibri" panose="020F0502020204030204" pitchFamily="34" charset="0"/>
                <a:ea typeface="ＭＳ Ｐゴシック" pitchFamily="-112" charset="-128"/>
                <a:cs typeface="Calibri" panose="020F0502020204030204" pitchFamily="34" charset="0"/>
              </a:rPr>
              <a:t>5</a:t>
            </a:r>
          </a:p>
        </p:txBody>
      </p:sp>
      <p:sp>
        <p:nvSpPr>
          <p:cNvPr id="14" name="TextBox 13"/>
          <p:cNvSpPr txBox="1"/>
          <p:nvPr/>
        </p:nvSpPr>
        <p:spPr>
          <a:xfrm>
            <a:off x="435410" y="2169357"/>
            <a:ext cx="8158163" cy="3108543"/>
          </a:xfrm>
          <a:prstGeom prst="rect">
            <a:avLst/>
          </a:prstGeom>
          <a:noFill/>
        </p:spPr>
        <p:txBody>
          <a:bodyPr wrap="square" rtlCol="0">
            <a:spAutoFit/>
          </a:bodyPr>
          <a:lstStyle/>
          <a:p>
            <a:pPr marL="457200" indent="-457200">
              <a:buAutoNum type="alphaLcPeriod"/>
            </a:pPr>
            <a:r>
              <a:rPr lang="es-ES_tradnl" sz="2000" dirty="0">
                <a:solidFill>
                  <a:srgbClr val="002060"/>
                </a:solidFill>
                <a:latin typeface="Calibri" panose="020F0502020204030204" pitchFamily="34" charset="0"/>
                <a:cs typeface="Calibri" panose="020F0502020204030204" pitchFamily="34" charset="0"/>
              </a:rPr>
              <a:t>Los niños que tienen dificultades en un ambiente bilingüe tendrán los</a:t>
            </a:r>
            <a:br>
              <a:rPr lang="es-ES_tradnl" sz="2000" dirty="0">
                <a:solidFill>
                  <a:srgbClr val="002060"/>
                </a:solidFill>
                <a:latin typeface="Calibri" panose="020F0502020204030204" pitchFamily="34" charset="0"/>
                <a:cs typeface="Calibri" panose="020F0502020204030204" pitchFamily="34" charset="0"/>
              </a:rPr>
            </a:br>
            <a:r>
              <a:rPr lang="es-ES_tradnl" sz="2000" dirty="0">
                <a:solidFill>
                  <a:srgbClr val="002060"/>
                </a:solidFill>
                <a:latin typeface="Calibri" panose="020F0502020204030204" pitchFamily="34" charset="0"/>
                <a:cs typeface="Calibri" panose="020F0502020204030204" pitchFamily="34" charset="0"/>
              </a:rPr>
              <a:t>mismos desafíos en un entorno monolingüe. </a:t>
            </a:r>
            <a:br>
              <a:rPr lang="es-ES_tradnl" sz="2000" dirty="0">
                <a:solidFill>
                  <a:srgbClr val="002060"/>
                </a:solidFill>
                <a:latin typeface="Calibri" panose="020F0502020204030204" pitchFamily="34" charset="0"/>
                <a:cs typeface="Calibri" panose="020F0502020204030204" pitchFamily="34" charset="0"/>
              </a:rPr>
            </a:br>
            <a:endParaRPr lang="es-ES_tradnl" sz="1000" dirty="0">
              <a:solidFill>
                <a:srgbClr val="002060"/>
              </a:solidFill>
              <a:latin typeface="Calibri" panose="020F0502020204030204" pitchFamily="34" charset="0"/>
              <a:cs typeface="Calibri" panose="020F0502020204030204" pitchFamily="34" charset="0"/>
            </a:endParaRPr>
          </a:p>
          <a:p>
            <a:pPr marL="457200" indent="-457200">
              <a:buAutoNum type="alphaLcPeriod"/>
            </a:pPr>
            <a:r>
              <a:rPr lang="es-ES_tradnl" sz="2000" dirty="0">
                <a:solidFill>
                  <a:srgbClr val="002060"/>
                </a:solidFill>
                <a:latin typeface="Calibri" panose="020F0502020204030204" pitchFamily="34" charset="0"/>
                <a:cs typeface="Calibri" panose="020F0502020204030204" pitchFamily="34" charset="0"/>
              </a:rPr>
              <a:t>Los niños bilingües están en mayor riesgo de tener problemas de aprendizaje que los niños que aprenden solamente un idioma.</a:t>
            </a:r>
            <a:br>
              <a:rPr lang="es-ES_tradnl" sz="2000" dirty="0">
                <a:solidFill>
                  <a:srgbClr val="002060"/>
                </a:solidFill>
                <a:latin typeface="Calibri" panose="020F0502020204030204" pitchFamily="34" charset="0"/>
                <a:cs typeface="Calibri" panose="020F0502020204030204" pitchFamily="34" charset="0"/>
              </a:rPr>
            </a:br>
            <a:endParaRPr lang="es-ES_tradnl" sz="1000" dirty="0">
              <a:solidFill>
                <a:srgbClr val="002060"/>
              </a:solidFill>
              <a:latin typeface="Calibri" panose="020F0502020204030204" pitchFamily="34" charset="0"/>
              <a:cs typeface="Calibri" panose="020F0502020204030204" pitchFamily="34" charset="0"/>
            </a:endParaRPr>
          </a:p>
          <a:p>
            <a:pPr marL="457200" indent="-457200">
              <a:buAutoNum type="alphaLcPeriod"/>
            </a:pPr>
            <a:r>
              <a:rPr lang="es-ES_tradnl" sz="2000" dirty="0">
                <a:solidFill>
                  <a:srgbClr val="002060"/>
                </a:solidFill>
                <a:latin typeface="Calibri" panose="020F0502020204030204" pitchFamily="34" charset="0"/>
                <a:cs typeface="Calibri" panose="020F0502020204030204" pitchFamily="34" charset="0"/>
              </a:rPr>
              <a:t>Con el apoyo adecuado, todos los niños, incluso aquellos con</a:t>
            </a:r>
            <a:br>
              <a:rPr lang="es-ES_tradnl" sz="2000" dirty="0">
                <a:solidFill>
                  <a:srgbClr val="002060"/>
                </a:solidFill>
                <a:latin typeface="Calibri" panose="020F0502020204030204" pitchFamily="34" charset="0"/>
                <a:cs typeface="Calibri" panose="020F0502020204030204" pitchFamily="34" charset="0"/>
              </a:rPr>
            </a:br>
            <a:r>
              <a:rPr lang="es-ES_tradnl" sz="2000" dirty="0">
                <a:solidFill>
                  <a:srgbClr val="002060"/>
                </a:solidFill>
                <a:latin typeface="Calibri" panose="020F0502020204030204" pitchFamily="34" charset="0"/>
                <a:cs typeface="Calibri" panose="020F0502020204030204" pitchFamily="34" charset="0"/>
              </a:rPr>
              <a:t>problemas de lenguaje/aprendizaje, pueden adquirir y aprender dos</a:t>
            </a:r>
            <a:br>
              <a:rPr lang="es-ES_tradnl" sz="2000" dirty="0">
                <a:solidFill>
                  <a:srgbClr val="002060"/>
                </a:solidFill>
                <a:latin typeface="Calibri" panose="020F0502020204030204" pitchFamily="34" charset="0"/>
                <a:cs typeface="Calibri" panose="020F0502020204030204" pitchFamily="34" charset="0"/>
              </a:rPr>
            </a:br>
            <a:r>
              <a:rPr lang="es-ES_tradnl" sz="2000" dirty="0">
                <a:solidFill>
                  <a:srgbClr val="002060"/>
                </a:solidFill>
                <a:latin typeface="Calibri" panose="020F0502020204030204" pitchFamily="34" charset="0"/>
                <a:cs typeface="Calibri" panose="020F0502020204030204" pitchFamily="34" charset="0"/>
              </a:rPr>
              <a:t>idiomas.</a:t>
            </a:r>
            <a:endParaRPr lang="es-ES_tradnl" sz="2000" dirty="0">
              <a:solidFill>
                <a:srgbClr val="002060"/>
              </a:solidFill>
              <a:latin typeface="Calibri" panose="020F0502020204030204" pitchFamily="34" charset="0"/>
              <a:ea typeface="Lato"/>
              <a:cs typeface="Calibri" panose="020F0502020204030204" pitchFamily="34" charset="0"/>
              <a:sym typeface="Lato"/>
            </a:endParaRPr>
          </a:p>
          <a:p>
            <a:endParaRPr lang="es-ES_tradnl" sz="2000" dirty="0">
              <a:solidFill>
                <a:srgbClr val="002060"/>
              </a:solidFill>
              <a:latin typeface="Calibri" panose="020F0502020204030204" pitchFamily="34" charset="0"/>
              <a:cs typeface="Calibri" panose="020F0502020204030204" pitchFamily="34" charset="0"/>
            </a:endParaRPr>
          </a:p>
          <a:p>
            <a:endParaRPr lang="es-ES_tradnl" sz="1600" dirty="0">
              <a:solidFill>
                <a:srgbClr val="002060"/>
              </a:solidFill>
              <a:latin typeface="Calibri" panose="020F0502020204030204" pitchFamily="34" charset="0"/>
              <a:cs typeface="Calibri" panose="020F0502020204030204" pitchFamily="34" charset="0"/>
            </a:endParaRPr>
          </a:p>
        </p:txBody>
      </p:sp>
      <p:sp>
        <p:nvSpPr>
          <p:cNvPr id="2" name="TextBox 1"/>
          <p:cNvSpPr txBox="1"/>
          <p:nvPr/>
        </p:nvSpPr>
        <p:spPr>
          <a:xfrm>
            <a:off x="415137" y="4785085"/>
            <a:ext cx="1043876" cy="276999"/>
          </a:xfrm>
          <a:prstGeom prst="rect">
            <a:avLst/>
          </a:prstGeom>
          <a:noFill/>
        </p:spPr>
        <p:txBody>
          <a:bodyPr wrap="none" rtlCol="0">
            <a:spAutoFit/>
          </a:bodyPr>
          <a:lstStyle/>
          <a:p>
            <a:r>
              <a:rPr lang="es-ES_tradnl" sz="1200" dirty="0">
                <a:solidFill>
                  <a:srgbClr val="002060"/>
                </a:solidFill>
                <a:latin typeface="Calibri" panose="020F0502020204030204" pitchFamily="34" charset="0"/>
                <a:cs typeface="Calibri" panose="020F0502020204030204" pitchFamily="34" charset="0"/>
              </a:rPr>
              <a:t>(Lowry, 2012)</a:t>
            </a:r>
            <a:endParaRPr lang="es-ES_tradnl" sz="1200" dirty="0">
              <a:latin typeface="Calibri" panose="020F0502020204030204" pitchFamily="34" charset="0"/>
              <a:cs typeface="Calibri" panose="020F0502020204030204" pitchFamily="34" charset="0"/>
            </a:endParaRPr>
          </a:p>
        </p:txBody>
      </p:sp>
      <p:sp>
        <p:nvSpPr>
          <p:cNvPr id="10" name="Right Arrow 9">
            <a:hlinkClick r:id="rId3" action="ppaction://hlinksldjump"/>
          </p:cNvPr>
          <p:cNvSpPr/>
          <p:nvPr/>
        </p:nvSpPr>
        <p:spPr>
          <a:xfrm>
            <a:off x="6934200" y="250510"/>
            <a:ext cx="15454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s-ES_tradnl">
                <a:solidFill>
                  <a:srgbClr val="002060"/>
                </a:solidFill>
                <a:latin typeface="Calibri" panose="020F0502020204030204" pitchFamily="34" charset="0"/>
                <a:cs typeface="Calibri" panose="020F0502020204030204" pitchFamily="34" charset="0"/>
              </a:rPr>
            </a:br>
            <a:r>
              <a:rPr lang="es-ES_tradnl" sz="1800">
                <a:solidFill>
                  <a:srgbClr val="002060"/>
                </a:solidFill>
                <a:latin typeface="Calibri" panose="020F0502020204030204" pitchFamily="34" charset="0"/>
                <a:cs typeface="Calibri" panose="020F0502020204030204" pitchFamily="34" charset="0"/>
              </a:rPr>
              <a:t>Escenario 6 </a:t>
            </a:r>
          </a:p>
          <a:p>
            <a:pPr algn="ctr"/>
            <a:endParaRPr lang="es-ES_tradnl" b="1">
              <a:latin typeface="Calibri" panose="020F0502020204030204" pitchFamily="34" charset="0"/>
            </a:endParaRPr>
          </a:p>
        </p:txBody>
      </p:sp>
      <p:pic>
        <p:nvPicPr>
          <p:cNvPr id="11" name="Picture 10">
            <a:extLst>
              <a:ext uri="{FF2B5EF4-FFF2-40B4-BE49-F238E27FC236}">
                <a16:creationId xmlns:a16="http://schemas.microsoft.com/office/drawing/2014/main" id="{9EA91EBF-C9EA-41A1-A53B-34176E49A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27167"/>
            <a:ext cx="1091405" cy="866380"/>
          </a:xfrm>
          <a:prstGeom prst="rect">
            <a:avLst/>
          </a:prstGeom>
        </p:spPr>
      </p:pic>
    </p:spTree>
    <p:extLst>
      <p:ext uri="{BB962C8B-B14F-4D97-AF65-F5344CB8AC3E}">
        <p14:creationId xmlns:p14="http://schemas.microsoft.com/office/powerpoint/2010/main" val="399440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Grp="1"/>
          </p:cNvSpPr>
          <p:nvPr>
            <p:ph type="body" idx="1"/>
          </p:nvPr>
        </p:nvSpPr>
        <p:spPr>
          <a:xfrm>
            <a:off x="576140" y="1137165"/>
            <a:ext cx="8001000" cy="800189"/>
          </a:xfrm>
          <a:prstGeom prst="rect">
            <a:avLst/>
          </a:prstGeom>
          <a:noFill/>
        </p:spPr>
        <p:txBody>
          <a:bodyPr wrap="square" rtlCol="0">
            <a:spAutoFit/>
          </a:bodyPr>
          <a:lstStyle>
            <a:defPPr>
              <a:defRPr lang="en-US"/>
            </a:defPPr>
            <a:lvl1pPr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sz="2400" i="1" kern="1200">
                <a:solidFill>
                  <a:schemeClr val="tx1"/>
                </a:solidFill>
                <a:latin typeface="Tahoma" charset="0"/>
                <a:ea typeface="ＭＳ Ｐゴシック" charset="0"/>
                <a:cs typeface="ＭＳ Ｐゴシック" charset="0"/>
              </a:defRPr>
            </a:lvl5pPr>
            <a:lvl6pPr marL="2286000" algn="l" defTabSz="457200" rtl="0" eaLnBrk="1" latinLnBrk="0" hangingPunct="1">
              <a:defRPr sz="2400" i="1" kern="1200">
                <a:solidFill>
                  <a:schemeClr val="tx1"/>
                </a:solidFill>
                <a:latin typeface="Tahoma" charset="0"/>
                <a:ea typeface="ＭＳ Ｐゴシック" charset="0"/>
                <a:cs typeface="ＭＳ Ｐゴシック" charset="0"/>
              </a:defRPr>
            </a:lvl6pPr>
            <a:lvl7pPr marL="2743200" algn="l" defTabSz="457200" rtl="0" eaLnBrk="1" latinLnBrk="0" hangingPunct="1">
              <a:defRPr sz="2400" i="1" kern="1200">
                <a:solidFill>
                  <a:schemeClr val="tx1"/>
                </a:solidFill>
                <a:latin typeface="Tahoma" charset="0"/>
                <a:ea typeface="ＭＳ Ｐゴシック" charset="0"/>
                <a:cs typeface="ＭＳ Ｐゴシック" charset="0"/>
              </a:defRPr>
            </a:lvl7pPr>
            <a:lvl8pPr marL="3200400" algn="l" defTabSz="457200" rtl="0" eaLnBrk="1" latinLnBrk="0" hangingPunct="1">
              <a:defRPr sz="2400" i="1" kern="1200">
                <a:solidFill>
                  <a:schemeClr val="tx1"/>
                </a:solidFill>
                <a:latin typeface="Tahoma" charset="0"/>
                <a:ea typeface="ＭＳ Ｐゴシック" charset="0"/>
                <a:cs typeface="ＭＳ Ｐゴシック" charset="0"/>
              </a:defRPr>
            </a:lvl8pPr>
            <a:lvl9pPr marL="3657600" algn="l" defTabSz="457200" rtl="0" eaLnBrk="1" latinLnBrk="0" hangingPunct="1">
              <a:defRPr sz="2400" i="1" kern="1200">
                <a:solidFill>
                  <a:schemeClr val="tx1"/>
                </a:solidFill>
                <a:latin typeface="Tahoma" charset="0"/>
                <a:ea typeface="ＭＳ Ｐゴシック" charset="0"/>
                <a:cs typeface="ＭＳ Ｐゴシック" charset="0"/>
              </a:defRPr>
            </a:lvl9pPr>
          </a:lstStyle>
          <a:p>
            <a:pPr marL="0" indent="0">
              <a:buNone/>
            </a:pPr>
            <a:r>
              <a:rPr lang="es-ES_tradnl" sz="2000" i="0" dirty="0">
                <a:solidFill>
                  <a:srgbClr val="002060"/>
                </a:solidFill>
                <a:latin typeface="Calibri" panose="020F0502020204030204" pitchFamily="34" charset="0"/>
                <a:ea typeface="ＭＳ Ｐゴシック" pitchFamily="-112" charset="-128"/>
                <a:cs typeface="Calibri" panose="020F0502020204030204" pitchFamily="34" charset="0"/>
              </a:rPr>
              <a:t>Una madre está preocupada por su hijo, a quien se le diagnosticó  una deficiencia de aprendizaje.  ¿Cuál(es) de estas preguntas debe hacer?</a:t>
            </a:r>
            <a:endParaRPr lang="es-ES_tradnl" sz="2000" i="0" dirty="0">
              <a:solidFill>
                <a:srgbClr val="002060"/>
              </a:solidFill>
              <a:effectLst>
                <a:outerShdw blurRad="50800" dist="38100" dir="2700000" algn="tl" rotWithShape="0">
                  <a:prstClr val="black">
                    <a:alpha val="40000"/>
                  </a:prstClr>
                </a:outerShdw>
              </a:effectLst>
            </a:endParaRPr>
          </a:p>
        </p:txBody>
      </p:sp>
      <p:sp>
        <p:nvSpPr>
          <p:cNvPr id="8" name="Shape 76"/>
          <p:cNvSpPr txBox="1">
            <a:spLocks/>
          </p:cNvSpPr>
          <p:nvPr/>
        </p:nvSpPr>
        <p:spPr>
          <a:xfrm>
            <a:off x="757237" y="20955"/>
            <a:ext cx="8424863" cy="626100"/>
          </a:xfrm>
          <a:prstGeom prst="rect">
            <a:avLst/>
          </a:prstGeom>
        </p:spPr>
        <p:txBody>
          <a:bodyPr vert="horz" wrap="square" lIns="91425" tIns="91425" rIns="91425" bIns="91425" rtlCol="0" anchor="t" anchorCtr="0">
            <a:noAutofit/>
          </a:bodyPr>
          <a:lstStyle>
            <a:lvl1pPr lvl="0" algn="ctr" defTabSz="914400" rtl="0" eaLnBrk="1" latinLnBrk="0" hangingPunct="1">
              <a:lnSpc>
                <a:spcPts val="5800"/>
              </a:lnSpc>
              <a:spcBef>
                <a:spcPts val="0"/>
              </a:spcBef>
              <a:buNone/>
              <a:defRPr sz="5400" kern="1200">
                <a:solidFill>
                  <a:schemeClr val="tx2"/>
                </a:solidFill>
                <a:effectLst>
                  <a:outerShdw blurRad="63500" dist="38100" dir="5400000" algn="t" rotWithShape="0">
                    <a:prstClr val="black">
                      <a:alpha val="25000"/>
                    </a:prstClr>
                  </a:outerShdw>
                </a:effectLst>
                <a:latin typeface="Calibri" panose="020F0502020204030204" pitchFamily="34" charset="0"/>
                <a:ea typeface="+mj-ea"/>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algn="l"/>
            <a:endParaRPr lang="es-ES_tradnl" sz="3600">
              <a:solidFill>
                <a:srgbClr val="002060"/>
              </a:solidFill>
            </a:endParaRPr>
          </a:p>
        </p:txBody>
      </p:sp>
      <p:sp>
        <p:nvSpPr>
          <p:cNvPr id="9" name="Rectangle 8"/>
          <p:cNvSpPr/>
          <p:nvPr/>
        </p:nvSpPr>
        <p:spPr>
          <a:xfrm>
            <a:off x="1564153" y="369663"/>
            <a:ext cx="4327525" cy="461665"/>
          </a:xfrm>
          <a:prstGeom prst="rect">
            <a:avLst/>
          </a:prstGeom>
        </p:spPr>
        <p:txBody>
          <a:bodyPr wrap="square">
            <a:spAutoFit/>
          </a:bodyPr>
          <a:lstStyle/>
          <a:p>
            <a:pPr lvl="0"/>
            <a:r>
              <a:rPr lang="es-ES_tradnl" sz="2400" b="1" kern="1200" dirty="0">
                <a:solidFill>
                  <a:srgbClr val="002060"/>
                </a:solidFill>
                <a:latin typeface="Calibri" panose="020F0502020204030204" pitchFamily="34" charset="0"/>
                <a:ea typeface="ＭＳ Ｐゴシック" pitchFamily="-112" charset="-128"/>
                <a:cs typeface="Calibri" panose="020F0502020204030204" pitchFamily="34" charset="0"/>
              </a:rPr>
              <a:t>Escenario 6</a:t>
            </a:r>
          </a:p>
        </p:txBody>
      </p:sp>
      <p:sp>
        <p:nvSpPr>
          <p:cNvPr id="2" name="TextBox 1"/>
          <p:cNvSpPr txBox="1"/>
          <p:nvPr/>
        </p:nvSpPr>
        <p:spPr>
          <a:xfrm>
            <a:off x="655965" y="2106622"/>
            <a:ext cx="7921176" cy="1938992"/>
          </a:xfrm>
          <a:prstGeom prst="rect">
            <a:avLst/>
          </a:prstGeom>
          <a:noFill/>
        </p:spPr>
        <p:txBody>
          <a:bodyPr wrap="square" rtlCol="0">
            <a:spAutoFit/>
          </a:bodyPr>
          <a:lstStyle/>
          <a:p>
            <a:pPr marL="457200" indent="-457200">
              <a:buFont typeface="+mj-lt"/>
              <a:buAutoNum type="alphaLcPeriod"/>
            </a:pPr>
            <a:r>
              <a:rPr lang="es-ES_tradnl" sz="2000" dirty="0">
                <a:solidFill>
                  <a:srgbClr val="002060"/>
                </a:solidFill>
                <a:latin typeface="Calibri" panose="020F0502020204030204" pitchFamily="34" charset="0"/>
                <a:cs typeface="Calibri" panose="020F0502020204030204" pitchFamily="34" charset="0"/>
              </a:rPr>
              <a:t>¿Qué tipos de apoyos de habla-lenguaje y educación especial están disponibles en su escuela?</a:t>
            </a:r>
            <a:br>
              <a:rPr lang="es-ES_tradnl" sz="2000" dirty="0">
                <a:solidFill>
                  <a:srgbClr val="002060"/>
                </a:solidFill>
                <a:latin typeface="Calibri" panose="020F0502020204030204" pitchFamily="34" charset="0"/>
                <a:cs typeface="Calibri" panose="020F0502020204030204" pitchFamily="34" charset="0"/>
              </a:rPr>
            </a:br>
            <a:endParaRPr lang="es-ES_tradnl" sz="2000" dirty="0">
              <a:solidFill>
                <a:srgbClr val="002060"/>
              </a:solidFill>
              <a:latin typeface="Calibri" panose="020F0502020204030204" pitchFamily="34" charset="0"/>
              <a:cs typeface="Calibri" panose="020F0502020204030204" pitchFamily="34" charset="0"/>
            </a:endParaRPr>
          </a:p>
          <a:p>
            <a:pPr marL="457200" indent="-457200">
              <a:buFont typeface="+mj-lt"/>
              <a:buAutoNum type="alphaLcPeriod"/>
            </a:pPr>
            <a:r>
              <a:rPr lang="es-ES_tradnl" sz="2000" dirty="0">
                <a:solidFill>
                  <a:srgbClr val="002060"/>
                </a:solidFill>
                <a:latin typeface="Calibri" panose="020F0502020204030204" pitchFamily="34" charset="0"/>
                <a:cs typeface="Calibri" panose="020F0502020204030204" pitchFamily="34" charset="0"/>
              </a:rPr>
              <a:t>¿Cómo apoyarán el desarrollo de mi hijo en ambos idiomas? </a:t>
            </a:r>
            <a:br>
              <a:rPr lang="es-ES_tradnl" sz="2000" dirty="0">
                <a:solidFill>
                  <a:srgbClr val="002060"/>
                </a:solidFill>
                <a:latin typeface="Calibri" panose="020F0502020204030204" pitchFamily="34" charset="0"/>
                <a:cs typeface="Calibri" panose="020F0502020204030204" pitchFamily="34" charset="0"/>
              </a:rPr>
            </a:br>
            <a:endParaRPr lang="es-ES_tradnl" sz="2000" dirty="0">
              <a:solidFill>
                <a:srgbClr val="002060"/>
              </a:solidFill>
              <a:latin typeface="Calibri" panose="020F0502020204030204" pitchFamily="34" charset="0"/>
              <a:cs typeface="Calibri" panose="020F0502020204030204" pitchFamily="34" charset="0"/>
            </a:endParaRPr>
          </a:p>
          <a:p>
            <a:pPr marL="457200" indent="-457200">
              <a:buFont typeface="+mj-lt"/>
              <a:buAutoNum type="alphaLcPeriod"/>
            </a:pPr>
            <a:r>
              <a:rPr lang="es-ES_tradnl" sz="2000" dirty="0">
                <a:solidFill>
                  <a:srgbClr val="002060"/>
                </a:solidFill>
                <a:latin typeface="Calibri" panose="020F0502020204030204" pitchFamily="34" charset="0"/>
                <a:cs typeface="Calibri" panose="020F0502020204030204" pitchFamily="34" charset="0"/>
              </a:rPr>
              <a:t>¿Cómo puedo apoyar el desarrollo de mi hijo en casa?</a:t>
            </a:r>
          </a:p>
        </p:txBody>
      </p:sp>
      <p:sp>
        <p:nvSpPr>
          <p:cNvPr id="4" name="Slide Number Placeholder 3"/>
          <p:cNvSpPr>
            <a:spLocks noGrp="1"/>
          </p:cNvSpPr>
          <p:nvPr>
            <p:ph type="sldNum" idx="12"/>
          </p:nvPr>
        </p:nvSpPr>
        <p:spPr>
          <a:xfrm>
            <a:off x="8185132" y="4306875"/>
            <a:ext cx="548700" cy="393600"/>
          </a:xfrm>
        </p:spPr>
        <p:txBody>
          <a:bodyPr/>
          <a:lstStyle/>
          <a:p>
            <a:pPr lvl="0" rtl="0">
              <a:spcBef>
                <a:spcPts val="0"/>
              </a:spcBef>
              <a:buNone/>
            </a:pPr>
            <a:fld id="{00000000-1234-1234-1234-123412341234}" type="slidenum">
              <a:rPr lang="es-ES_tradnl" smtClean="0"/>
              <a:t>27</a:t>
            </a:fld>
            <a:endParaRPr lang="es-ES_tradnl"/>
          </a:p>
        </p:txBody>
      </p:sp>
      <p:pic>
        <p:nvPicPr>
          <p:cNvPr id="10" name="Picture 9">
            <a:extLst>
              <a:ext uri="{FF2B5EF4-FFF2-40B4-BE49-F238E27FC236}">
                <a16:creationId xmlns:a16="http://schemas.microsoft.com/office/drawing/2014/main" id="{9EA91EBF-C9EA-41A1-A53B-34176E49A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7167"/>
            <a:ext cx="1091405" cy="866380"/>
          </a:xfrm>
          <a:prstGeom prst="rect">
            <a:avLst/>
          </a:prstGeom>
        </p:spPr>
      </p:pic>
    </p:spTree>
    <p:extLst>
      <p:ext uri="{BB962C8B-B14F-4D97-AF65-F5344CB8AC3E}">
        <p14:creationId xmlns:p14="http://schemas.microsoft.com/office/powerpoint/2010/main" val="140203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24350"/>
            <a:ext cx="548700" cy="393600"/>
          </a:xfrm>
        </p:spPr>
        <p:txBody>
          <a:bodyPr/>
          <a:lstStyle/>
          <a:p>
            <a:fld id="{00000000-1234-1234-1234-123412341234}" type="slidenum">
              <a:rPr lang="en" smtClean="0"/>
              <a:pPr/>
              <a:t>28</a:t>
            </a:fld>
            <a:endParaRPr lang="en" dirty="0"/>
          </a:p>
        </p:txBody>
      </p:sp>
      <p:pic>
        <p:nvPicPr>
          <p:cNvPr id="5" name="Picture 4">
            <a:extLst>
              <a:ext uri="{FF2B5EF4-FFF2-40B4-BE49-F238E27FC236}">
                <a16:creationId xmlns:a16="http://schemas.microsoft.com/office/drawing/2014/main" id="{99B79CB2-3BC2-49A3-802D-6307EED6B6CD}"/>
              </a:ext>
            </a:extLst>
          </p:cNvPr>
          <p:cNvPicPr>
            <a:picLocks noChangeAspect="1"/>
          </p:cNvPicPr>
          <p:nvPr/>
        </p:nvPicPr>
        <p:blipFill>
          <a:blip r:embed="rId3"/>
          <a:stretch>
            <a:fillRect/>
          </a:stretch>
        </p:blipFill>
        <p:spPr>
          <a:xfrm>
            <a:off x="2376487" y="928687"/>
            <a:ext cx="4391025" cy="3286125"/>
          </a:xfrm>
          <a:prstGeom prst="rect">
            <a:avLst/>
          </a:prstGeom>
        </p:spPr>
      </p:pic>
      <p:sp>
        <p:nvSpPr>
          <p:cNvPr id="6" name="TextBox 5">
            <a:extLst>
              <a:ext uri="{FF2B5EF4-FFF2-40B4-BE49-F238E27FC236}">
                <a16:creationId xmlns:a16="http://schemas.microsoft.com/office/drawing/2014/main" id="{64E077A4-3D65-4A25-B328-2C96FD7CE2AA}"/>
              </a:ext>
            </a:extLst>
          </p:cNvPr>
          <p:cNvSpPr txBox="1"/>
          <p:nvPr/>
        </p:nvSpPr>
        <p:spPr>
          <a:xfrm>
            <a:off x="4580466" y="4078829"/>
            <a:ext cx="753732" cy="184666"/>
          </a:xfrm>
          <a:prstGeom prst="rect">
            <a:avLst/>
          </a:prstGeom>
          <a:noFill/>
        </p:spPr>
        <p:txBody>
          <a:bodyPr wrap="none" rtlCol="0">
            <a:spAutoFit/>
          </a:bodyPr>
          <a:lstStyle/>
          <a:p>
            <a:r>
              <a:rPr lang="en-US" sz="600" dirty="0"/>
              <a:t>PhillipMartin.info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395540"/>
            <a:ext cx="8572500" cy="914401"/>
          </a:xfrm>
        </p:spPr>
        <p:txBody>
          <a:bodyPr>
            <a:noAutofit/>
          </a:bodyPr>
          <a:lstStyle/>
          <a:p>
            <a:pPr marL="9525" indent="-9525">
              <a:lnSpc>
                <a:spcPct val="115000"/>
              </a:lnSpc>
              <a:buNone/>
            </a:pPr>
            <a:r>
              <a:rPr lang="en-US" dirty="0">
                <a:solidFill>
                  <a:srgbClr val="002060"/>
                </a:solidFill>
              </a:rPr>
              <a:t>    </a:t>
            </a:r>
            <a:r>
              <a:rPr lang="es-MX" dirty="0">
                <a:solidFill>
                  <a:srgbClr val="002060"/>
                </a:solidFill>
              </a:rPr>
              <a:t>Escuché que los niños se confundirán al aprender dos idiomas </a:t>
            </a:r>
            <a:br>
              <a:rPr lang="es-MX" dirty="0">
                <a:solidFill>
                  <a:srgbClr val="002060"/>
                </a:solidFill>
              </a:rPr>
            </a:br>
            <a:r>
              <a:rPr lang="es-MX" dirty="0">
                <a:solidFill>
                  <a:srgbClr val="002060"/>
                </a:solidFill>
              </a:rPr>
              <a:t>    a la vez.</a:t>
            </a:r>
            <a:endParaRPr lang="en-US" dirty="0">
              <a:solidFill>
                <a:srgbClr val="002060"/>
              </a:solidFill>
            </a:endParaRPr>
          </a:p>
        </p:txBody>
      </p:sp>
      <p:sp>
        <p:nvSpPr>
          <p:cNvPr id="7" name="TextBox 6"/>
          <p:cNvSpPr txBox="1"/>
          <p:nvPr/>
        </p:nvSpPr>
        <p:spPr>
          <a:xfrm>
            <a:off x="1676400" y="2410623"/>
            <a:ext cx="6934200" cy="2185214"/>
          </a:xfrm>
          <a:prstGeom prst="rect">
            <a:avLst/>
          </a:prstGeom>
          <a:noFill/>
        </p:spPr>
        <p:txBody>
          <a:bodyPr wrap="square" rtlCol="0">
            <a:spAutoFit/>
          </a:bodyPr>
          <a:lstStyle/>
          <a:p>
            <a:r>
              <a:rPr lang="es-ES" altLang="es-MX" sz="2400" dirty="0">
                <a:solidFill>
                  <a:srgbClr val="C00000"/>
                </a:solidFill>
                <a:latin typeface="Calibri" panose="020F0502020204030204" pitchFamily="34" charset="0"/>
                <a:cs typeface="Calibri" panose="020F0502020204030204" pitchFamily="34" charset="0"/>
              </a:rPr>
              <a:t>Los niños pueden mezclar idiomas de vez en cuando o pueden usar palabras de ambos idiomas en la misma oración. Esta es una etapa normal del desarrollo bilingüe. Los hablantes bilingües finalmente aprenderán a separar ambos idiomas correctamente.</a:t>
            </a:r>
            <a:r>
              <a:rPr lang="es-ES" altLang="es-MX" sz="2200" dirty="0">
                <a:solidFill>
                  <a:srgbClr val="C00000"/>
                </a:solidFill>
                <a:latin typeface="Calibri" panose="020F0502020204030204" pitchFamily="34" charset="0"/>
                <a:cs typeface="Calibri" panose="020F0502020204030204" pitchFamily="34" charset="0"/>
              </a:rPr>
              <a:t> </a:t>
            </a:r>
            <a:r>
              <a:rPr lang="en-US" sz="1600" dirty="0">
                <a:solidFill>
                  <a:srgbClr val="002060"/>
                </a:solidFill>
                <a:latin typeface="Calibri" panose="020F0502020204030204" pitchFamily="34" charset="0"/>
                <a:cs typeface="Calibri" panose="020F0502020204030204" pitchFamily="34" charset="0"/>
              </a:rPr>
              <a:t>(</a:t>
            </a:r>
            <a:r>
              <a:rPr lang="en-US" sz="1600" dirty="0" err="1">
                <a:solidFill>
                  <a:srgbClr val="002060"/>
                </a:solidFill>
                <a:latin typeface="Calibri" panose="020F0502020204030204" pitchFamily="34" charset="0"/>
                <a:cs typeface="Calibri" panose="020F0502020204030204" pitchFamily="34" charset="0"/>
              </a:rPr>
              <a:t>LinguaHealth</a:t>
            </a:r>
            <a:r>
              <a:rPr lang="en-US" sz="1600" dirty="0">
                <a:solidFill>
                  <a:srgbClr val="002060"/>
                </a:solidFill>
                <a:latin typeface="Calibri" panose="020F0502020204030204" pitchFamily="34" charset="0"/>
                <a:cs typeface="Calibri" panose="020F0502020204030204" pitchFamily="34" charset="0"/>
              </a:rPr>
              <a:t>,</a:t>
            </a:r>
            <a:r>
              <a:rPr lang="en-US" sz="1600" dirty="0">
                <a:solidFill>
                  <a:srgbClr val="002060"/>
                </a:solidFill>
              </a:rPr>
              <a:t> </a:t>
            </a:r>
            <a:r>
              <a:rPr lang="en-US" sz="1600" dirty="0">
                <a:solidFill>
                  <a:srgbClr val="002060"/>
                </a:solidFill>
                <a:latin typeface="Calibri" panose="020F0502020204030204" pitchFamily="34" charset="0"/>
              </a:rPr>
              <a:t>2012</a:t>
            </a:r>
            <a:r>
              <a:rPr lang="en-US" sz="1600" dirty="0">
                <a:solidFill>
                  <a:srgbClr val="002060"/>
                </a:solidFill>
                <a:latin typeface="Calibri" panose="020F0502020204030204" pitchFamily="34" charset="0"/>
                <a:cs typeface="Calibri" panose="020F0502020204030204" pitchFamily="34" charset="0"/>
              </a:rPr>
              <a:t>)</a:t>
            </a:r>
            <a:endParaRPr lang="en-US" sz="2200" dirty="0">
              <a:solidFill>
                <a:srgbClr val="00206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a:xfrm>
            <a:off x="8176200" y="4311750"/>
            <a:ext cx="548700" cy="393600"/>
          </a:xfrm>
        </p:spPr>
        <p:txBody>
          <a:bodyPr/>
          <a:lstStyle/>
          <a:p>
            <a:fld id="{00000000-1234-1234-1234-123412341234}" type="slidenum">
              <a:rPr lang="en" smtClean="0"/>
              <a:pPr/>
              <a:t>29</a:t>
            </a:fld>
            <a:endParaRPr lang="en" dirty="0"/>
          </a:p>
        </p:txBody>
      </p:sp>
      <p:sp>
        <p:nvSpPr>
          <p:cNvPr id="5" name="TextBox 4">
            <a:extLst>
              <a:ext uri="{FF2B5EF4-FFF2-40B4-BE49-F238E27FC236}">
                <a16:creationId xmlns:a16="http://schemas.microsoft.com/office/drawing/2014/main" id="{4401DA9B-69DC-49AD-A488-445F78135B04}"/>
              </a:ext>
            </a:extLst>
          </p:cNvPr>
          <p:cNvSpPr txBox="1"/>
          <p:nvPr/>
        </p:nvSpPr>
        <p:spPr>
          <a:xfrm>
            <a:off x="533400" y="2787625"/>
            <a:ext cx="992886" cy="707886"/>
          </a:xfrm>
          <a:prstGeom prst="rect">
            <a:avLst/>
          </a:prstGeom>
          <a:solidFill>
            <a:srgbClr val="FF0000"/>
          </a:solidFill>
        </p:spPr>
        <p:txBody>
          <a:bodyPr wrap="square" rtlCol="0">
            <a:spAutoFit/>
          </a:bodyPr>
          <a:lstStyle/>
          <a:p>
            <a:pPr algn="ctr"/>
            <a:r>
              <a:rPr lang="en-US" sz="2000" b="1" dirty="0" err="1">
                <a:solidFill>
                  <a:schemeClr val="bg1"/>
                </a:solidFill>
                <a:latin typeface="Calibri" panose="020F0502020204030204" pitchFamily="34" charset="0"/>
                <a:cs typeface="Calibri" panose="020F0502020204030204" pitchFamily="34" charset="0"/>
              </a:rPr>
              <a:t>Hechos</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Reales</a:t>
            </a:r>
            <a:endParaRPr lang="es-MX" sz="2000" b="1" dirty="0">
              <a:solidFill>
                <a:schemeClr val="bg1"/>
              </a:solidFill>
              <a:latin typeface="Calibri" panose="020F0502020204030204" pitchFamily="34" charset="0"/>
              <a:cs typeface="Calibri" panose="020F0502020204030204" pitchFamily="34" charset="0"/>
            </a:endParaRPr>
          </a:p>
        </p:txBody>
      </p:sp>
      <p:grpSp>
        <p:nvGrpSpPr>
          <p:cNvPr id="9" name="Group 8"/>
          <p:cNvGrpSpPr/>
          <p:nvPr/>
        </p:nvGrpSpPr>
        <p:grpSpPr>
          <a:xfrm>
            <a:off x="495756" y="375343"/>
            <a:ext cx="5066844" cy="653365"/>
            <a:chOff x="495756" y="375343"/>
            <a:chExt cx="5066844" cy="653365"/>
          </a:xfrm>
        </p:grpSpPr>
        <p:sp>
          <p:nvSpPr>
            <p:cNvPr id="13" name="TextBox 12">
              <a:extLst>
                <a:ext uri="{FF2B5EF4-FFF2-40B4-BE49-F238E27FC236}">
                  <a16:creationId xmlns:a16="http://schemas.microsoft.com/office/drawing/2014/main" id="{968AE6F7-35D8-46B9-A34E-1741063D91A8}"/>
                </a:ext>
              </a:extLst>
            </p:cNvPr>
            <p:cNvSpPr txBox="1"/>
            <p:nvPr/>
          </p:nvSpPr>
          <p:spPr>
            <a:xfrm>
              <a:off x="495756" y="505488"/>
              <a:ext cx="5066844" cy="523220"/>
            </a:xfrm>
            <a:prstGeom prst="rect">
              <a:avLst/>
            </a:prstGeom>
            <a:noFill/>
          </p:spPr>
          <p:txBody>
            <a:bodyPr wrap="square" rtlCol="0">
              <a:spAutoFit/>
            </a:bodyPr>
            <a:lstStyle/>
            <a:p>
              <a:r>
                <a:rPr lang="en-US" sz="2800" dirty="0" err="1">
                  <a:solidFill>
                    <a:srgbClr val="002060"/>
                  </a:solidFill>
                  <a:latin typeface="Hurry Up" panose="02000400000000000000" pitchFamily="2" charset="0"/>
                </a:rPr>
                <a:t>Oyente</a:t>
              </a:r>
              <a:r>
                <a:rPr lang="en-US" sz="2800" dirty="0">
                  <a:solidFill>
                    <a:srgbClr val="002060"/>
                  </a:solidFill>
                  <a:latin typeface="Hurry Up" panose="02000400000000000000" pitchFamily="2" charset="0"/>
                </a:rPr>
                <a:t>-de-</a:t>
              </a:r>
              <a:r>
                <a:rPr lang="en-US" sz="2800" dirty="0" err="1">
                  <a:solidFill>
                    <a:srgbClr val="002060"/>
                  </a:solidFill>
                  <a:latin typeface="Hurry Up" panose="02000400000000000000" pitchFamily="2" charset="0"/>
                </a:rPr>
                <a:t>oídas</a:t>
              </a:r>
              <a:r>
                <a:rPr lang="en-US" sz="2800" dirty="0">
                  <a:solidFill>
                    <a:srgbClr val="002060"/>
                  </a:solidFill>
                  <a:latin typeface="Hurry Up" panose="02000400000000000000" pitchFamily="2" charset="0"/>
                </a:rPr>
                <a:t>:  </a:t>
              </a:r>
            </a:p>
          </p:txBody>
        </p:sp>
        <p:pic>
          <p:nvPicPr>
            <p:cNvPr id="14" name="Picture 2" descr="C:\Users\Maureen\AppData\Local\Microsoft\Windows\INetCache\IE\QMZ19K1V\listening-joe[1].jpg">
              <a:extLst>
                <a:ext uri="{FF2B5EF4-FFF2-40B4-BE49-F238E27FC236}">
                  <a16:creationId xmlns:a16="http://schemas.microsoft.com/office/drawing/2014/main" id="{C8FE89FE-EED1-4369-AED7-8D196852E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5343"/>
              <a:ext cx="1000380" cy="628109"/>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13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2141538" y="1647825"/>
            <a:ext cx="7002462" cy="2197100"/>
          </a:xfrm>
        </p:spPr>
        <p:txBody>
          <a:bodyPr>
            <a:noAutofit/>
          </a:bodyPr>
          <a:lstStyle/>
          <a:p>
            <a:pPr>
              <a:spcBef>
                <a:spcPts val="600"/>
              </a:spcBef>
              <a:buFont typeface="Courier New" panose="02070309020205020404" pitchFamily="49" charset="0"/>
              <a:buChar char="o"/>
            </a:pPr>
            <a:r>
              <a:rPr lang="es-ES_tradnl" sz="2800">
                <a:solidFill>
                  <a:srgbClr val="002060"/>
                </a:solidFill>
                <a:latin typeface="Calibri" panose="020F0502020204030204" pitchFamily="34" charset="0"/>
                <a:cs typeface="Calibri" panose="020F0502020204030204" pitchFamily="34" charset="0"/>
              </a:rPr>
              <a:t>Su nombre</a:t>
            </a:r>
          </a:p>
          <a:p>
            <a:pPr>
              <a:spcBef>
                <a:spcPts val="600"/>
              </a:spcBef>
              <a:buFont typeface="Courier New" panose="02070309020205020404" pitchFamily="49" charset="0"/>
              <a:buChar char="o"/>
            </a:pPr>
            <a:r>
              <a:rPr lang="es-ES_tradnl" sz="2800">
                <a:solidFill>
                  <a:srgbClr val="002060"/>
                </a:solidFill>
                <a:latin typeface="Calibri" panose="020F0502020204030204" pitchFamily="34" charset="0"/>
                <a:cs typeface="Calibri" panose="020F0502020204030204" pitchFamily="34" charset="0"/>
              </a:rPr>
              <a:t>Número de hijos y sus edades</a:t>
            </a:r>
          </a:p>
          <a:p>
            <a:pPr>
              <a:spcBef>
                <a:spcPts val="600"/>
              </a:spcBef>
              <a:buFont typeface="Courier New" panose="02070309020205020404" pitchFamily="49" charset="0"/>
              <a:buChar char="o"/>
            </a:pPr>
            <a:r>
              <a:rPr lang="es-ES_tradnl" sz="2800">
                <a:solidFill>
                  <a:srgbClr val="002060"/>
                </a:solidFill>
                <a:latin typeface="Calibri" panose="020F0502020204030204" pitchFamily="34" charset="0"/>
                <a:cs typeface="Calibri" panose="020F0502020204030204" pitchFamily="34" charset="0"/>
              </a:rPr>
              <a:t>Escuela de su hijo/a</a:t>
            </a:r>
          </a:p>
          <a:p>
            <a:pPr>
              <a:spcBef>
                <a:spcPts val="600"/>
              </a:spcBef>
              <a:buFont typeface="Courier New" panose="02070309020205020404" pitchFamily="49" charset="0"/>
              <a:buChar char="o"/>
            </a:pPr>
            <a:r>
              <a:rPr lang="es-ES_tradnl" sz="2800">
                <a:solidFill>
                  <a:srgbClr val="002060"/>
                </a:solidFill>
                <a:latin typeface="Calibri" panose="020F0502020204030204" pitchFamily="34" charset="0"/>
                <a:cs typeface="Calibri" panose="020F0502020204030204" pitchFamily="34" charset="0"/>
              </a:rPr>
              <a:t>Idioma(s) hablado(s) en casa</a:t>
            </a:r>
          </a:p>
        </p:txBody>
      </p:sp>
      <p:sp>
        <p:nvSpPr>
          <p:cNvPr id="5" name="TextBox 4"/>
          <p:cNvSpPr txBox="1"/>
          <p:nvPr/>
        </p:nvSpPr>
        <p:spPr>
          <a:xfrm>
            <a:off x="152400" y="209550"/>
            <a:ext cx="3038011" cy="646331"/>
          </a:xfrm>
          <a:prstGeom prst="rect">
            <a:avLst/>
          </a:prstGeom>
          <a:noFill/>
        </p:spPr>
        <p:txBody>
          <a:bodyPr wrap="none" rtlCol="0">
            <a:spAutoFit/>
          </a:bodyPr>
          <a:lstStyle/>
          <a:p>
            <a:r>
              <a:rPr lang="es-ES_tradnl" sz="36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Presentaciones</a:t>
            </a:r>
          </a:p>
        </p:txBody>
      </p:sp>
      <p:sp>
        <p:nvSpPr>
          <p:cNvPr id="2" name="Slide Number Placeholder 1"/>
          <p:cNvSpPr>
            <a:spLocks noGrp="1"/>
          </p:cNvSpPr>
          <p:nvPr>
            <p:ph type="sldNum" sz="quarter" idx="12"/>
          </p:nvPr>
        </p:nvSpPr>
        <p:spPr/>
        <p:txBody>
          <a:bodyPr/>
          <a:lstStyle/>
          <a:p>
            <a:fld id="{00000000-1234-1234-1234-123412341234}" type="slidenum">
              <a:rPr lang="es-ES_tradnl" smtClean="0">
                <a:solidFill>
                  <a:schemeClr val="bg1"/>
                </a:solidFill>
                <a:latin typeface="Calibri" panose="020F0502020204030204" pitchFamily="34" charset="0"/>
                <a:cs typeface="Calibri" panose="020F0502020204030204" pitchFamily="34" charset="0"/>
              </a:rPr>
              <a:pPr/>
              <a:t>3</a:t>
            </a:fld>
            <a:endParaRPr lang="es-ES_tradnl">
              <a:solidFill>
                <a:schemeClr val="bg1"/>
              </a:solidFill>
              <a:latin typeface="Calibri" panose="020F0502020204030204" pitchFamily="34" charset="0"/>
              <a:cs typeface="Calibri" panose="020F0502020204030204" pitchFamily="34" charset="0"/>
            </a:endParaRPr>
          </a:p>
        </p:txBody>
      </p:sp>
      <p:grpSp>
        <p:nvGrpSpPr>
          <p:cNvPr id="11" name="Group 10"/>
          <p:cNvGrpSpPr/>
          <p:nvPr/>
        </p:nvGrpSpPr>
        <p:grpSpPr>
          <a:xfrm>
            <a:off x="3280562" y="139401"/>
            <a:ext cx="917719" cy="1049965"/>
            <a:chOff x="3048000" y="182451"/>
            <a:chExt cx="917719" cy="1049965"/>
          </a:xfrm>
        </p:grpSpPr>
        <p:pic>
          <p:nvPicPr>
            <p:cNvPr id="12" name="Picture 11" descr="Image result for speech bub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s-ES_tradnl" sz="600">
                  <a:latin typeface="Calibri" panose="020F0502020204030204" pitchFamily="34" charset="0"/>
                  <a:cs typeface="Calibri" panose="020F0502020204030204" pitchFamily="34" charset="0"/>
                </a:rPr>
                <a:t>Pixabay</a:t>
              </a:r>
            </a:p>
          </p:txBody>
        </p:sp>
      </p:grpSp>
    </p:spTree>
    <p:extLst>
      <p:ext uri="{BB962C8B-B14F-4D97-AF65-F5344CB8AC3E}">
        <p14:creationId xmlns:p14="http://schemas.microsoft.com/office/powerpoint/2010/main" val="1879821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3922" y="1426124"/>
            <a:ext cx="8436155" cy="914401"/>
          </a:xfrm>
        </p:spPr>
        <p:txBody>
          <a:bodyPr>
            <a:noAutofit/>
          </a:bodyPr>
          <a:lstStyle/>
          <a:p>
            <a:pPr marL="9525" indent="-9525">
              <a:buNone/>
            </a:pPr>
            <a:r>
              <a:rPr lang="es-ES" altLang="es-MX" dirty="0">
                <a:solidFill>
                  <a:srgbClr val="002060"/>
                </a:solidFill>
                <a:cs typeface="Calibri" panose="020F0502020204030204" pitchFamily="34" charset="0"/>
              </a:rPr>
              <a:t>Escuché que si una niña bilingüe experimenta dificultades de aprendizaje en uno o en ambos idiomas, descartar uno de los idiomas resolverá el problema. </a:t>
            </a:r>
          </a:p>
          <a:p>
            <a:pPr>
              <a:buNone/>
            </a:pPr>
            <a:endParaRPr lang="en-US" sz="2400" dirty="0">
              <a:solidFill>
                <a:srgbClr val="002060"/>
              </a:solidFill>
            </a:endParaRPr>
          </a:p>
        </p:txBody>
      </p:sp>
      <p:sp>
        <p:nvSpPr>
          <p:cNvPr id="6" name="TextBox 5"/>
          <p:cNvSpPr txBox="1"/>
          <p:nvPr/>
        </p:nvSpPr>
        <p:spPr>
          <a:xfrm>
            <a:off x="1734095" y="2977809"/>
            <a:ext cx="6934200" cy="1569660"/>
          </a:xfrm>
          <a:prstGeom prst="rect">
            <a:avLst/>
          </a:prstGeom>
          <a:noFill/>
        </p:spPr>
        <p:txBody>
          <a:bodyPr wrap="square" rtlCol="0">
            <a:spAutoFit/>
          </a:bodyPr>
          <a:lstStyle/>
          <a:p>
            <a:r>
              <a:rPr lang="es-ES" altLang="es-MX" sz="2400" dirty="0">
                <a:solidFill>
                  <a:srgbClr val="C00000"/>
                </a:solidFill>
                <a:latin typeface="Calibri" panose="020F0502020204030204" pitchFamily="34" charset="0"/>
                <a:cs typeface="Calibri" panose="020F0502020204030204" pitchFamily="34" charset="0"/>
              </a:rPr>
              <a:t>No hay evidencia de que esto sea así. Los niños que tienen dificultades de aprendizaje en un ambiente bilingüe tendrán los mismos desafíos en un entorno monolingüe. </a:t>
            </a:r>
            <a:endParaRPr lang="en-US" sz="2400" dirty="0">
              <a:solidFill>
                <a:srgbClr val="C0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a:xfrm>
            <a:off x="8182698" y="4324350"/>
            <a:ext cx="548700" cy="393600"/>
          </a:xfrm>
        </p:spPr>
        <p:txBody>
          <a:bodyPr/>
          <a:lstStyle/>
          <a:p>
            <a:fld id="{00000000-1234-1234-1234-123412341234}" type="slidenum">
              <a:rPr lang="en" smtClean="0"/>
              <a:pPr/>
              <a:t>30</a:t>
            </a:fld>
            <a:endParaRPr lang="en" dirty="0"/>
          </a:p>
        </p:txBody>
      </p:sp>
      <p:sp>
        <p:nvSpPr>
          <p:cNvPr id="8" name="TextBox 7">
            <a:extLst>
              <a:ext uri="{FF2B5EF4-FFF2-40B4-BE49-F238E27FC236}">
                <a16:creationId xmlns:a16="http://schemas.microsoft.com/office/drawing/2014/main" id="{CB25FF02-CD44-4118-A27D-180F7782C9DE}"/>
              </a:ext>
            </a:extLst>
          </p:cNvPr>
          <p:cNvSpPr txBox="1"/>
          <p:nvPr/>
        </p:nvSpPr>
        <p:spPr>
          <a:xfrm>
            <a:off x="533400" y="3149518"/>
            <a:ext cx="992886" cy="707886"/>
          </a:xfrm>
          <a:prstGeom prst="rect">
            <a:avLst/>
          </a:prstGeom>
          <a:solidFill>
            <a:srgbClr val="FF0000"/>
          </a:solidFill>
        </p:spPr>
        <p:txBody>
          <a:bodyPr wrap="square" rtlCol="0">
            <a:spAutoFit/>
          </a:bodyPr>
          <a:lstStyle/>
          <a:p>
            <a:pPr algn="ctr"/>
            <a:r>
              <a:rPr lang="en-US" sz="2000" b="1" dirty="0" err="1">
                <a:solidFill>
                  <a:schemeClr val="bg1"/>
                </a:solidFill>
                <a:latin typeface="Calibri" panose="020F0502020204030204" pitchFamily="34" charset="0"/>
                <a:cs typeface="Calibri" panose="020F0502020204030204" pitchFamily="34" charset="0"/>
              </a:rPr>
              <a:t>Hechos</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Reales</a:t>
            </a:r>
            <a:endParaRPr lang="es-MX" sz="2000" b="1" dirty="0">
              <a:solidFill>
                <a:schemeClr val="bg1"/>
              </a:solidFill>
              <a:latin typeface="Calibri" panose="020F0502020204030204" pitchFamily="34" charset="0"/>
              <a:cs typeface="Calibri" panose="020F0502020204030204" pitchFamily="34" charset="0"/>
            </a:endParaRPr>
          </a:p>
        </p:txBody>
      </p:sp>
      <p:grpSp>
        <p:nvGrpSpPr>
          <p:cNvPr id="9" name="Group 8"/>
          <p:cNvGrpSpPr/>
          <p:nvPr/>
        </p:nvGrpSpPr>
        <p:grpSpPr>
          <a:xfrm>
            <a:off x="495756" y="375343"/>
            <a:ext cx="5066844" cy="653365"/>
            <a:chOff x="495756" y="375343"/>
            <a:chExt cx="5066844" cy="653365"/>
          </a:xfrm>
        </p:grpSpPr>
        <p:sp>
          <p:nvSpPr>
            <p:cNvPr id="10" name="TextBox 9">
              <a:extLst>
                <a:ext uri="{FF2B5EF4-FFF2-40B4-BE49-F238E27FC236}">
                  <a16:creationId xmlns:a16="http://schemas.microsoft.com/office/drawing/2014/main" id="{968AE6F7-35D8-46B9-A34E-1741063D91A8}"/>
                </a:ext>
              </a:extLst>
            </p:cNvPr>
            <p:cNvSpPr txBox="1"/>
            <p:nvPr/>
          </p:nvSpPr>
          <p:spPr>
            <a:xfrm>
              <a:off x="495756" y="505488"/>
              <a:ext cx="5066844" cy="523220"/>
            </a:xfrm>
            <a:prstGeom prst="rect">
              <a:avLst/>
            </a:prstGeom>
            <a:noFill/>
          </p:spPr>
          <p:txBody>
            <a:bodyPr wrap="square" rtlCol="0">
              <a:spAutoFit/>
            </a:bodyPr>
            <a:lstStyle/>
            <a:p>
              <a:r>
                <a:rPr lang="en-US" sz="2800" dirty="0" err="1">
                  <a:solidFill>
                    <a:srgbClr val="002060"/>
                  </a:solidFill>
                  <a:latin typeface="Hurry Up" panose="02000400000000000000" pitchFamily="2" charset="0"/>
                </a:rPr>
                <a:t>Oyente</a:t>
              </a:r>
              <a:r>
                <a:rPr lang="en-US" sz="2800" dirty="0">
                  <a:solidFill>
                    <a:srgbClr val="002060"/>
                  </a:solidFill>
                  <a:latin typeface="Hurry Up" panose="02000400000000000000" pitchFamily="2" charset="0"/>
                </a:rPr>
                <a:t>-de-</a:t>
              </a:r>
              <a:r>
                <a:rPr lang="en-US" sz="2800" dirty="0" err="1">
                  <a:solidFill>
                    <a:srgbClr val="002060"/>
                  </a:solidFill>
                  <a:latin typeface="Hurry Up" panose="02000400000000000000" pitchFamily="2" charset="0"/>
                </a:rPr>
                <a:t>oídas</a:t>
              </a:r>
              <a:r>
                <a:rPr lang="en-US" sz="2800" dirty="0">
                  <a:solidFill>
                    <a:srgbClr val="002060"/>
                  </a:solidFill>
                  <a:latin typeface="Hurry Up" panose="02000400000000000000" pitchFamily="2" charset="0"/>
                </a:rPr>
                <a:t>:  </a:t>
              </a:r>
            </a:p>
          </p:txBody>
        </p:sp>
        <p:pic>
          <p:nvPicPr>
            <p:cNvPr id="11" name="Picture 2" descr="C:\Users\Maureen\AppData\Local\Microsoft\Windows\INetCache\IE\QMZ19K1V\listening-joe[1].jpg">
              <a:extLst>
                <a:ext uri="{FF2B5EF4-FFF2-40B4-BE49-F238E27FC236}">
                  <a16:creationId xmlns:a16="http://schemas.microsoft.com/office/drawing/2014/main" id="{C8FE89FE-EED1-4369-AED7-8D196852E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75343"/>
              <a:ext cx="1000380" cy="628109"/>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DF1BCDD-E4E0-574D-86A4-7E0FDC9C51AC}"/>
              </a:ext>
            </a:extLst>
          </p:cNvPr>
          <p:cNvSpPr txBox="1"/>
          <p:nvPr/>
        </p:nvSpPr>
        <p:spPr>
          <a:xfrm>
            <a:off x="353922" y="4638012"/>
            <a:ext cx="2057400" cy="307777"/>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a:t>
            </a:r>
            <a:r>
              <a:rPr lang="en-US" dirty="0" err="1">
                <a:solidFill>
                  <a:srgbClr val="002060"/>
                </a:solidFill>
                <a:latin typeface="Calibri" panose="020F0502020204030204" pitchFamily="34" charset="0"/>
                <a:cs typeface="Calibri" panose="020F0502020204030204" pitchFamily="34" charset="0"/>
              </a:rPr>
              <a:t>LinguaHealth</a:t>
            </a:r>
            <a:r>
              <a:rPr lang="en-US" dirty="0">
                <a:solidFill>
                  <a:srgbClr val="002060"/>
                </a:solidFill>
                <a:latin typeface="Calibri" panose="020F0502020204030204" pitchFamily="34" charset="0"/>
                <a:cs typeface="Calibri" panose="020F0502020204030204" pitchFamily="34" charset="0"/>
              </a:rPr>
              <a:t>, 2012)</a:t>
            </a:r>
            <a:endParaRPr lang="en-US" dirty="0"/>
          </a:p>
        </p:txBody>
      </p:sp>
    </p:spTree>
    <p:extLst>
      <p:ext uri="{BB962C8B-B14F-4D97-AF65-F5344CB8AC3E}">
        <p14:creationId xmlns:p14="http://schemas.microsoft.com/office/powerpoint/2010/main" val="141396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idx="12"/>
          </p:nvPr>
        </p:nvSpPr>
        <p:spPr>
          <a:xfrm>
            <a:off x="8112656" y="4324350"/>
            <a:ext cx="548700" cy="393600"/>
          </a:xfrm>
        </p:spPr>
        <p:txBody>
          <a:bodyPr/>
          <a:lstStyle/>
          <a:p>
            <a:pPr lvl="0" algn="ctr">
              <a:spcBef>
                <a:spcPts val="0"/>
              </a:spcBef>
              <a:buNone/>
            </a:pPr>
            <a:fld id="{00000000-1234-1234-1234-123412341234}" type="slidenum">
              <a:rPr lang="es-ES_tradnl" sz="1400" smtClean="0">
                <a:solidFill>
                  <a:schemeClr val="bg1"/>
                </a:solidFill>
              </a:rPr>
              <a:pPr lvl="0" algn="ctr">
                <a:spcBef>
                  <a:spcPts val="0"/>
                </a:spcBef>
                <a:buNone/>
              </a:pPr>
              <a:t>31</a:t>
            </a:fld>
            <a:endParaRPr lang="es-ES_tradnl" sz="140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s-ES_tradnl" sz="3200">
              <a:solidFill>
                <a:srgbClr val="002060"/>
              </a:solidFill>
              <a:latin typeface="Calibri" panose="020F0502020204030204" pitchFamily="34" charset="0"/>
              <a:cs typeface="Calibri" panose="020F0502020204030204" pitchFamily="34" charset="0"/>
            </a:endParaRPr>
          </a:p>
        </p:txBody>
      </p:sp>
      <p:sp>
        <p:nvSpPr>
          <p:cNvPr id="10" name="TextBox 9"/>
          <p:cNvSpPr txBox="1"/>
          <p:nvPr/>
        </p:nvSpPr>
        <p:spPr>
          <a:xfrm>
            <a:off x="47625" y="1633269"/>
            <a:ext cx="8613732" cy="2308324"/>
          </a:xfrm>
          <a:prstGeom prst="rect">
            <a:avLst/>
          </a:prstGeom>
          <a:noFill/>
        </p:spPr>
        <p:txBody>
          <a:bodyPr wrap="square" rtlCol="0">
            <a:spAutoFit/>
          </a:bodyPr>
          <a:lstStyle/>
          <a:p>
            <a:r>
              <a:rPr lang="es-ES_tradnl" sz="3600" b="1" dirty="0">
                <a:solidFill>
                  <a:srgbClr val="002060"/>
                </a:solidFill>
                <a:latin typeface="Calibri" panose="020F0502020204030204" pitchFamily="34" charset="0"/>
                <a:cs typeface="Calibri" panose="020F0502020204030204" pitchFamily="34" charset="0"/>
              </a:rPr>
              <a:t>                   Hijos bilingües                </a:t>
            </a:r>
          </a:p>
          <a:p>
            <a:pPr algn="ctr"/>
            <a:endParaRPr lang="es-ES_tradnl" sz="3600" b="1" dirty="0">
              <a:solidFill>
                <a:srgbClr val="002060"/>
              </a:solidFill>
              <a:latin typeface="Calibri" panose="020F0502020204030204" pitchFamily="34" charset="0"/>
              <a:cs typeface="Calibri" panose="020F0502020204030204" pitchFamily="34" charset="0"/>
            </a:endParaRPr>
          </a:p>
          <a:p>
            <a:pPr algn="ctr"/>
            <a:r>
              <a:rPr lang="es-ES_tradnl" sz="3600" b="1" dirty="0">
                <a:solidFill>
                  <a:srgbClr val="002060"/>
                </a:solidFill>
                <a:latin typeface="Calibri" panose="020F0502020204030204" pitchFamily="34" charset="0"/>
                <a:cs typeface="Calibri" panose="020F0502020204030204" pitchFamily="34" charset="0"/>
              </a:rPr>
              <a:t>                  </a:t>
            </a:r>
          </a:p>
          <a:p>
            <a:pPr algn="ctr"/>
            <a:r>
              <a:rPr lang="es-ES_tradnl" sz="3600" b="1" dirty="0">
                <a:solidFill>
                  <a:srgbClr val="002060"/>
                </a:solidFill>
                <a:latin typeface="Calibri" panose="020F0502020204030204" pitchFamily="34" charset="0"/>
                <a:cs typeface="Calibri" panose="020F0502020204030204" pitchFamily="34" charset="0"/>
              </a:rPr>
              <a:t>                  Padres monolingües</a:t>
            </a:r>
          </a:p>
        </p:txBody>
      </p:sp>
      <p:sp>
        <p:nvSpPr>
          <p:cNvPr id="4" name="TextBox 3"/>
          <p:cNvSpPr txBox="1"/>
          <p:nvPr/>
        </p:nvSpPr>
        <p:spPr>
          <a:xfrm>
            <a:off x="76200" y="249019"/>
            <a:ext cx="1399742" cy="646331"/>
          </a:xfrm>
          <a:prstGeom prst="rect">
            <a:avLst/>
          </a:prstGeom>
          <a:noFill/>
        </p:spPr>
        <p:txBody>
          <a:bodyPr wrap="none" rtlCol="0">
            <a:spAutoFit/>
          </a:bodyPr>
          <a:lstStyle/>
          <a:p>
            <a:r>
              <a:rPr lang="es-ES_tradnl"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Reto 4</a:t>
            </a:r>
          </a:p>
        </p:txBody>
      </p:sp>
      <p:pic>
        <p:nvPicPr>
          <p:cNvPr id="12" name="Picture 11" descr="A close up of a logo&#10;&#10;Description generated with high confidence">
            <a:extLst>
              <a:ext uri="{FF2B5EF4-FFF2-40B4-BE49-F238E27FC236}">
                <a16:creationId xmlns:a16="http://schemas.microsoft.com/office/drawing/2014/main" id="{B75194E1-DD65-4770-B3A6-763ABB423D8A}"/>
              </a:ext>
            </a:extLst>
          </p:cNvPr>
          <p:cNvPicPr>
            <a:picLocks noChangeAspect="1"/>
          </p:cNvPicPr>
          <p:nvPr/>
        </p:nvPicPr>
        <p:blipFill>
          <a:blip r:embed="rId3"/>
          <a:stretch>
            <a:fillRect/>
          </a:stretch>
        </p:blipFill>
        <p:spPr>
          <a:xfrm>
            <a:off x="4572000" y="1633269"/>
            <a:ext cx="1932317" cy="1600200"/>
          </a:xfrm>
          <a:prstGeom prst="rect">
            <a:avLst/>
          </a:prstGeom>
        </p:spPr>
      </p:pic>
      <p:sp>
        <p:nvSpPr>
          <p:cNvPr id="13" name="Right Arrow 9">
            <a:hlinkClick r:id="" action="ppaction://hlinkshowjump?jump=nextslide"/>
            <a:extLst>
              <a:ext uri="{FF2B5EF4-FFF2-40B4-BE49-F238E27FC236}">
                <a16:creationId xmlns:a16="http://schemas.microsoft.com/office/drawing/2014/main" id="{A529EBE1-3394-4AF5-8C3B-B2444A2BF52E}"/>
              </a:ext>
            </a:extLst>
          </p:cNvPr>
          <p:cNvSpPr/>
          <p:nvPr/>
        </p:nvSpPr>
        <p:spPr>
          <a:xfrm>
            <a:off x="7010400" y="250510"/>
            <a:ext cx="1469276"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s-ES_tradnl" dirty="0">
                <a:solidFill>
                  <a:srgbClr val="002060"/>
                </a:solidFill>
                <a:latin typeface="Calibri" panose="020F0502020204030204" pitchFamily="34" charset="0"/>
                <a:cs typeface="Calibri" panose="020F0502020204030204" pitchFamily="34" charset="0"/>
              </a:rPr>
            </a:br>
            <a:r>
              <a:rPr lang="es-ES_tradnl" sz="1800" dirty="0">
                <a:solidFill>
                  <a:srgbClr val="002060"/>
                </a:solidFill>
                <a:latin typeface="Calibri" panose="020F0502020204030204" pitchFamily="34" charset="0"/>
                <a:cs typeface="Calibri" panose="020F0502020204030204" pitchFamily="34" charset="0"/>
              </a:rPr>
              <a:t>Escenario 7 </a:t>
            </a:r>
          </a:p>
          <a:p>
            <a:pPr algn="ctr"/>
            <a:endParaRPr lang="es-ES_tradnl" b="1" dirty="0">
              <a:latin typeface="Calibri" panose="020F0502020204030204" pitchFamily="34" charset="0"/>
            </a:endParaRPr>
          </a:p>
        </p:txBody>
      </p:sp>
    </p:spTree>
    <p:extLst>
      <p:ext uri="{BB962C8B-B14F-4D97-AF65-F5344CB8AC3E}">
        <p14:creationId xmlns:p14="http://schemas.microsoft.com/office/powerpoint/2010/main" val="683092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idx="12"/>
          </p:nvPr>
        </p:nvSpPr>
        <p:spPr>
          <a:xfrm>
            <a:off x="8112656" y="4324350"/>
            <a:ext cx="548700" cy="393600"/>
          </a:xfrm>
        </p:spPr>
        <p:txBody>
          <a:bodyPr/>
          <a:lstStyle/>
          <a:p>
            <a:pPr lvl="0" algn="ctr">
              <a:spcBef>
                <a:spcPts val="0"/>
              </a:spcBef>
              <a:buNone/>
            </a:pPr>
            <a:fld id="{00000000-1234-1234-1234-123412341234}" type="slidenum">
              <a:rPr lang="es-ES_tradnl" sz="1400" smtClean="0">
                <a:solidFill>
                  <a:schemeClr val="bg1"/>
                </a:solidFill>
              </a:rPr>
              <a:pPr lvl="0" algn="ctr">
                <a:spcBef>
                  <a:spcPts val="0"/>
                </a:spcBef>
                <a:buNone/>
              </a:pPr>
              <a:t>32</a:t>
            </a:fld>
            <a:endParaRPr lang="es-ES_tradnl" sz="140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s-ES_tradnl" sz="3200">
              <a:solidFill>
                <a:srgbClr val="002060"/>
              </a:solidFill>
              <a:latin typeface="Calibri" panose="020F0502020204030204" pitchFamily="34" charset="0"/>
              <a:cs typeface="Calibri" panose="020F0502020204030204" pitchFamily="34" charset="0"/>
            </a:endParaRPr>
          </a:p>
        </p:txBody>
      </p:sp>
      <p:pic>
        <p:nvPicPr>
          <p:cNvPr id="8" name="Picture 7" descr="A close up of a logo&#10;&#10;Description generated with high confidence">
            <a:extLst>
              <a:ext uri="{FF2B5EF4-FFF2-40B4-BE49-F238E27FC236}">
                <a16:creationId xmlns:a16="http://schemas.microsoft.com/office/drawing/2014/main" id="{47F607EF-3DA0-454A-895E-19557FB441AA}"/>
              </a:ext>
            </a:extLst>
          </p:cNvPr>
          <p:cNvPicPr>
            <a:picLocks noChangeAspect="1"/>
          </p:cNvPicPr>
          <p:nvPr/>
        </p:nvPicPr>
        <p:blipFill>
          <a:blip r:embed="rId3"/>
          <a:stretch>
            <a:fillRect/>
          </a:stretch>
        </p:blipFill>
        <p:spPr>
          <a:xfrm>
            <a:off x="320965" y="285096"/>
            <a:ext cx="914400" cy="757238"/>
          </a:xfrm>
          <a:prstGeom prst="rect">
            <a:avLst/>
          </a:prstGeom>
        </p:spPr>
      </p:pic>
      <p:sp>
        <p:nvSpPr>
          <p:cNvPr id="6" name="TextBox 5">
            <a:extLst>
              <a:ext uri="{FF2B5EF4-FFF2-40B4-BE49-F238E27FC236}">
                <a16:creationId xmlns:a16="http://schemas.microsoft.com/office/drawing/2014/main" id="{02EE8EC7-54AC-4AF0-A0C0-E240C1C57219}"/>
              </a:ext>
            </a:extLst>
          </p:cNvPr>
          <p:cNvSpPr txBox="1"/>
          <p:nvPr/>
        </p:nvSpPr>
        <p:spPr>
          <a:xfrm>
            <a:off x="1249781" y="528436"/>
            <a:ext cx="2743200" cy="461665"/>
          </a:xfrm>
          <a:prstGeom prst="rect">
            <a:avLst/>
          </a:prstGeom>
          <a:noFill/>
        </p:spPr>
        <p:txBody>
          <a:bodyPr wrap="square" rtlCol="0">
            <a:spAutoFit/>
          </a:bodyPr>
          <a:lstStyle/>
          <a:p>
            <a:r>
              <a:rPr lang="es-ES_tradnl" sz="2400" b="1" dirty="0">
                <a:solidFill>
                  <a:srgbClr val="002060"/>
                </a:solidFill>
                <a:latin typeface="Calibri" panose="020F0502020204030204" pitchFamily="34" charset="0"/>
                <a:cs typeface="Calibri" panose="020F0502020204030204" pitchFamily="34" charset="0"/>
              </a:rPr>
              <a:t>Escenario 7</a:t>
            </a:r>
          </a:p>
        </p:txBody>
      </p:sp>
      <p:sp>
        <p:nvSpPr>
          <p:cNvPr id="12" name="TextBox 11">
            <a:extLst>
              <a:ext uri="{FF2B5EF4-FFF2-40B4-BE49-F238E27FC236}">
                <a16:creationId xmlns:a16="http://schemas.microsoft.com/office/drawing/2014/main" id="{E1BA8007-C6C9-446F-B177-F7A87B9754BE}"/>
              </a:ext>
            </a:extLst>
          </p:cNvPr>
          <p:cNvSpPr txBox="1"/>
          <p:nvPr/>
        </p:nvSpPr>
        <p:spPr>
          <a:xfrm>
            <a:off x="259050" y="1224588"/>
            <a:ext cx="8127956" cy="707886"/>
          </a:xfrm>
          <a:prstGeom prst="rect">
            <a:avLst/>
          </a:prstGeom>
          <a:noFill/>
        </p:spPr>
        <p:txBody>
          <a:bodyPr wrap="square" rtlCol="0">
            <a:spAutoFit/>
          </a:bodyPr>
          <a:lstStyle/>
          <a:p>
            <a:r>
              <a:rPr lang="es-ES_tradnl" sz="2000" dirty="0">
                <a:solidFill>
                  <a:srgbClr val="002060"/>
                </a:solidFill>
                <a:latin typeface="Calibri" panose="020F0502020204030204" pitchFamily="34" charset="0"/>
                <a:cs typeface="Calibri" panose="020F0502020204030204" pitchFamily="34" charset="0"/>
              </a:rPr>
              <a:t>Un padre teme que no pueda ayudar a su hijo con la tarea si no habla los dos idiomas. ¿</a:t>
            </a:r>
            <a:r>
              <a:rPr lang="es-ES_tradnl" dirty="0"/>
              <a:t> </a:t>
            </a:r>
            <a:r>
              <a:rPr lang="es-ES_tradnl" sz="2000" dirty="0">
                <a:solidFill>
                  <a:srgbClr val="002060"/>
                </a:solidFill>
                <a:latin typeface="Calibri" panose="020F0502020204030204" pitchFamily="34" charset="0"/>
                <a:cs typeface="Calibri" panose="020F0502020204030204" pitchFamily="34" charset="0"/>
              </a:rPr>
              <a:t>Qué consejo le daría</a:t>
            </a:r>
            <a:r>
              <a:rPr lang="es-ES_tradnl" sz="2000" dirty="0">
                <a:solidFill>
                  <a:srgbClr val="002060"/>
                </a:solidFill>
              </a:rPr>
              <a:t> </a:t>
            </a:r>
            <a:r>
              <a:rPr lang="es-ES_tradnl" sz="2000" dirty="0">
                <a:solidFill>
                  <a:srgbClr val="002060"/>
                </a:solidFill>
                <a:latin typeface="Calibri" panose="020F0502020204030204" pitchFamily="34" charset="0"/>
                <a:cs typeface="Calibri" panose="020F0502020204030204" pitchFamily="34" charset="0"/>
              </a:rPr>
              <a:t>?</a:t>
            </a:r>
          </a:p>
        </p:txBody>
      </p:sp>
      <p:sp>
        <p:nvSpPr>
          <p:cNvPr id="13" name="Right Arrow 9">
            <a:hlinkClick r:id="" action="ppaction://hlinkshowjump?jump=nextslide"/>
            <a:extLst>
              <a:ext uri="{FF2B5EF4-FFF2-40B4-BE49-F238E27FC236}">
                <a16:creationId xmlns:a16="http://schemas.microsoft.com/office/drawing/2014/main" id="{C1934E8F-2E78-40D0-BBB9-B0A808E3726B}"/>
              </a:ext>
            </a:extLst>
          </p:cNvPr>
          <p:cNvSpPr/>
          <p:nvPr/>
        </p:nvSpPr>
        <p:spPr>
          <a:xfrm>
            <a:off x="7162800" y="250510"/>
            <a:ext cx="1447800"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s-ES_tradnl" dirty="0">
                <a:solidFill>
                  <a:srgbClr val="002060"/>
                </a:solidFill>
                <a:latin typeface="Calibri" panose="020F0502020204030204" pitchFamily="34" charset="0"/>
                <a:cs typeface="Calibri" panose="020F0502020204030204" pitchFamily="34" charset="0"/>
              </a:rPr>
            </a:br>
            <a:r>
              <a:rPr lang="es-ES_tradnl" sz="1800" dirty="0">
                <a:solidFill>
                  <a:srgbClr val="002060"/>
                </a:solidFill>
                <a:latin typeface="Calibri" panose="020F0502020204030204" pitchFamily="34" charset="0"/>
                <a:cs typeface="Calibri" panose="020F0502020204030204" pitchFamily="34" charset="0"/>
              </a:rPr>
              <a:t>Escenario 8</a:t>
            </a:r>
          </a:p>
          <a:p>
            <a:pPr algn="ctr"/>
            <a:endParaRPr lang="es-ES_tradnl" b="1" dirty="0">
              <a:latin typeface="Calibri" panose="020F0502020204030204" pitchFamily="34" charset="0"/>
            </a:endParaRPr>
          </a:p>
        </p:txBody>
      </p:sp>
      <p:sp>
        <p:nvSpPr>
          <p:cNvPr id="3" name="Rectangle 2"/>
          <p:cNvSpPr/>
          <p:nvPr/>
        </p:nvSpPr>
        <p:spPr>
          <a:xfrm>
            <a:off x="267664" y="2055375"/>
            <a:ext cx="8406495" cy="2708434"/>
          </a:xfrm>
          <a:prstGeom prst="rect">
            <a:avLst/>
          </a:prstGeom>
        </p:spPr>
        <p:txBody>
          <a:bodyPr wrap="square">
            <a:spAutoFit/>
          </a:bodyPr>
          <a:lstStyle/>
          <a:p>
            <a:pPr marL="457200" indent="-457200">
              <a:spcAft>
                <a:spcPts val="600"/>
              </a:spcAft>
              <a:buAutoNum type="alphaLcPeriod"/>
            </a:pPr>
            <a:r>
              <a:rPr lang="es-ES_tradnl" sz="2000" dirty="0">
                <a:solidFill>
                  <a:srgbClr val="002060"/>
                </a:solidFill>
                <a:latin typeface="Calibri" panose="020F0502020204030204" pitchFamily="34" charset="0"/>
                <a:cs typeface="Calibri" panose="020F0502020204030204" pitchFamily="34" charset="0"/>
              </a:rPr>
              <a:t>Utilice su idioma nativo y hable con su hijo sobre el contenido que está</a:t>
            </a:r>
            <a:br>
              <a:rPr lang="es-ES_tradnl" sz="2000" dirty="0">
                <a:solidFill>
                  <a:srgbClr val="002060"/>
                </a:solidFill>
                <a:latin typeface="Calibri" panose="020F0502020204030204" pitchFamily="34" charset="0"/>
                <a:cs typeface="Calibri" panose="020F0502020204030204" pitchFamily="34" charset="0"/>
              </a:rPr>
            </a:br>
            <a:r>
              <a:rPr lang="es-ES_tradnl" sz="2000" dirty="0">
                <a:solidFill>
                  <a:srgbClr val="002060"/>
                </a:solidFill>
                <a:latin typeface="Calibri" panose="020F0502020204030204" pitchFamily="34" charset="0"/>
                <a:cs typeface="Calibri" panose="020F0502020204030204" pitchFamily="34" charset="0"/>
              </a:rPr>
              <a:t>aprendiendo.  Pida que explique nuevos conceptos para asegurar que los</a:t>
            </a:r>
            <a:br>
              <a:rPr lang="es-ES_tradnl" sz="2000" dirty="0">
                <a:solidFill>
                  <a:srgbClr val="002060"/>
                </a:solidFill>
                <a:latin typeface="Calibri" panose="020F0502020204030204" pitchFamily="34" charset="0"/>
                <a:cs typeface="Calibri" panose="020F0502020204030204" pitchFamily="34" charset="0"/>
              </a:rPr>
            </a:br>
            <a:r>
              <a:rPr lang="es-ES_tradnl" sz="2000" dirty="0">
                <a:solidFill>
                  <a:srgbClr val="002060"/>
                </a:solidFill>
                <a:latin typeface="Calibri" panose="020F0502020204030204" pitchFamily="34" charset="0"/>
                <a:cs typeface="Calibri" panose="020F0502020204030204" pitchFamily="34" charset="0"/>
              </a:rPr>
              <a:t>entiende bien. </a:t>
            </a:r>
          </a:p>
          <a:p>
            <a:pPr marL="457200" indent="-457200">
              <a:spcAft>
                <a:spcPts val="600"/>
              </a:spcAft>
              <a:buAutoNum type="alphaLcPeriod"/>
            </a:pPr>
            <a:r>
              <a:rPr lang="es-ES_tradnl" sz="2000" dirty="0">
                <a:solidFill>
                  <a:srgbClr val="002060"/>
                </a:solidFill>
                <a:latin typeface="Calibri" panose="020F0502020204030204" pitchFamily="34" charset="0"/>
                <a:cs typeface="Calibri" panose="020F0502020204030204" pitchFamily="34" charset="0"/>
              </a:rPr>
              <a:t>Para la tarea en el segundo idioma, anime a su hijo a que se centre en lo  que PUEDE hacer primero. Ver lo que queda y pídale a su hijo que se lo pregunte a la maestra al día siguiente. </a:t>
            </a:r>
          </a:p>
          <a:p>
            <a:pPr marL="457200" indent="-457200">
              <a:spcAft>
                <a:spcPts val="600"/>
              </a:spcAft>
              <a:buAutoNum type="alphaLcPeriod"/>
            </a:pPr>
            <a:r>
              <a:rPr lang="es-ES_tradnl" sz="2000" dirty="0">
                <a:solidFill>
                  <a:srgbClr val="002060"/>
                </a:solidFill>
                <a:latin typeface="Calibri" panose="020F0502020204030204" pitchFamily="34" charset="0"/>
                <a:cs typeface="Calibri" panose="020F0502020204030204" pitchFamily="34" charset="0"/>
              </a:rPr>
              <a:t>Identifique a un amigo a quien su hija pueda llamar cuando no entienda </a:t>
            </a:r>
            <a:br>
              <a:rPr lang="es-ES_tradnl" sz="2000" dirty="0">
                <a:solidFill>
                  <a:srgbClr val="002060"/>
                </a:solidFill>
                <a:latin typeface="Calibri" panose="020F0502020204030204" pitchFamily="34" charset="0"/>
                <a:cs typeface="Calibri" panose="020F0502020204030204" pitchFamily="34" charset="0"/>
              </a:rPr>
            </a:br>
            <a:r>
              <a:rPr lang="es-ES_tradnl" sz="2000" dirty="0">
                <a:solidFill>
                  <a:srgbClr val="002060"/>
                </a:solidFill>
                <a:latin typeface="Calibri" panose="020F0502020204030204" pitchFamily="34" charset="0"/>
                <a:cs typeface="Calibri" panose="020F0502020204030204" pitchFamily="34" charset="0"/>
              </a:rPr>
              <a:t>un trabajo.</a:t>
            </a:r>
          </a:p>
        </p:txBody>
      </p:sp>
    </p:spTree>
    <p:extLst>
      <p:ext uri="{BB962C8B-B14F-4D97-AF65-F5344CB8AC3E}">
        <p14:creationId xmlns:p14="http://schemas.microsoft.com/office/powerpoint/2010/main" val="332081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idx="12"/>
          </p:nvPr>
        </p:nvSpPr>
        <p:spPr>
          <a:xfrm>
            <a:off x="8112656" y="4324350"/>
            <a:ext cx="548700" cy="393600"/>
          </a:xfrm>
        </p:spPr>
        <p:txBody>
          <a:bodyPr/>
          <a:lstStyle/>
          <a:p>
            <a:pPr lvl="0" algn="ctr">
              <a:spcBef>
                <a:spcPts val="0"/>
              </a:spcBef>
              <a:buNone/>
            </a:pPr>
            <a:fld id="{00000000-1234-1234-1234-123412341234}" type="slidenum">
              <a:rPr lang="en" sz="1400" smtClean="0">
                <a:solidFill>
                  <a:schemeClr val="bg1"/>
                </a:solidFill>
              </a:rPr>
              <a:pPr lvl="0" algn="ctr">
                <a:spcBef>
                  <a:spcPts val="0"/>
                </a:spcBef>
                <a:buNone/>
              </a:pPr>
              <a:t>33</a:t>
            </a:fld>
            <a:endParaRPr lang="en" sz="1400" dirty="0">
              <a:solidFill>
                <a:schemeClr val="bg1"/>
              </a:solidFill>
            </a:endParaRPr>
          </a:p>
        </p:txBody>
      </p:sp>
      <p:sp>
        <p:nvSpPr>
          <p:cNvPr id="7" name="TextBox 6"/>
          <p:cNvSpPr txBox="1"/>
          <p:nvPr/>
        </p:nvSpPr>
        <p:spPr>
          <a:xfrm>
            <a:off x="1143000" y="1633269"/>
            <a:ext cx="184731" cy="584775"/>
          </a:xfrm>
          <a:prstGeom prst="rect">
            <a:avLst/>
          </a:prstGeom>
          <a:noFill/>
        </p:spPr>
        <p:txBody>
          <a:bodyPr wrap="none" rtlCol="0">
            <a:spAutoFit/>
          </a:bodyPr>
          <a:lstStyle/>
          <a:p>
            <a:endParaRPr lang="en-US" sz="3200" dirty="0">
              <a:solidFill>
                <a:srgbClr val="002060"/>
              </a:solidFill>
              <a:latin typeface="Calibri" panose="020F0502020204030204" pitchFamily="34" charset="0"/>
              <a:cs typeface="Calibri" panose="020F0502020204030204" pitchFamily="34" charset="0"/>
            </a:endParaRPr>
          </a:p>
        </p:txBody>
      </p:sp>
      <p:pic>
        <p:nvPicPr>
          <p:cNvPr id="8" name="Picture 7" descr="A close up of a logo&#10;&#10;Description generated with high confidence">
            <a:extLst>
              <a:ext uri="{FF2B5EF4-FFF2-40B4-BE49-F238E27FC236}">
                <a16:creationId xmlns:a16="http://schemas.microsoft.com/office/drawing/2014/main" id="{47F607EF-3DA0-454A-895E-19557FB441AA}"/>
              </a:ext>
            </a:extLst>
          </p:cNvPr>
          <p:cNvPicPr>
            <a:picLocks noChangeAspect="1"/>
          </p:cNvPicPr>
          <p:nvPr/>
        </p:nvPicPr>
        <p:blipFill>
          <a:blip r:embed="rId3"/>
          <a:stretch>
            <a:fillRect/>
          </a:stretch>
        </p:blipFill>
        <p:spPr>
          <a:xfrm>
            <a:off x="533400" y="319652"/>
            <a:ext cx="914400" cy="757238"/>
          </a:xfrm>
          <a:prstGeom prst="rect">
            <a:avLst/>
          </a:prstGeom>
        </p:spPr>
      </p:pic>
      <p:sp>
        <p:nvSpPr>
          <p:cNvPr id="6" name="TextBox 5">
            <a:extLst>
              <a:ext uri="{FF2B5EF4-FFF2-40B4-BE49-F238E27FC236}">
                <a16:creationId xmlns:a16="http://schemas.microsoft.com/office/drawing/2014/main" id="{02EE8EC7-54AC-4AF0-A0C0-E240C1C57219}"/>
              </a:ext>
            </a:extLst>
          </p:cNvPr>
          <p:cNvSpPr txBox="1"/>
          <p:nvPr/>
        </p:nvSpPr>
        <p:spPr>
          <a:xfrm>
            <a:off x="1447800" y="553670"/>
            <a:ext cx="2743200" cy="461665"/>
          </a:xfrm>
          <a:prstGeom prst="rect">
            <a:avLst/>
          </a:prstGeom>
          <a:noFill/>
        </p:spPr>
        <p:txBody>
          <a:bodyPr wrap="square" rtlCol="0">
            <a:spAutoFit/>
          </a:bodyPr>
          <a:lstStyle/>
          <a:p>
            <a:r>
              <a:rPr lang="es-ES_tradnl" sz="2400" b="1" dirty="0">
                <a:solidFill>
                  <a:srgbClr val="002060"/>
                </a:solidFill>
                <a:latin typeface="Calibri" panose="020F0502020204030204" pitchFamily="34" charset="0"/>
                <a:cs typeface="Calibri" panose="020F0502020204030204" pitchFamily="34" charset="0"/>
              </a:rPr>
              <a:t>Escenario</a:t>
            </a:r>
            <a:r>
              <a:rPr lang="en-US" sz="2400" b="1" dirty="0">
                <a:solidFill>
                  <a:srgbClr val="002060"/>
                </a:solidFill>
                <a:latin typeface="Calibri" panose="020F0502020204030204" pitchFamily="34" charset="0"/>
                <a:cs typeface="Calibri" panose="020F0502020204030204" pitchFamily="34" charset="0"/>
              </a:rPr>
              <a:t> 8</a:t>
            </a:r>
          </a:p>
        </p:txBody>
      </p:sp>
      <p:sp>
        <p:nvSpPr>
          <p:cNvPr id="12" name="TextBox 11">
            <a:extLst>
              <a:ext uri="{FF2B5EF4-FFF2-40B4-BE49-F238E27FC236}">
                <a16:creationId xmlns:a16="http://schemas.microsoft.com/office/drawing/2014/main" id="{E1BA8007-C6C9-446F-B177-F7A87B9754BE}"/>
              </a:ext>
            </a:extLst>
          </p:cNvPr>
          <p:cNvSpPr txBox="1"/>
          <p:nvPr/>
        </p:nvSpPr>
        <p:spPr>
          <a:xfrm>
            <a:off x="484843" y="1217770"/>
            <a:ext cx="8127956" cy="707886"/>
          </a:xfrm>
          <a:prstGeom prst="rect">
            <a:avLst/>
          </a:prstGeom>
          <a:noFill/>
        </p:spPr>
        <p:txBody>
          <a:bodyPr wrap="square" rtlCol="0">
            <a:spAutoFit/>
          </a:bodyPr>
          <a:lstStyle/>
          <a:p>
            <a:r>
              <a:rPr lang="es-ES" sz="2000" dirty="0">
                <a:solidFill>
                  <a:srgbClr val="002060"/>
                </a:solidFill>
                <a:latin typeface="Calibri" panose="020F0502020204030204" pitchFamily="34" charset="0"/>
                <a:cs typeface="Calibri" panose="020F0502020204030204" pitchFamily="34" charset="0"/>
              </a:rPr>
              <a:t>Una madre quiere ayudar a su hija a desarrollar sus habilidades de lectura en español y en inglés, pero no sabe los dos idiomas. ¿Qué debería hacer?</a:t>
            </a:r>
            <a:endParaRPr lang="en-US" sz="2000" dirty="0">
              <a:solidFill>
                <a:srgbClr val="00206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CFBC890-BAAB-4223-8D06-CFAE2E09181B}"/>
              </a:ext>
            </a:extLst>
          </p:cNvPr>
          <p:cNvSpPr txBox="1"/>
          <p:nvPr/>
        </p:nvSpPr>
        <p:spPr>
          <a:xfrm>
            <a:off x="304799" y="2016966"/>
            <a:ext cx="8308000" cy="2769989"/>
          </a:xfrm>
          <a:prstGeom prst="rect">
            <a:avLst/>
          </a:prstGeom>
          <a:noFill/>
        </p:spPr>
        <p:txBody>
          <a:bodyPr wrap="square" rtlCol="0">
            <a:spAutoFit/>
          </a:bodyPr>
          <a:lstStyle/>
          <a:p>
            <a:pPr marL="457200" indent="-457200">
              <a:buAutoNum type="alphaLcPeriod"/>
            </a:pPr>
            <a:r>
              <a:rPr lang="es-ES" sz="2000" dirty="0">
                <a:solidFill>
                  <a:srgbClr val="002060"/>
                </a:solidFill>
                <a:latin typeface="Calibri" panose="020F0502020204030204" pitchFamily="34" charset="0"/>
                <a:cs typeface="Calibri" panose="020F0502020204030204" pitchFamily="34" charset="0"/>
              </a:rPr>
              <a:t>Leer a su hija en su idioma nativo, escuchar a su hija leer en el segundo</a:t>
            </a:r>
            <a:br>
              <a:rPr lang="es-ES" sz="2000" dirty="0">
                <a:solidFill>
                  <a:srgbClr val="002060"/>
                </a:solidFill>
                <a:latin typeface="Calibri" panose="020F0502020204030204" pitchFamily="34" charset="0"/>
                <a:cs typeface="Calibri" panose="020F0502020204030204" pitchFamily="34" charset="0"/>
              </a:rPr>
            </a:br>
            <a:r>
              <a:rPr lang="es-ES" sz="2000" dirty="0">
                <a:solidFill>
                  <a:srgbClr val="002060"/>
                </a:solidFill>
                <a:latin typeface="Calibri" panose="020F0502020204030204" pitchFamily="34" charset="0"/>
                <a:cs typeface="Calibri" panose="020F0502020204030204" pitchFamily="34" charset="0"/>
              </a:rPr>
              <a:t>idioma.</a:t>
            </a:r>
            <a:r>
              <a:rPr lang="es-ES" dirty="0">
                <a:solidFill>
                  <a:srgbClr val="002060"/>
                </a:solidFill>
                <a:latin typeface="Calibri" panose="020F0502020204030204" pitchFamily="34" charset="0"/>
                <a:cs typeface="Calibri" panose="020F0502020204030204" pitchFamily="34" charset="0"/>
              </a:rPr>
              <a:t> </a:t>
            </a:r>
            <a:br>
              <a:rPr lang="es-ES" dirty="0">
                <a:solidFill>
                  <a:srgbClr val="002060"/>
                </a:solidFill>
                <a:latin typeface="Calibri" panose="020F0502020204030204" pitchFamily="34" charset="0"/>
                <a:cs typeface="Calibri" panose="020F0502020204030204" pitchFamily="34" charset="0"/>
              </a:rPr>
            </a:br>
            <a:endParaRPr lang="es-ES" dirty="0">
              <a:solidFill>
                <a:srgbClr val="002060"/>
              </a:solidFill>
              <a:latin typeface="Calibri" panose="020F0502020204030204" pitchFamily="34" charset="0"/>
              <a:cs typeface="Calibri" panose="020F0502020204030204" pitchFamily="34" charset="0"/>
            </a:endParaRPr>
          </a:p>
          <a:p>
            <a:pPr marL="457200" indent="-457200">
              <a:buAutoNum type="alphaLcPeriod"/>
            </a:pPr>
            <a:r>
              <a:rPr lang="es-ES" sz="2000" dirty="0">
                <a:solidFill>
                  <a:srgbClr val="002060"/>
                </a:solidFill>
                <a:latin typeface="Calibri" panose="020F0502020204030204" pitchFamily="34" charset="0"/>
                <a:cs typeface="Calibri" panose="020F0502020204030204" pitchFamily="34" charset="0"/>
              </a:rPr>
              <a:t>Hacer lo mejor que pueda para leer con su hija en el segundo idioma, </a:t>
            </a:r>
            <a:br>
              <a:rPr lang="es-ES" sz="2000" dirty="0">
                <a:solidFill>
                  <a:srgbClr val="002060"/>
                </a:solidFill>
                <a:latin typeface="Calibri" panose="020F0502020204030204" pitchFamily="34" charset="0"/>
                <a:cs typeface="Calibri" panose="020F0502020204030204" pitchFamily="34" charset="0"/>
              </a:rPr>
            </a:br>
            <a:r>
              <a:rPr lang="es-ES" sz="2000" dirty="0">
                <a:solidFill>
                  <a:srgbClr val="002060"/>
                </a:solidFill>
                <a:latin typeface="Calibri" panose="020F0502020204030204" pitchFamily="34" charset="0"/>
                <a:cs typeface="Calibri" panose="020F0502020204030204" pitchFamily="34" charset="0"/>
              </a:rPr>
              <a:t>incluso si no lee con fluidez - es mejor que nada. </a:t>
            </a:r>
            <a:br>
              <a:rPr lang="es-ES" sz="2000" dirty="0">
                <a:solidFill>
                  <a:srgbClr val="002060"/>
                </a:solidFill>
                <a:latin typeface="Calibri" panose="020F0502020204030204" pitchFamily="34" charset="0"/>
                <a:cs typeface="Calibri" panose="020F0502020204030204" pitchFamily="34" charset="0"/>
              </a:rPr>
            </a:br>
            <a:endParaRPr lang="es-ES" sz="2000" dirty="0">
              <a:solidFill>
                <a:srgbClr val="002060"/>
              </a:solidFill>
              <a:latin typeface="Calibri" panose="020F0502020204030204" pitchFamily="34" charset="0"/>
              <a:cs typeface="Calibri" panose="020F0502020204030204" pitchFamily="34" charset="0"/>
            </a:endParaRPr>
          </a:p>
          <a:p>
            <a:pPr marL="457200" indent="-457200">
              <a:buAutoNum type="alphaLcPeriod"/>
            </a:pPr>
            <a:r>
              <a:rPr lang="es-ES" sz="2000" dirty="0">
                <a:solidFill>
                  <a:srgbClr val="002060"/>
                </a:solidFill>
                <a:latin typeface="Calibri" panose="020F0502020204030204" pitchFamily="34" charset="0"/>
                <a:cs typeface="Calibri" panose="020F0502020204030204" pitchFamily="34" charset="0"/>
              </a:rPr>
              <a:t>Ella no debería preocuparse por leer en inglés en casa. Su hija leerá suficiente en inglés en la escuela.</a:t>
            </a:r>
          </a:p>
          <a:p>
            <a:endParaRPr lang="en-US" sz="2000" dirty="0"/>
          </a:p>
        </p:txBody>
      </p:sp>
    </p:spTree>
    <p:extLst>
      <p:ext uri="{BB962C8B-B14F-4D97-AF65-F5344CB8AC3E}">
        <p14:creationId xmlns:p14="http://schemas.microsoft.com/office/powerpoint/2010/main" val="145628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24350"/>
            <a:ext cx="548700" cy="393600"/>
          </a:xfrm>
        </p:spPr>
        <p:txBody>
          <a:bodyPr/>
          <a:lstStyle/>
          <a:p>
            <a:fld id="{00000000-1234-1234-1234-123412341234}" type="slidenum">
              <a:rPr lang="en" smtClean="0"/>
              <a:pPr/>
              <a:t>34</a:t>
            </a:fld>
            <a:endParaRPr lang="en" dirty="0"/>
          </a:p>
        </p:txBody>
      </p:sp>
      <p:pic>
        <p:nvPicPr>
          <p:cNvPr id="5" name="Picture 4">
            <a:extLst>
              <a:ext uri="{FF2B5EF4-FFF2-40B4-BE49-F238E27FC236}">
                <a16:creationId xmlns:a16="http://schemas.microsoft.com/office/drawing/2014/main" id="{99B79CB2-3BC2-49A3-802D-6307EED6B6CD}"/>
              </a:ext>
            </a:extLst>
          </p:cNvPr>
          <p:cNvPicPr>
            <a:picLocks noChangeAspect="1"/>
          </p:cNvPicPr>
          <p:nvPr/>
        </p:nvPicPr>
        <p:blipFill>
          <a:blip r:embed="rId3"/>
          <a:stretch>
            <a:fillRect/>
          </a:stretch>
        </p:blipFill>
        <p:spPr>
          <a:xfrm>
            <a:off x="2376487" y="928687"/>
            <a:ext cx="4391025" cy="3286125"/>
          </a:xfrm>
          <a:prstGeom prst="rect">
            <a:avLst/>
          </a:prstGeom>
        </p:spPr>
      </p:pic>
      <p:sp>
        <p:nvSpPr>
          <p:cNvPr id="6" name="TextBox 5">
            <a:extLst>
              <a:ext uri="{FF2B5EF4-FFF2-40B4-BE49-F238E27FC236}">
                <a16:creationId xmlns:a16="http://schemas.microsoft.com/office/drawing/2014/main" id="{64E077A4-3D65-4A25-B328-2C96FD7CE2AA}"/>
              </a:ext>
            </a:extLst>
          </p:cNvPr>
          <p:cNvSpPr txBox="1"/>
          <p:nvPr/>
        </p:nvSpPr>
        <p:spPr>
          <a:xfrm>
            <a:off x="4580466" y="4078829"/>
            <a:ext cx="753732" cy="184666"/>
          </a:xfrm>
          <a:prstGeom prst="rect">
            <a:avLst/>
          </a:prstGeom>
          <a:noFill/>
        </p:spPr>
        <p:txBody>
          <a:bodyPr wrap="none" rtlCol="0">
            <a:spAutoFit/>
          </a:bodyPr>
          <a:lstStyle/>
          <a:p>
            <a:r>
              <a:rPr lang="en-US" sz="600" dirty="0"/>
              <a:t>PhillipMartin.info</a:t>
            </a:r>
          </a:p>
        </p:txBody>
      </p:sp>
    </p:spTree>
    <p:extLst>
      <p:ext uri="{BB962C8B-B14F-4D97-AF65-F5344CB8AC3E}">
        <p14:creationId xmlns:p14="http://schemas.microsoft.com/office/powerpoint/2010/main" val="3602834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389752"/>
            <a:ext cx="7481888" cy="687004"/>
          </a:xfrm>
        </p:spPr>
        <p:txBody>
          <a:bodyPr>
            <a:noAutofit/>
          </a:bodyPr>
          <a:lstStyle/>
          <a:p>
            <a:pPr marL="9525" indent="-9525">
              <a:buNone/>
            </a:pPr>
            <a:r>
              <a:rPr lang="es-ES" altLang="es-MX" dirty="0">
                <a:solidFill>
                  <a:srgbClr val="002060"/>
                </a:solidFill>
                <a:cs typeface="Calibri" panose="020F0502020204030204" pitchFamily="34" charset="0"/>
              </a:rPr>
              <a:t>Escuché que los padres de habla inglesa no deben leerles a sus hijos en inglés porque les confundirá.</a:t>
            </a:r>
            <a:endParaRPr lang="en-US" sz="2400" dirty="0">
              <a:solidFill>
                <a:srgbClr val="002060"/>
              </a:solidFill>
              <a:cs typeface="Calibri" panose="020F0502020204030204" pitchFamily="34" charset="0"/>
            </a:endParaRPr>
          </a:p>
        </p:txBody>
      </p:sp>
      <p:sp>
        <p:nvSpPr>
          <p:cNvPr id="6" name="TextBox 5"/>
          <p:cNvSpPr txBox="1"/>
          <p:nvPr/>
        </p:nvSpPr>
        <p:spPr>
          <a:xfrm>
            <a:off x="1620263" y="2369183"/>
            <a:ext cx="7081837" cy="2123658"/>
          </a:xfrm>
          <a:prstGeom prst="rect">
            <a:avLst/>
          </a:prstGeom>
          <a:noFill/>
        </p:spPr>
        <p:txBody>
          <a:bodyPr wrap="square" rtlCol="0">
            <a:spAutoFit/>
          </a:bodyPr>
          <a:lstStyle/>
          <a:p>
            <a:r>
              <a:rPr lang="es-MX" sz="2200" dirty="0">
                <a:solidFill>
                  <a:srgbClr val="C00000"/>
                </a:solidFill>
                <a:latin typeface="Calibri" panose="020F0502020204030204" pitchFamily="34" charset="0"/>
                <a:cs typeface="Calibri" panose="020F0502020204030204" pitchFamily="34" charset="0"/>
              </a:rPr>
              <a:t>Los padres de habla inglesa deben leerle a sus hijos en inglés, compartir su amor por los libros y proporcionar un entorno rico en lectoescritura en sus hogares. Sin embargo, no deberían intentar enseñarle a su hijo a leer en inglés. ¡No es necesario! Los niños aprenderán a leer en inglés en la escuela</a:t>
            </a:r>
            <a:r>
              <a:rPr lang="es-MX" sz="1600" dirty="0">
                <a:solidFill>
                  <a:srgbClr val="C00000"/>
                </a:solidFill>
                <a:latin typeface="Calibri" panose="020F0502020204030204" pitchFamily="34" charset="0"/>
                <a:cs typeface="Calibri" panose="020F0502020204030204" pitchFamily="34" charset="0"/>
              </a:rPr>
              <a:t>.  </a:t>
            </a:r>
            <a:endParaRPr lang="en-US" sz="1600" dirty="0">
              <a:solidFill>
                <a:srgbClr val="00206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a:xfrm>
            <a:off x="8153400" y="4311750"/>
            <a:ext cx="548700" cy="393600"/>
          </a:xfrm>
        </p:spPr>
        <p:txBody>
          <a:bodyPr/>
          <a:lstStyle/>
          <a:p>
            <a:fld id="{00000000-1234-1234-1234-123412341234}" type="slidenum">
              <a:rPr lang="en" smtClean="0"/>
              <a:pPr/>
              <a:t>35</a:t>
            </a:fld>
            <a:endParaRPr lang="en" dirty="0"/>
          </a:p>
        </p:txBody>
      </p:sp>
      <p:grpSp>
        <p:nvGrpSpPr>
          <p:cNvPr id="9" name="Group 8">
            <a:extLst>
              <a:ext uri="{FF2B5EF4-FFF2-40B4-BE49-F238E27FC236}">
                <a16:creationId xmlns:a16="http://schemas.microsoft.com/office/drawing/2014/main" id="{652D4373-EFDE-4EBE-BA7C-F685586BB400}"/>
              </a:ext>
            </a:extLst>
          </p:cNvPr>
          <p:cNvGrpSpPr/>
          <p:nvPr/>
        </p:nvGrpSpPr>
        <p:grpSpPr>
          <a:xfrm>
            <a:off x="381000" y="361950"/>
            <a:ext cx="3803310" cy="932908"/>
            <a:chOff x="1066800" y="213960"/>
            <a:chExt cx="3803310" cy="932908"/>
          </a:xfrm>
        </p:grpSpPr>
        <p:sp>
          <p:nvSpPr>
            <p:cNvPr id="10" name="TextBox 9">
              <a:extLst>
                <a:ext uri="{FF2B5EF4-FFF2-40B4-BE49-F238E27FC236}">
                  <a16:creationId xmlns:a16="http://schemas.microsoft.com/office/drawing/2014/main" id="{E7AD940E-89F5-4DBB-96A5-E92EB3883715}"/>
                </a:ext>
              </a:extLst>
            </p:cNvPr>
            <p:cNvSpPr txBox="1"/>
            <p:nvPr/>
          </p:nvSpPr>
          <p:spPr>
            <a:xfrm>
              <a:off x="1066800" y="418804"/>
              <a:ext cx="2706190" cy="523220"/>
            </a:xfrm>
            <a:prstGeom prst="rect">
              <a:avLst/>
            </a:prstGeom>
            <a:noFill/>
          </p:spPr>
          <p:txBody>
            <a:bodyPr wrap="none" rtlCol="0">
              <a:spAutoFit/>
            </a:bodyPr>
            <a:lstStyle/>
            <a:p>
              <a:r>
                <a:rPr lang="en-US" sz="2800" dirty="0" err="1">
                  <a:solidFill>
                    <a:srgbClr val="002060"/>
                  </a:solidFill>
                  <a:latin typeface="Hurry Up" panose="02000400000000000000" pitchFamily="2" charset="0"/>
                </a:rPr>
                <a:t>Oyente</a:t>
              </a:r>
              <a:r>
                <a:rPr lang="en-US" sz="2800" dirty="0">
                  <a:solidFill>
                    <a:srgbClr val="002060"/>
                  </a:solidFill>
                  <a:latin typeface="Hurry Up" panose="02000400000000000000" pitchFamily="2" charset="0"/>
                </a:rPr>
                <a:t>-de-</a:t>
              </a:r>
              <a:r>
                <a:rPr lang="en-US" sz="2800" dirty="0" err="1">
                  <a:solidFill>
                    <a:srgbClr val="002060"/>
                  </a:solidFill>
                  <a:latin typeface="Hurry Up" panose="02000400000000000000" pitchFamily="2" charset="0"/>
                </a:rPr>
                <a:t>oídas</a:t>
              </a:r>
              <a:r>
                <a:rPr lang="en-US" sz="2800" dirty="0">
                  <a:solidFill>
                    <a:srgbClr val="002060"/>
                  </a:solidFill>
                  <a:latin typeface="Hurry Up" panose="02000400000000000000" pitchFamily="2" charset="0"/>
                </a:rPr>
                <a:t>:</a:t>
              </a:r>
            </a:p>
          </p:txBody>
        </p:sp>
        <p:pic>
          <p:nvPicPr>
            <p:cNvPr id="11" name="Picture 2" descr="C:\Users\Maureen\AppData\Local\Microsoft\Windows\INetCache\IE\QMZ19K1V\listening-joe[1].jpg">
              <a:extLst>
                <a:ext uri="{FF2B5EF4-FFF2-40B4-BE49-F238E27FC236}">
                  <a16:creationId xmlns:a16="http://schemas.microsoft.com/office/drawing/2014/main" id="{9DC4F90D-7E31-44CF-B692-BFFE42FD0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960"/>
              <a:ext cx="1136310" cy="932908"/>
            </a:xfrm>
            <a:prstGeom prst="rect">
              <a:avLst/>
            </a:prstGeom>
            <a:noFill/>
            <a:ln w="12700">
              <a:noFill/>
            </a:ln>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26AB6872-3F0B-45E7-B757-8668CF5C43E3}"/>
              </a:ext>
            </a:extLst>
          </p:cNvPr>
          <p:cNvSpPr txBox="1"/>
          <p:nvPr/>
        </p:nvSpPr>
        <p:spPr>
          <a:xfrm>
            <a:off x="533400" y="2787625"/>
            <a:ext cx="992886" cy="707886"/>
          </a:xfrm>
          <a:prstGeom prst="rect">
            <a:avLst/>
          </a:prstGeom>
          <a:solidFill>
            <a:srgbClr val="FF0000"/>
          </a:solidFill>
        </p:spPr>
        <p:txBody>
          <a:bodyPr wrap="square" rtlCol="0">
            <a:spAutoFit/>
          </a:bodyPr>
          <a:lstStyle/>
          <a:p>
            <a:pPr algn="ctr"/>
            <a:r>
              <a:rPr lang="en-US" sz="2000" b="1" dirty="0" err="1">
                <a:solidFill>
                  <a:schemeClr val="bg1"/>
                </a:solidFill>
                <a:latin typeface="Calibri" panose="020F0502020204030204" pitchFamily="34" charset="0"/>
                <a:cs typeface="Calibri" panose="020F0502020204030204" pitchFamily="34" charset="0"/>
              </a:rPr>
              <a:t>Hechos</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Reales</a:t>
            </a:r>
            <a:endParaRPr lang="es-MX" sz="2000" b="1"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0C13E1E-FC39-5440-B5C6-21CC04FFA1A5}"/>
              </a:ext>
            </a:extLst>
          </p:cNvPr>
          <p:cNvSpPr txBox="1"/>
          <p:nvPr/>
        </p:nvSpPr>
        <p:spPr>
          <a:xfrm>
            <a:off x="368195" y="4725214"/>
            <a:ext cx="2813591" cy="523220"/>
          </a:xfrm>
          <a:prstGeom prst="rect">
            <a:avLst/>
          </a:prstGeom>
          <a:noFill/>
        </p:spPr>
        <p:txBody>
          <a:bodyPr wrap="none" rtlCol="0">
            <a:spAutoFit/>
          </a:bodyPr>
          <a:lstStyle/>
          <a:p>
            <a:r>
              <a:rPr lang="en-US" dirty="0">
                <a:solidFill>
                  <a:srgbClr val="002060"/>
                </a:solidFill>
                <a:latin typeface="Calibri" panose="020F0502020204030204" pitchFamily="34" charset="0"/>
                <a:cs typeface="Calibri" panose="020F0502020204030204" pitchFamily="34" charset="0"/>
              </a:rPr>
              <a:t>(Canadian Parents for French, 2007)</a:t>
            </a:r>
          </a:p>
          <a:p>
            <a:endParaRPr lang="en-US" dirty="0"/>
          </a:p>
        </p:txBody>
      </p:sp>
    </p:spTree>
    <p:extLst>
      <p:ext uri="{BB962C8B-B14F-4D97-AF65-F5344CB8AC3E}">
        <p14:creationId xmlns:p14="http://schemas.microsoft.com/office/powerpoint/2010/main" val="21048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454" y="1278283"/>
            <a:ext cx="8210909" cy="914401"/>
          </a:xfrm>
        </p:spPr>
        <p:txBody>
          <a:bodyPr>
            <a:noAutofit/>
          </a:bodyPr>
          <a:lstStyle/>
          <a:p>
            <a:pPr marL="9525" indent="-9525">
              <a:buNone/>
            </a:pPr>
            <a:r>
              <a:rPr lang="es-MX" dirty="0">
                <a:solidFill>
                  <a:srgbClr val="002060"/>
                </a:solidFill>
              </a:rPr>
              <a:t>Escuché que los niños siempre deben aprender a leer primero en su lengua materna.</a:t>
            </a:r>
            <a:endParaRPr lang="en-US" sz="2400" dirty="0">
              <a:solidFill>
                <a:srgbClr val="002060"/>
              </a:solidFill>
            </a:endParaRPr>
          </a:p>
        </p:txBody>
      </p:sp>
      <p:sp>
        <p:nvSpPr>
          <p:cNvPr id="6" name="TextBox 5"/>
          <p:cNvSpPr txBox="1"/>
          <p:nvPr/>
        </p:nvSpPr>
        <p:spPr>
          <a:xfrm>
            <a:off x="1477146" y="2261621"/>
            <a:ext cx="6916737" cy="3477875"/>
          </a:xfrm>
          <a:prstGeom prst="rect">
            <a:avLst/>
          </a:prstGeom>
          <a:noFill/>
        </p:spPr>
        <p:txBody>
          <a:bodyPr wrap="square" rtlCol="0">
            <a:spAutoFit/>
          </a:bodyPr>
          <a:lstStyle/>
          <a:p>
            <a:pPr marL="342900" indent="-342900">
              <a:buFont typeface="Arial" panose="020B0604020202020204" pitchFamily="34" charset="0"/>
              <a:buChar char="•"/>
            </a:pPr>
            <a:r>
              <a:rPr lang="es-ES" altLang="es-MX" sz="2200" dirty="0">
                <a:solidFill>
                  <a:srgbClr val="C00000"/>
                </a:solidFill>
                <a:latin typeface="Calibri" panose="020F0502020204030204" pitchFamily="34" charset="0"/>
                <a:cs typeface="Calibri" panose="020F0502020204030204" pitchFamily="34" charset="0"/>
              </a:rPr>
              <a:t>Esto es cierto para los </a:t>
            </a:r>
            <a:r>
              <a:rPr lang="es-ES" altLang="es-MX" sz="2200" b="1" dirty="0">
                <a:solidFill>
                  <a:srgbClr val="C00000"/>
                </a:solidFill>
                <a:latin typeface="Calibri" panose="020F0502020204030204" pitchFamily="34" charset="0"/>
                <a:cs typeface="Calibri" panose="020F0502020204030204" pitchFamily="34" charset="0"/>
              </a:rPr>
              <a:t>hablantes de idiomas asociados </a:t>
            </a:r>
            <a:r>
              <a:rPr lang="es-ES" altLang="es-MX" sz="2200" dirty="0">
                <a:solidFill>
                  <a:srgbClr val="C00000"/>
                </a:solidFill>
                <a:latin typeface="Calibri" panose="020F0502020204030204" pitchFamily="34" charset="0"/>
                <a:cs typeface="Calibri" panose="020F0502020204030204" pitchFamily="34" charset="0"/>
              </a:rPr>
              <a:t>(</a:t>
            </a:r>
            <a:r>
              <a:rPr lang="es-ES" altLang="es-MX" sz="2200" b="1" dirty="0">
                <a:solidFill>
                  <a:srgbClr val="C00000"/>
                </a:solidFill>
                <a:latin typeface="Calibri" panose="020F0502020204030204" pitchFamily="34" charset="0"/>
                <a:cs typeface="Calibri" panose="020F0502020204030204" pitchFamily="34" charset="0"/>
              </a:rPr>
              <a:t>español</a:t>
            </a:r>
            <a:r>
              <a:rPr lang="es-ES" altLang="es-MX" sz="2200" dirty="0">
                <a:solidFill>
                  <a:srgbClr val="C00000"/>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s-MX" sz="2200" dirty="0">
                <a:solidFill>
                  <a:srgbClr val="C00000"/>
                </a:solidFill>
                <a:latin typeface="Calibri" panose="020F0502020204030204" pitchFamily="34" charset="0"/>
                <a:cs typeface="Calibri" panose="020F0502020204030204" pitchFamily="34" charset="0"/>
              </a:rPr>
              <a:t>Dicha instrucción se basa en las fortalezas de los niños y conecta material desconocido con lo familiar.</a:t>
            </a:r>
          </a:p>
          <a:p>
            <a:pPr marL="342900" indent="-342900">
              <a:buFont typeface="Arial" panose="020B0604020202020204" pitchFamily="34" charset="0"/>
              <a:buChar char="•"/>
            </a:pPr>
            <a:r>
              <a:rPr lang="es-MX" sz="2200" dirty="0">
                <a:solidFill>
                  <a:srgbClr val="C00000"/>
                </a:solidFill>
                <a:latin typeface="Calibri" panose="020F0502020204030204" pitchFamily="34" charset="0"/>
                <a:cs typeface="Calibri" panose="020F0502020204030204" pitchFamily="34" charset="0"/>
              </a:rPr>
              <a:t>Las habilidades de alfabetización desarrolladas en la lengua materna se pueden aplicar posteriormente al aprender a leer y escribir en un segundo idioma (inglés).</a:t>
            </a:r>
            <a:endParaRPr lang="en-US" sz="1600" dirty="0">
              <a:solidFill>
                <a:srgbClr val="002060"/>
              </a:solidFill>
              <a:latin typeface="Calibri" panose="020F0502020204030204" pitchFamily="34" charset="0"/>
            </a:endParaRPr>
          </a:p>
          <a:p>
            <a:pPr marL="342900" indent="-342900">
              <a:buFont typeface="Arial" panose="020B0604020202020204" pitchFamily="34" charset="0"/>
              <a:buChar char="•"/>
            </a:pPr>
            <a:endParaRPr lang="en-US" sz="2200" dirty="0">
              <a:solidFill>
                <a:srgbClr val="C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s-ES" altLang="es-MX" sz="2200" dirty="0">
              <a:solidFill>
                <a:srgbClr val="C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200" dirty="0">
              <a:solidFill>
                <a:srgbClr val="C00000"/>
              </a:solidFill>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idx="12"/>
          </p:nvPr>
        </p:nvSpPr>
        <p:spPr>
          <a:xfrm>
            <a:off x="8153400" y="4285098"/>
            <a:ext cx="548700" cy="393600"/>
          </a:xfrm>
        </p:spPr>
        <p:txBody>
          <a:bodyPr/>
          <a:lstStyle/>
          <a:p>
            <a:fld id="{00000000-1234-1234-1234-123412341234}" type="slidenum">
              <a:rPr lang="en" smtClean="0"/>
              <a:pPr/>
              <a:t>36</a:t>
            </a:fld>
            <a:endParaRPr lang="en" dirty="0"/>
          </a:p>
        </p:txBody>
      </p:sp>
      <p:grpSp>
        <p:nvGrpSpPr>
          <p:cNvPr id="11" name="Group 10">
            <a:extLst>
              <a:ext uri="{FF2B5EF4-FFF2-40B4-BE49-F238E27FC236}">
                <a16:creationId xmlns:a16="http://schemas.microsoft.com/office/drawing/2014/main" id="{E8C84754-F936-4F32-8817-E15706B33A8F}"/>
              </a:ext>
            </a:extLst>
          </p:cNvPr>
          <p:cNvGrpSpPr/>
          <p:nvPr/>
        </p:nvGrpSpPr>
        <p:grpSpPr>
          <a:xfrm>
            <a:off x="327454" y="333526"/>
            <a:ext cx="3803310" cy="932908"/>
            <a:chOff x="1066800" y="213960"/>
            <a:chExt cx="3803310" cy="932908"/>
          </a:xfrm>
        </p:grpSpPr>
        <p:sp>
          <p:nvSpPr>
            <p:cNvPr id="15" name="TextBox 14">
              <a:extLst>
                <a:ext uri="{FF2B5EF4-FFF2-40B4-BE49-F238E27FC236}">
                  <a16:creationId xmlns:a16="http://schemas.microsoft.com/office/drawing/2014/main" id="{63A01B61-F15A-4AA9-9EE4-49038BF00272}"/>
                </a:ext>
              </a:extLst>
            </p:cNvPr>
            <p:cNvSpPr txBox="1"/>
            <p:nvPr/>
          </p:nvSpPr>
          <p:spPr>
            <a:xfrm>
              <a:off x="1066800" y="418804"/>
              <a:ext cx="2706190" cy="523220"/>
            </a:xfrm>
            <a:prstGeom prst="rect">
              <a:avLst/>
            </a:prstGeom>
            <a:noFill/>
          </p:spPr>
          <p:txBody>
            <a:bodyPr wrap="none" rtlCol="0">
              <a:spAutoFit/>
            </a:bodyPr>
            <a:lstStyle/>
            <a:p>
              <a:r>
                <a:rPr lang="en-US" sz="2800" dirty="0" err="1">
                  <a:solidFill>
                    <a:srgbClr val="002060"/>
                  </a:solidFill>
                  <a:latin typeface="Hurry Up" panose="02000400000000000000" pitchFamily="2" charset="0"/>
                </a:rPr>
                <a:t>Oyente</a:t>
              </a:r>
              <a:r>
                <a:rPr lang="en-US" sz="2800" dirty="0">
                  <a:solidFill>
                    <a:srgbClr val="002060"/>
                  </a:solidFill>
                  <a:latin typeface="Hurry Up" panose="02000400000000000000" pitchFamily="2" charset="0"/>
                </a:rPr>
                <a:t>-de-</a:t>
              </a:r>
              <a:r>
                <a:rPr lang="en-US" sz="2800" dirty="0" err="1">
                  <a:solidFill>
                    <a:srgbClr val="002060"/>
                  </a:solidFill>
                  <a:latin typeface="Hurry Up" panose="02000400000000000000" pitchFamily="2" charset="0"/>
                </a:rPr>
                <a:t>oídas</a:t>
              </a:r>
              <a:r>
                <a:rPr lang="en-US" sz="2800" dirty="0">
                  <a:solidFill>
                    <a:srgbClr val="002060"/>
                  </a:solidFill>
                  <a:latin typeface="Hurry Up" panose="02000400000000000000" pitchFamily="2" charset="0"/>
                </a:rPr>
                <a:t>:</a:t>
              </a:r>
            </a:p>
          </p:txBody>
        </p:sp>
        <p:pic>
          <p:nvPicPr>
            <p:cNvPr id="16" name="Picture 2" descr="C:\Users\Maureen\AppData\Local\Microsoft\Windows\INetCache\IE\QMZ19K1V\listening-joe[1].jpg">
              <a:extLst>
                <a:ext uri="{FF2B5EF4-FFF2-40B4-BE49-F238E27FC236}">
                  <a16:creationId xmlns:a16="http://schemas.microsoft.com/office/drawing/2014/main" id="{1FDD9E88-5A8F-454E-9B35-C95D5E202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960"/>
              <a:ext cx="1136310" cy="932908"/>
            </a:xfrm>
            <a:prstGeom prst="rect">
              <a:avLst/>
            </a:prstGeom>
            <a:noFill/>
            <a:ln w="12700">
              <a:noFill/>
            </a:ln>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EEFCDA04-488A-43E8-8F6D-9FE6BCED2ACB}"/>
              </a:ext>
            </a:extLst>
          </p:cNvPr>
          <p:cNvSpPr txBox="1"/>
          <p:nvPr/>
        </p:nvSpPr>
        <p:spPr>
          <a:xfrm>
            <a:off x="533400" y="2787625"/>
            <a:ext cx="992886" cy="707886"/>
          </a:xfrm>
          <a:prstGeom prst="rect">
            <a:avLst/>
          </a:prstGeom>
          <a:solidFill>
            <a:srgbClr val="FF0000"/>
          </a:solidFill>
        </p:spPr>
        <p:txBody>
          <a:bodyPr wrap="square" rtlCol="0">
            <a:spAutoFit/>
          </a:bodyPr>
          <a:lstStyle/>
          <a:p>
            <a:pPr algn="ctr"/>
            <a:r>
              <a:rPr lang="en-US" sz="2000" b="1" dirty="0" err="1">
                <a:solidFill>
                  <a:schemeClr val="bg1"/>
                </a:solidFill>
                <a:latin typeface="Calibri" panose="020F0502020204030204" pitchFamily="34" charset="0"/>
                <a:cs typeface="Calibri" panose="020F0502020204030204" pitchFamily="34" charset="0"/>
              </a:rPr>
              <a:t>Hechos</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Reales</a:t>
            </a:r>
            <a:endParaRPr lang="es-MX" sz="2000" b="1"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8F49D7E-1A4D-F848-B195-4257B18CD2A9}"/>
              </a:ext>
            </a:extLst>
          </p:cNvPr>
          <p:cNvSpPr txBox="1"/>
          <p:nvPr/>
        </p:nvSpPr>
        <p:spPr>
          <a:xfrm>
            <a:off x="368194" y="4781550"/>
            <a:ext cx="3594205" cy="307777"/>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(International Reading Association, 2001)</a:t>
            </a:r>
            <a:endParaRPr lang="en-US" dirty="0"/>
          </a:p>
        </p:txBody>
      </p:sp>
    </p:spTree>
    <p:extLst>
      <p:ext uri="{BB962C8B-B14F-4D97-AF65-F5344CB8AC3E}">
        <p14:creationId xmlns:p14="http://schemas.microsoft.com/office/powerpoint/2010/main" val="157296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4480" y="1294858"/>
            <a:ext cx="8239920" cy="4031873"/>
          </a:xfrm>
          <a:prstGeom prst="rect">
            <a:avLst/>
          </a:prstGeom>
          <a:noFill/>
        </p:spPr>
        <p:txBody>
          <a:bodyPr wrap="square" rtlCol="0">
            <a:spAutoFit/>
          </a:bodyPr>
          <a:lstStyle/>
          <a:p>
            <a:pPr marL="342900" indent="-342900">
              <a:buFont typeface="Arial" panose="020B0604020202020204" pitchFamily="34" charset="0"/>
              <a:buChar char="•"/>
            </a:pPr>
            <a:r>
              <a:rPr lang="es-MX" sz="2200" b="1" dirty="0">
                <a:solidFill>
                  <a:srgbClr val="C00000"/>
                </a:solidFill>
                <a:latin typeface="Calibri" panose="020F0502020204030204" pitchFamily="34" charset="0"/>
                <a:cs typeface="Calibri" panose="020F0502020204030204" pitchFamily="34" charset="0"/>
              </a:rPr>
              <a:t>Los hablantes de inglés como lengua materna </a:t>
            </a:r>
            <a:r>
              <a:rPr lang="es-MX" sz="2200" u="sng" dirty="0">
                <a:solidFill>
                  <a:srgbClr val="C00000"/>
                </a:solidFill>
                <a:latin typeface="Calibri" panose="020F0502020204030204" pitchFamily="34" charset="0"/>
                <a:cs typeface="Calibri" panose="020F0502020204030204" pitchFamily="34" charset="0"/>
              </a:rPr>
              <a:t>pueden</a:t>
            </a:r>
            <a:r>
              <a:rPr lang="es-MX" sz="2200" dirty="0">
                <a:solidFill>
                  <a:srgbClr val="C00000"/>
                </a:solidFill>
                <a:latin typeface="Calibri" panose="020F0502020204030204" pitchFamily="34" charset="0"/>
                <a:cs typeface="Calibri" panose="020F0502020204030204" pitchFamily="34" charset="0"/>
              </a:rPr>
              <a:t> comenzar la instrucción de lectoescritura en el idioma asociado.</a:t>
            </a:r>
            <a:br>
              <a:rPr lang="es-MX" sz="2200" dirty="0">
                <a:solidFill>
                  <a:srgbClr val="C00000"/>
                </a:solidFill>
                <a:latin typeface="Calibri" panose="020F0502020204030204" pitchFamily="34" charset="0"/>
                <a:cs typeface="Calibri" panose="020F0502020204030204" pitchFamily="34" charset="0"/>
              </a:rPr>
            </a:br>
            <a:endParaRPr lang="es-MX" sz="1000" dirty="0">
              <a:solidFill>
                <a:srgbClr val="C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altLang="es-MX" sz="2200" dirty="0">
                <a:solidFill>
                  <a:srgbClr val="C00000"/>
                </a:solidFill>
                <a:latin typeface="Calibri" panose="020F0502020204030204" pitchFamily="34" charset="0"/>
                <a:cs typeface="Calibri" panose="020F0502020204030204" pitchFamily="34" charset="0"/>
              </a:rPr>
              <a:t>Todos los estudiantes cuya lengua materna es inglés adquieren habilidades de su idioma apropiadas para su edad, incluso cuando la instrucción en artes del idioma inglés se retrasa. </a:t>
            </a:r>
            <a:r>
              <a:rPr lang="en-US" sz="1600" dirty="0">
                <a:solidFill>
                  <a:srgbClr val="002060"/>
                </a:solidFill>
                <a:latin typeface="Calibri" panose="020F0502020204030204" pitchFamily="34" charset="0"/>
                <a:cs typeface="Calibri" panose="020F0502020204030204" pitchFamily="34" charset="0"/>
              </a:rPr>
              <a:t>(Genesee, 2007)</a:t>
            </a:r>
            <a:br>
              <a:rPr lang="en-US" sz="1600" dirty="0">
                <a:solidFill>
                  <a:srgbClr val="002060"/>
                </a:solidFill>
                <a:latin typeface="Calibri" panose="020F0502020204030204" pitchFamily="34" charset="0"/>
                <a:cs typeface="Calibri" panose="020F0502020204030204" pitchFamily="34" charset="0"/>
              </a:rPr>
            </a:br>
            <a:endParaRPr lang="en-US" sz="1000" dirty="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ES" altLang="es-MX" sz="2200" dirty="0">
                <a:solidFill>
                  <a:srgbClr val="C00000"/>
                </a:solidFill>
                <a:latin typeface="Calibri" panose="020F0502020204030204" pitchFamily="34" charset="0"/>
                <a:cs typeface="Calibri" panose="020F0502020204030204" pitchFamily="34" charset="0"/>
              </a:rPr>
              <a:t>Debido a que el inglés es el idioma dominante de la sociedad, los hablantes de inglés como lengua materna tienen acceso a muchos recursos para desarrollar sus habilidades de lectura antes, durante, y después de que comience la instrucción formal. </a:t>
            </a:r>
          </a:p>
          <a:p>
            <a:pPr marL="342900" indent="-342900">
              <a:buFont typeface="Arial" panose="020B0604020202020204" pitchFamily="34" charset="0"/>
              <a:buChar char="•"/>
            </a:pPr>
            <a:endParaRPr lang="en-US" sz="1600" dirty="0">
              <a:solidFill>
                <a:srgbClr val="C00000"/>
              </a:solidFill>
            </a:endParaRPr>
          </a:p>
          <a:p>
            <a:pPr marL="342900" indent="-342900">
              <a:buFont typeface="Arial" panose="020B0604020202020204" pitchFamily="34" charset="0"/>
              <a:buChar char="•"/>
            </a:pPr>
            <a:endParaRPr lang="en-US" sz="2200" dirty="0">
              <a:solidFill>
                <a:srgbClr val="C0000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idx="12"/>
          </p:nvPr>
        </p:nvSpPr>
        <p:spPr>
          <a:xfrm>
            <a:off x="8153400" y="4311750"/>
            <a:ext cx="548700" cy="393600"/>
          </a:xfrm>
        </p:spPr>
        <p:txBody>
          <a:bodyPr/>
          <a:lstStyle/>
          <a:p>
            <a:fld id="{00000000-1234-1234-1234-123412341234}" type="slidenum">
              <a:rPr lang="en" smtClean="0"/>
              <a:pPr/>
              <a:t>37</a:t>
            </a:fld>
            <a:endParaRPr lang="en" dirty="0"/>
          </a:p>
        </p:txBody>
      </p:sp>
      <p:sp>
        <p:nvSpPr>
          <p:cNvPr id="9" name="TextBox 8">
            <a:extLst>
              <a:ext uri="{FF2B5EF4-FFF2-40B4-BE49-F238E27FC236}">
                <a16:creationId xmlns:a16="http://schemas.microsoft.com/office/drawing/2014/main" id="{F9AC6DB3-B13E-43A7-BB64-4DEDCBCB358B}"/>
              </a:ext>
            </a:extLst>
          </p:cNvPr>
          <p:cNvSpPr txBox="1"/>
          <p:nvPr/>
        </p:nvSpPr>
        <p:spPr>
          <a:xfrm>
            <a:off x="457200" y="340424"/>
            <a:ext cx="992886" cy="707886"/>
          </a:xfrm>
          <a:prstGeom prst="rect">
            <a:avLst/>
          </a:prstGeom>
          <a:solidFill>
            <a:srgbClr val="FF0000"/>
          </a:solidFill>
        </p:spPr>
        <p:txBody>
          <a:bodyPr wrap="square" rtlCol="0">
            <a:spAutoFit/>
          </a:bodyPr>
          <a:lstStyle/>
          <a:p>
            <a:pPr algn="ctr"/>
            <a:r>
              <a:rPr lang="en-US" sz="2000" b="1" dirty="0" err="1">
                <a:solidFill>
                  <a:schemeClr val="bg1"/>
                </a:solidFill>
                <a:latin typeface="Calibri" panose="020F0502020204030204" pitchFamily="34" charset="0"/>
                <a:cs typeface="Calibri" panose="020F0502020204030204" pitchFamily="34" charset="0"/>
              </a:rPr>
              <a:t>Hechos</a:t>
            </a:r>
            <a:r>
              <a:rPr lang="en-US" sz="2000" b="1" dirty="0">
                <a:solidFill>
                  <a:schemeClr val="bg1"/>
                </a:solidFill>
                <a:latin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cs typeface="Calibri" panose="020F0502020204030204" pitchFamily="34" charset="0"/>
              </a:rPr>
              <a:t>Reales</a:t>
            </a:r>
            <a:endParaRPr lang="es-MX"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692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38</a:t>
            </a:fld>
            <a:endParaRPr lang="en" dirty="0">
              <a:solidFill>
                <a:schemeClr val="bg1"/>
              </a:solidFill>
            </a:endParaRPr>
          </a:p>
        </p:txBody>
      </p:sp>
      <p:sp>
        <p:nvSpPr>
          <p:cNvPr id="3" name="Rounded Rectangle 2"/>
          <p:cNvSpPr/>
          <p:nvPr/>
        </p:nvSpPr>
        <p:spPr>
          <a:xfrm>
            <a:off x="228600" y="584199"/>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pPr algn="ctr"/>
            <a:r>
              <a:rPr lang="es-ES" sz="3600" b="1" dirty="0">
                <a:solidFill>
                  <a:schemeClr val="tx1"/>
                </a:solidFill>
                <a:latin typeface="Calibri" panose="020F0502020204030204" pitchFamily="34" charset="0"/>
                <a:cs typeface="Calibri" panose="020F0502020204030204" pitchFamily="34" charset="0"/>
              </a:rPr>
              <a:t>¿Qué debe hacer un padre?</a:t>
            </a:r>
            <a:endParaRPr lang="en-US" sz="3600" b="1" dirty="0">
              <a:solidFill>
                <a:schemeClr val="tx1"/>
              </a:solidFill>
              <a:latin typeface="Calibri" panose="020F0502020204030204" pitchFamily="34" charset="0"/>
              <a:cs typeface="Calibri" panose="020F0502020204030204" pitchFamily="34"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pPr algn="ctr"/>
            <a:r>
              <a:rPr lang="en-US" sz="3600" b="1" dirty="0">
                <a:solidFill>
                  <a:schemeClr val="tx1"/>
                </a:solidFill>
                <a:latin typeface="Calibri" panose="020F0502020204030204" pitchFamily="34" charset="0"/>
                <a:cs typeface="Calibri" panose="020F0502020204030204" pitchFamily="34" charset="0"/>
              </a:rPr>
              <a:t>What’s a parent to do?</a:t>
            </a: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4" name="AutoShape 2" descr="Image result for detective"/>
          <p:cNvSpPr>
            <a:spLocks noChangeAspect="1" noChangeArrowheads="1"/>
          </p:cNvSpPr>
          <p:nvPr/>
        </p:nvSpPr>
        <p:spPr bwMode="auto">
          <a:xfrm>
            <a:off x="155575" y="-1608138"/>
            <a:ext cx="333375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754188"/>
            <a:ext cx="1924428" cy="169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58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39</a:t>
            </a:fld>
            <a:endParaRPr lang="en" dirty="0">
              <a:solidFill>
                <a:schemeClr val="bg1"/>
              </a:solidFill>
            </a:endParaRPr>
          </a:p>
        </p:txBody>
      </p:sp>
      <p:sp>
        <p:nvSpPr>
          <p:cNvPr id="3" name="Rounded Rectangle 2"/>
          <p:cNvSpPr/>
          <p:nvPr/>
        </p:nvSpPr>
        <p:spPr>
          <a:xfrm>
            <a:off x="228600" y="539016"/>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5" name="TextBox 4"/>
          <p:cNvSpPr txBox="1"/>
          <p:nvPr/>
        </p:nvSpPr>
        <p:spPr>
          <a:xfrm>
            <a:off x="457200" y="986772"/>
            <a:ext cx="7891904" cy="707886"/>
          </a:xfrm>
          <a:prstGeom prst="rect">
            <a:avLst/>
          </a:prstGeom>
          <a:noFill/>
        </p:spPr>
        <p:txBody>
          <a:bodyPr wrap="none" rtlCol="0">
            <a:spAutoFit/>
          </a:bodyPr>
          <a:lstStyle/>
          <a:p>
            <a:r>
              <a:rPr lang="en-US" sz="2000" dirty="0">
                <a:solidFill>
                  <a:srgbClr val="C00000"/>
                </a:solidFill>
                <a:latin typeface="Calibri" panose="020F0502020204030204" pitchFamily="34" charset="0"/>
                <a:cs typeface="Calibri" panose="020F0502020204030204" pitchFamily="34" charset="0"/>
              </a:rPr>
              <a:t>1.  My child has homework in a language I don’t speak.  What should I do?</a:t>
            </a:r>
          </a:p>
          <a:p>
            <a:r>
              <a:rPr lang="es-ES" dirty="0">
                <a:solidFill>
                  <a:srgbClr val="C00000"/>
                </a:solidFill>
              </a:rPr>
              <a:t>     </a:t>
            </a:r>
            <a:r>
              <a:rPr lang="es-ES" sz="2000" dirty="0">
                <a:solidFill>
                  <a:srgbClr val="002060"/>
                </a:solidFill>
                <a:latin typeface="Calibri" panose="020F0502020204030204" pitchFamily="34" charset="0"/>
                <a:cs typeface="Calibri" panose="020F0502020204030204" pitchFamily="34" charset="0"/>
              </a:rPr>
              <a:t>Mi hijo tiene la tarea en un idioma que no hablo. ¿Qué debo hacer?</a:t>
            </a:r>
            <a:endParaRPr lang="en-US" sz="2000"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373076" y="1897761"/>
            <a:ext cx="8237524" cy="1015663"/>
          </a:xfrm>
          <a:prstGeom prst="rect">
            <a:avLst/>
          </a:prstGeom>
          <a:noFill/>
        </p:spPr>
        <p:txBody>
          <a:bodyPr wrap="square" rtlCol="0">
            <a:spAutoFit/>
          </a:bodyPr>
          <a:lstStyle/>
          <a:p>
            <a:r>
              <a:rPr lang="en-US" sz="2000" dirty="0">
                <a:solidFill>
                  <a:srgbClr val="C00000"/>
                </a:solidFill>
                <a:latin typeface="Calibri" panose="020F0502020204030204" pitchFamily="34" charset="0"/>
                <a:cs typeface="Calibri" panose="020F0502020204030204" pitchFamily="34" charset="0"/>
              </a:rPr>
              <a:t>2.  My child has been diagnosed with a learning disability.  What should I do?</a:t>
            </a:r>
          </a:p>
          <a:p>
            <a:r>
              <a:rPr lang="es-ES" sz="2000" dirty="0">
                <a:latin typeface="Calibri" panose="020F0502020204030204" pitchFamily="34" charset="0"/>
                <a:cs typeface="Calibri" panose="020F0502020204030204" pitchFamily="34" charset="0"/>
              </a:rPr>
              <a:t>     </a:t>
            </a:r>
            <a:r>
              <a:rPr lang="es-ES_tradnl" sz="2000" dirty="0">
                <a:solidFill>
                  <a:srgbClr val="002060"/>
                </a:solidFill>
                <a:latin typeface="Calibri" panose="020F0502020204030204" pitchFamily="34" charset="0"/>
                <a:cs typeface="Calibri" panose="020F0502020204030204" pitchFamily="34" charset="0"/>
              </a:rPr>
              <a:t>Mi hijo ha sido diagnosticado</a:t>
            </a:r>
            <a:r>
              <a:rPr lang="es-ES_tradnl" sz="2000" i="1" dirty="0">
                <a:solidFill>
                  <a:srgbClr val="002060"/>
                </a:solidFill>
              </a:rPr>
              <a:t> </a:t>
            </a:r>
            <a:r>
              <a:rPr lang="es-ES_tradnl" sz="2000" dirty="0">
                <a:solidFill>
                  <a:srgbClr val="002060"/>
                </a:solidFill>
                <a:latin typeface="Calibri" panose="020F0502020204030204" pitchFamily="34" charset="0"/>
                <a:cs typeface="Calibri" panose="020F0502020204030204" pitchFamily="34" charset="0"/>
              </a:rPr>
              <a:t>con </a:t>
            </a:r>
            <a:r>
              <a:rPr lang="es-ES_tradnl" sz="2000" dirty="0">
                <a:solidFill>
                  <a:srgbClr val="002060"/>
                </a:solidFill>
                <a:latin typeface="Calibri" panose="020F0502020204030204" pitchFamily="34" charset="0"/>
                <a:ea typeface="ＭＳ Ｐゴシック" pitchFamily="-112" charset="-128"/>
                <a:cs typeface="Calibri" panose="020F0502020204030204" pitchFamily="34" charset="0"/>
              </a:rPr>
              <a:t>una </a:t>
            </a:r>
            <a:r>
              <a:rPr lang="en-US" sz="2000" dirty="0">
                <a:solidFill>
                  <a:srgbClr val="002060"/>
                </a:solidFill>
                <a:latin typeface="Calibri" panose="020F0502020204030204" pitchFamily="34" charset="0"/>
                <a:cs typeface="Calibri" panose="020F0502020204030204" pitchFamily="34" charset="0"/>
              </a:rPr>
              <a:t>dificultad</a:t>
            </a:r>
            <a:r>
              <a:rPr lang="es-ES_tradnl" sz="2000" dirty="0">
                <a:solidFill>
                  <a:srgbClr val="002060"/>
                </a:solidFill>
                <a:latin typeface="Calibri" panose="020F0502020204030204" pitchFamily="34" charset="0"/>
                <a:ea typeface="ＭＳ Ｐゴシック" pitchFamily="-112" charset="-128"/>
                <a:cs typeface="Calibri" panose="020F0502020204030204" pitchFamily="34" charset="0"/>
              </a:rPr>
              <a:t> de aprendizaje</a:t>
            </a:r>
            <a:r>
              <a:rPr lang="es-ES_tradnl" sz="2000" dirty="0">
                <a:solidFill>
                  <a:srgbClr val="002060"/>
                </a:solidFill>
                <a:latin typeface="Calibri" panose="020F0502020204030204" pitchFamily="34" charset="0"/>
                <a:cs typeface="Calibri" panose="020F0502020204030204" pitchFamily="34" charset="0"/>
              </a:rPr>
              <a:t>.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a:t>
            </a:r>
            <a:r>
              <a:rPr lang="es-ES" sz="2000" dirty="0">
                <a:solidFill>
                  <a:srgbClr val="002060"/>
                </a:solidFill>
                <a:latin typeface="Calibri" panose="020F0502020204030204" pitchFamily="34" charset="0"/>
                <a:cs typeface="Calibri" panose="020F0502020204030204" pitchFamily="34" charset="0"/>
              </a:rPr>
              <a:t>¿Qué debo hacer?</a:t>
            </a:r>
            <a:endParaRPr lang="en-US" sz="20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338468" y="3028950"/>
            <a:ext cx="8001000" cy="707886"/>
          </a:xfrm>
          <a:prstGeom prst="rect">
            <a:avLst/>
          </a:prstGeom>
          <a:noFill/>
        </p:spPr>
        <p:txBody>
          <a:bodyPr wrap="square" rtlCol="0">
            <a:spAutoFit/>
          </a:bodyPr>
          <a:lstStyle/>
          <a:p>
            <a:r>
              <a:rPr lang="en-US" sz="2000" dirty="0">
                <a:solidFill>
                  <a:srgbClr val="C00000"/>
                </a:solidFill>
                <a:latin typeface="Calibri" panose="020F0502020204030204" pitchFamily="34" charset="0"/>
                <a:cs typeface="Calibri" panose="020F0502020204030204" pitchFamily="34" charset="0"/>
              </a:rPr>
              <a:t>3.  I can’t read with my child </a:t>
            </a:r>
            <a:r>
              <a:rPr lang="en-US" sz="2000" i="1" dirty="0">
                <a:solidFill>
                  <a:srgbClr val="C00000"/>
                </a:solidFill>
                <a:latin typeface="Calibri" panose="020F0502020204030204" pitchFamily="34" charset="0"/>
                <a:cs typeface="Calibri" panose="020F0502020204030204" pitchFamily="34" charset="0"/>
              </a:rPr>
              <a:t>in Spanish</a:t>
            </a:r>
            <a:r>
              <a:rPr lang="en-US" sz="2000" dirty="0">
                <a:solidFill>
                  <a:srgbClr val="C00000"/>
                </a:solidFill>
                <a:latin typeface="Calibri" panose="020F0502020204030204" pitchFamily="34" charset="0"/>
                <a:cs typeface="Calibri" panose="020F0502020204030204" pitchFamily="34" charset="0"/>
              </a:rPr>
              <a:t>.  What should I do?</a:t>
            </a:r>
          </a:p>
          <a:p>
            <a:r>
              <a:rPr lang="en-US" sz="2000" dirty="0">
                <a:solidFill>
                  <a:srgbClr val="0070C0"/>
                </a:solidFill>
                <a:latin typeface="Calibri" panose="020F0502020204030204" pitchFamily="34" charset="0"/>
                <a:cs typeface="Calibri" panose="020F0502020204030204" pitchFamily="34" charset="0"/>
              </a:rPr>
              <a:t>     </a:t>
            </a:r>
            <a:r>
              <a:rPr lang="es-ES_tradnl" sz="2000" dirty="0">
                <a:solidFill>
                  <a:srgbClr val="002060"/>
                </a:solidFill>
                <a:latin typeface="Calibri" panose="020F0502020204030204" pitchFamily="34" charset="0"/>
                <a:cs typeface="Calibri" panose="020F0502020204030204" pitchFamily="34" charset="0"/>
              </a:rPr>
              <a:t>No puedo leer con mi hijo </a:t>
            </a:r>
            <a:r>
              <a:rPr lang="es-ES_tradnl" sz="2000" i="1" dirty="0">
                <a:solidFill>
                  <a:srgbClr val="002060"/>
                </a:solidFill>
                <a:latin typeface="Calibri" panose="020F0502020204030204" pitchFamily="34" charset="0"/>
                <a:cs typeface="Calibri" panose="020F0502020204030204" pitchFamily="34" charset="0"/>
              </a:rPr>
              <a:t>en inglés</a:t>
            </a:r>
            <a:r>
              <a:rPr lang="es-ES_tradnl" sz="2000" dirty="0">
                <a:solidFill>
                  <a:srgbClr val="002060"/>
                </a:solidFill>
                <a:latin typeface="Calibri" panose="020F0502020204030204" pitchFamily="34" charset="0"/>
                <a:cs typeface="Calibri" panose="020F0502020204030204" pitchFamily="34" charset="0"/>
              </a:rPr>
              <a:t>. </a:t>
            </a:r>
            <a:r>
              <a:rPr lang="es-ES" sz="2000" dirty="0">
                <a:solidFill>
                  <a:srgbClr val="002060"/>
                </a:solidFill>
                <a:latin typeface="Calibri" panose="020F0502020204030204" pitchFamily="34" charset="0"/>
                <a:cs typeface="Calibri" panose="020F0502020204030204" pitchFamily="34" charset="0"/>
              </a:rPr>
              <a:t>¿Qué debo hacer?</a:t>
            </a: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49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TextBox 1"/>
          <p:cNvSpPr txBox="1"/>
          <p:nvPr/>
        </p:nvSpPr>
        <p:spPr>
          <a:xfrm>
            <a:off x="533400" y="1532202"/>
            <a:ext cx="7924800" cy="2654573"/>
          </a:xfrm>
          <a:prstGeom prst="rect">
            <a:avLst/>
          </a:prstGeom>
          <a:noFill/>
        </p:spPr>
        <p:txBody>
          <a:bodyPr wrap="square" rtlCol="0">
            <a:spAutoFit/>
          </a:bodyPr>
          <a:lstStyle/>
          <a:p>
            <a:pPr marL="514350" indent="-514350">
              <a:spcBef>
                <a:spcPts val="900"/>
              </a:spcBef>
              <a:buFont typeface="+mj-lt"/>
              <a:buAutoNum type="arabicPeriod"/>
            </a:pPr>
            <a:r>
              <a:rPr lang="es-ES_tradnl" sz="2800" dirty="0">
                <a:solidFill>
                  <a:srgbClr val="002060"/>
                </a:solidFill>
                <a:latin typeface="Calibri" panose="020F0502020204030204" pitchFamily="34" charset="0"/>
                <a:cs typeface="Calibri" panose="020F0502020204030204" pitchFamily="34" charset="0"/>
              </a:rPr>
              <a:t>Conceptos básicos de Lenguaje Dual e Inmersión </a:t>
            </a:r>
          </a:p>
          <a:p>
            <a:pPr marL="514350" indent="-514350">
              <a:spcBef>
                <a:spcPts val="900"/>
              </a:spcBef>
              <a:buFont typeface="+mj-lt"/>
              <a:buAutoNum type="arabicPeriod"/>
            </a:pPr>
            <a:r>
              <a:rPr lang="es-ES_tradnl" sz="2800" dirty="0">
                <a:solidFill>
                  <a:srgbClr val="002060"/>
                </a:solidFill>
                <a:latin typeface="Calibri" panose="020F0502020204030204" pitchFamily="34" charset="0"/>
                <a:cs typeface="Calibri" panose="020F0502020204030204" pitchFamily="34" charset="0"/>
              </a:rPr>
              <a:t>Bilingüismo y </a:t>
            </a:r>
            <a:r>
              <a:rPr lang="es-ES_tradnl" sz="2800">
                <a:solidFill>
                  <a:srgbClr val="002060"/>
                </a:solidFill>
                <a:latin typeface="Calibri" panose="020F0502020204030204" pitchFamily="34" charset="0"/>
                <a:cs typeface="Calibri" panose="020F0502020204030204" pitchFamily="34" charset="0"/>
              </a:rPr>
              <a:t>alfabetismo bilingüe</a:t>
            </a:r>
            <a:endParaRPr lang="es-ES_tradnl" sz="2800" dirty="0">
              <a:solidFill>
                <a:srgbClr val="002060"/>
              </a:solidFill>
              <a:latin typeface="Calibri" panose="020F0502020204030204" pitchFamily="34" charset="0"/>
              <a:cs typeface="Calibri" panose="020F0502020204030204" pitchFamily="34" charset="0"/>
            </a:endParaRPr>
          </a:p>
          <a:p>
            <a:pPr marL="514350" indent="-514350">
              <a:spcBef>
                <a:spcPts val="900"/>
              </a:spcBef>
              <a:buFont typeface="+mj-lt"/>
              <a:buAutoNum type="arabicPeriod"/>
            </a:pPr>
            <a:r>
              <a:rPr lang="es-ES_tradnl" sz="2800" dirty="0">
                <a:solidFill>
                  <a:srgbClr val="C00000"/>
                </a:solidFill>
                <a:latin typeface="Calibri" panose="020F0502020204030204" pitchFamily="34" charset="0"/>
                <a:cs typeface="Calibri" panose="020F0502020204030204" pitchFamily="34" charset="0"/>
              </a:rPr>
              <a:t>Los desafíos del DLI</a:t>
            </a:r>
          </a:p>
          <a:p>
            <a:pPr marL="514350" indent="-514350">
              <a:spcBef>
                <a:spcPts val="900"/>
              </a:spcBef>
              <a:buFont typeface="+mj-lt"/>
              <a:buAutoNum type="arabicPeriod"/>
            </a:pPr>
            <a:r>
              <a:rPr lang="es-ES_tradnl" sz="2800" dirty="0">
                <a:solidFill>
                  <a:srgbClr val="002060"/>
                </a:solidFill>
                <a:latin typeface="Calibri" panose="020F0502020204030204" pitchFamily="34" charset="0"/>
                <a:cs typeface="Calibri" panose="020F0502020204030204" pitchFamily="34" charset="0"/>
              </a:rPr>
              <a:t>Oportunidades universitarias y profesionales</a:t>
            </a:r>
            <a:br>
              <a:rPr lang="es-ES_tradnl" sz="3200" dirty="0">
                <a:solidFill>
                  <a:srgbClr val="002060"/>
                </a:solidFill>
                <a:latin typeface="Calibri" panose="020F0502020204030204" pitchFamily="34" charset="0"/>
                <a:cs typeface="Calibri" panose="020F0502020204030204" pitchFamily="34" charset="0"/>
              </a:rPr>
            </a:br>
            <a:endParaRPr lang="es-ES_tradnl" sz="32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152400" y="209550"/>
            <a:ext cx="6759032" cy="646331"/>
          </a:xfrm>
          <a:prstGeom prst="rect">
            <a:avLst/>
          </a:prstGeom>
          <a:noFill/>
        </p:spPr>
        <p:txBody>
          <a:bodyPr wrap="square" rtlCol="0">
            <a:spAutoFit/>
          </a:bodyPr>
          <a:lstStyle/>
          <a:p>
            <a:r>
              <a:rPr lang="es-ES_tradnl" sz="360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Temas del Taller</a:t>
            </a:r>
          </a:p>
        </p:txBody>
      </p:sp>
      <p:sp>
        <p:nvSpPr>
          <p:cNvPr id="3" name="Slide Number Placeholder 2"/>
          <p:cNvSpPr>
            <a:spLocks noGrp="1"/>
          </p:cNvSpPr>
          <p:nvPr>
            <p:ph type="sldNum" sz="quarter" idx="12"/>
          </p:nvPr>
        </p:nvSpPr>
        <p:spPr/>
        <p:txBody>
          <a:bodyPr/>
          <a:lstStyle/>
          <a:p>
            <a:fld id="{00000000-1234-1234-1234-123412341234}" type="slidenum">
              <a:rPr lang="es-ES_tradnl" smtClean="0">
                <a:solidFill>
                  <a:schemeClr val="bg1"/>
                </a:solidFill>
              </a:rPr>
              <a:pPr/>
              <a:t>4</a:t>
            </a:fld>
            <a:endParaRPr lang="es-ES_tradnl">
              <a:solidFill>
                <a:schemeClr val="bg1"/>
              </a:solidFill>
            </a:endParaRPr>
          </a:p>
        </p:txBody>
      </p:sp>
    </p:spTree>
    <p:extLst>
      <p:ext uri="{BB962C8B-B14F-4D97-AF65-F5344CB8AC3E}">
        <p14:creationId xmlns:p14="http://schemas.microsoft.com/office/powerpoint/2010/main" val="2655324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40</a:t>
            </a:fld>
            <a:endParaRPr lang="en" dirty="0">
              <a:solidFill>
                <a:schemeClr val="bg1"/>
              </a:solidFill>
            </a:endParaRPr>
          </a:p>
        </p:txBody>
      </p:sp>
      <p:sp>
        <p:nvSpPr>
          <p:cNvPr id="3" name="Rounded Rectangle 2"/>
          <p:cNvSpPr/>
          <p:nvPr/>
        </p:nvSpPr>
        <p:spPr>
          <a:xfrm>
            <a:off x="213919" y="467261"/>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4" name="TextBox 3"/>
          <p:cNvSpPr txBox="1"/>
          <p:nvPr/>
        </p:nvSpPr>
        <p:spPr>
          <a:xfrm>
            <a:off x="432816" y="2494478"/>
            <a:ext cx="8001000" cy="1323439"/>
          </a:xfrm>
          <a:prstGeom prst="rect">
            <a:avLst/>
          </a:prstGeom>
          <a:noFill/>
        </p:spPr>
        <p:txBody>
          <a:bodyPr wrap="square" rtlCol="0">
            <a:spAutoFit/>
          </a:bodyPr>
          <a:lstStyle/>
          <a:p>
            <a:r>
              <a:rPr lang="en-US" sz="2000" dirty="0">
                <a:solidFill>
                  <a:srgbClr val="C00000"/>
                </a:solidFill>
                <a:latin typeface="Calibri" panose="020F0502020204030204" pitchFamily="34" charset="0"/>
                <a:cs typeface="Calibri" panose="020F0502020204030204" pitchFamily="34" charset="0"/>
              </a:rPr>
              <a:t>5.  My child wants to drop out of the DLI program after 5</a:t>
            </a:r>
            <a:r>
              <a:rPr lang="en-US" sz="2000" baseline="30000" dirty="0">
                <a:solidFill>
                  <a:srgbClr val="C00000"/>
                </a:solidFill>
                <a:latin typeface="Calibri" panose="020F0502020204030204" pitchFamily="34" charset="0"/>
                <a:cs typeface="Calibri" panose="020F0502020204030204" pitchFamily="34" charset="0"/>
              </a:rPr>
              <a:t>th</a:t>
            </a:r>
            <a:r>
              <a:rPr lang="en-US" sz="2000" dirty="0">
                <a:solidFill>
                  <a:srgbClr val="C00000"/>
                </a:solidFill>
                <a:latin typeface="Calibri" panose="020F0502020204030204" pitchFamily="34" charset="0"/>
                <a:cs typeface="Calibri" panose="020F0502020204030204" pitchFamily="34" charset="0"/>
              </a:rPr>
              <a:t> grade.  </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     What should I do?</a:t>
            </a:r>
          </a:p>
          <a:p>
            <a:r>
              <a:rPr lang="en-US" sz="2000" dirty="0">
                <a:solidFill>
                  <a:srgbClr val="0070C0"/>
                </a:solidFill>
                <a:latin typeface="Calibri" panose="020F0502020204030204" pitchFamily="34" charset="0"/>
                <a:cs typeface="Calibri" panose="020F0502020204030204" pitchFamily="34" charset="0"/>
              </a:rPr>
              <a:t>     </a:t>
            </a:r>
            <a:r>
              <a:rPr lang="es-ES_tradnl" sz="2000" dirty="0">
                <a:solidFill>
                  <a:srgbClr val="002060"/>
                </a:solidFill>
                <a:latin typeface="Calibri" panose="020F0502020204030204" pitchFamily="34" charset="0"/>
                <a:cs typeface="Calibri" panose="020F0502020204030204" pitchFamily="34" charset="0"/>
              </a:rPr>
              <a:t>Mi hijo quiere abandonar el programa DLI después de quinto grado.</a:t>
            </a:r>
            <a:br>
              <a:rPr lang="es-ES_tradnl" sz="2000" dirty="0">
                <a:solidFill>
                  <a:srgbClr val="002060"/>
                </a:solidFill>
                <a:latin typeface="Calibri" panose="020F0502020204030204" pitchFamily="34" charset="0"/>
                <a:cs typeface="Calibri" panose="020F0502020204030204" pitchFamily="34" charset="0"/>
              </a:rPr>
            </a:br>
            <a:r>
              <a:rPr lang="es-ES_tradnl" sz="2000" dirty="0">
                <a:solidFill>
                  <a:srgbClr val="002060"/>
                </a:solidFill>
                <a:latin typeface="Calibri" panose="020F0502020204030204" pitchFamily="34" charset="0"/>
                <a:cs typeface="Calibri" panose="020F0502020204030204" pitchFamily="34" charset="0"/>
              </a:rPr>
              <a:t>     ¿Qué debo hacer?</a:t>
            </a:r>
          </a:p>
        </p:txBody>
      </p:sp>
      <p:sp>
        <p:nvSpPr>
          <p:cNvPr id="5" name="TextBox 4"/>
          <p:cNvSpPr txBox="1"/>
          <p:nvPr/>
        </p:nvSpPr>
        <p:spPr>
          <a:xfrm>
            <a:off x="381000" y="819150"/>
            <a:ext cx="6785832" cy="1323439"/>
          </a:xfrm>
          <a:prstGeom prst="rect">
            <a:avLst/>
          </a:prstGeom>
          <a:noFill/>
        </p:spPr>
        <p:txBody>
          <a:bodyPr wrap="none" rtlCol="0">
            <a:spAutoFit/>
          </a:bodyPr>
          <a:lstStyle/>
          <a:p>
            <a:r>
              <a:rPr lang="en-US" sz="2000" dirty="0">
                <a:solidFill>
                  <a:srgbClr val="C00000"/>
                </a:solidFill>
                <a:latin typeface="Calibri" panose="020F0502020204030204" pitchFamily="34" charset="0"/>
                <a:cs typeface="Calibri" panose="020F0502020204030204" pitchFamily="34" charset="0"/>
              </a:rPr>
              <a:t>4.  My child’s 3</a:t>
            </a:r>
            <a:r>
              <a:rPr lang="en-US" sz="2000" baseline="30000" dirty="0">
                <a:solidFill>
                  <a:srgbClr val="C00000"/>
                </a:solidFill>
                <a:latin typeface="Calibri" panose="020F0502020204030204" pitchFamily="34" charset="0"/>
                <a:cs typeface="Calibri" panose="020F0502020204030204" pitchFamily="34" charset="0"/>
              </a:rPr>
              <a:t>rd</a:t>
            </a:r>
            <a:r>
              <a:rPr lang="en-US" sz="2000" dirty="0">
                <a:solidFill>
                  <a:srgbClr val="C00000"/>
                </a:solidFill>
                <a:latin typeface="Calibri" panose="020F0502020204030204" pitchFamily="34" charset="0"/>
                <a:cs typeface="Calibri" panose="020F0502020204030204" pitchFamily="34" charset="0"/>
              </a:rPr>
              <a:t> grade test scores are lower than I had hoped.  </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     What should I do?</a:t>
            </a:r>
          </a:p>
          <a:p>
            <a:r>
              <a:rPr lang="es-MX" sz="2000" dirty="0">
                <a:solidFill>
                  <a:srgbClr val="002060"/>
                </a:solidFill>
                <a:latin typeface="Calibri" panose="020F0502020204030204" pitchFamily="34" charset="0"/>
                <a:cs typeface="Calibri" panose="020F0502020204030204" pitchFamily="34" charset="0"/>
              </a:rPr>
              <a:t>     Los resultados de mi hijo son más bajos de lo esperado. </a:t>
            </a:r>
          </a:p>
          <a:p>
            <a:r>
              <a:rPr lang="es-MX" sz="2000" dirty="0">
                <a:solidFill>
                  <a:srgbClr val="002060"/>
                </a:solidFill>
                <a:latin typeface="Calibri" panose="020F0502020204030204" pitchFamily="34" charset="0"/>
                <a:cs typeface="Calibri" panose="020F0502020204030204" pitchFamily="34" charset="0"/>
              </a:rPr>
              <a:t>     </a:t>
            </a:r>
            <a:r>
              <a:rPr lang="es-ES" sz="2000" dirty="0">
                <a:solidFill>
                  <a:srgbClr val="002060"/>
                </a:solidFill>
                <a:latin typeface="Calibri" panose="020F0502020204030204" pitchFamily="34" charset="0"/>
                <a:cs typeface="Calibri" panose="020F0502020204030204" pitchFamily="34" charset="0"/>
              </a:rPr>
              <a:t>¿Qué debo hacer?</a:t>
            </a: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677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41</a:t>
            </a:fld>
            <a:endParaRPr lang="en" dirty="0">
              <a:solidFill>
                <a:schemeClr val="bg1"/>
              </a:solidFill>
            </a:endParaRPr>
          </a:p>
        </p:txBody>
      </p:sp>
      <p:sp>
        <p:nvSpPr>
          <p:cNvPr id="3" name="Rounded Rectangle 2"/>
          <p:cNvSpPr/>
          <p:nvPr/>
        </p:nvSpPr>
        <p:spPr>
          <a:xfrm>
            <a:off x="155692" y="57288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8" name="TextBox 7"/>
          <p:cNvSpPr txBox="1"/>
          <p:nvPr/>
        </p:nvSpPr>
        <p:spPr>
          <a:xfrm>
            <a:off x="182233" y="779903"/>
            <a:ext cx="8070613" cy="1846659"/>
          </a:xfrm>
          <a:prstGeom prst="rect">
            <a:avLst/>
          </a:prstGeom>
          <a:noFill/>
        </p:spPr>
        <p:txBody>
          <a:bodyPr wrap="square" rtlCol="0">
            <a:spAutoFit/>
          </a:bodyPr>
          <a:lstStyle/>
          <a:p>
            <a:r>
              <a:rPr lang="en-US" sz="2000" dirty="0">
                <a:solidFill>
                  <a:srgbClr val="C00000"/>
                </a:solidFill>
                <a:latin typeface="Calibri" panose="020F0502020204030204" pitchFamily="34" charset="0"/>
                <a:cs typeface="Calibri" panose="020F0502020204030204" pitchFamily="34" charset="0"/>
              </a:rPr>
              <a:t>6.  My son always liked being in a Spanish DLI program. But now that he’s in</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      4</a:t>
            </a:r>
            <a:r>
              <a:rPr lang="en-US" sz="2000" baseline="30000" dirty="0">
                <a:solidFill>
                  <a:srgbClr val="C00000"/>
                </a:solidFill>
                <a:latin typeface="Calibri" panose="020F0502020204030204" pitchFamily="34" charset="0"/>
                <a:cs typeface="Calibri" panose="020F0502020204030204" pitchFamily="34" charset="0"/>
              </a:rPr>
              <a:t>th</a:t>
            </a:r>
            <a:r>
              <a:rPr lang="en-US" sz="2000" dirty="0">
                <a:solidFill>
                  <a:srgbClr val="C00000"/>
                </a:solidFill>
                <a:latin typeface="Calibri" panose="020F0502020204030204" pitchFamily="34" charset="0"/>
                <a:cs typeface="Calibri" panose="020F0502020204030204" pitchFamily="34" charset="0"/>
              </a:rPr>
              <a:t> grade, he only wants to speak English. What should I do?</a:t>
            </a:r>
          </a:p>
          <a:p>
            <a:r>
              <a:rPr lang="es-ES" sz="2000" dirty="0">
                <a:latin typeface="Calibri" panose="020F0502020204030204" pitchFamily="34" charset="0"/>
                <a:cs typeface="Calibri" panose="020F0502020204030204" pitchFamily="34" charset="0"/>
              </a:rPr>
              <a:t>      </a:t>
            </a:r>
            <a:r>
              <a:rPr lang="es-ES" sz="2000" dirty="0">
                <a:solidFill>
                  <a:srgbClr val="002060"/>
                </a:solidFill>
                <a:latin typeface="Calibri" panose="020F0502020204030204" pitchFamily="34" charset="0"/>
                <a:cs typeface="Calibri" panose="020F0502020204030204" pitchFamily="34" charset="0"/>
              </a:rPr>
              <a:t>A mi hijo siempre le gustó estar en un programa de DLI en español. </a:t>
            </a:r>
            <a:br>
              <a:rPr lang="es-ES" sz="2000" dirty="0">
                <a:solidFill>
                  <a:srgbClr val="002060"/>
                </a:solidFill>
                <a:latin typeface="Calibri" panose="020F0502020204030204" pitchFamily="34" charset="0"/>
                <a:cs typeface="Calibri" panose="020F0502020204030204" pitchFamily="34" charset="0"/>
              </a:rPr>
            </a:br>
            <a:r>
              <a:rPr lang="es-ES" sz="2000" dirty="0">
                <a:solidFill>
                  <a:srgbClr val="002060"/>
                </a:solidFill>
                <a:latin typeface="Calibri" panose="020F0502020204030204" pitchFamily="34" charset="0"/>
                <a:cs typeface="Calibri" panose="020F0502020204030204" pitchFamily="34" charset="0"/>
              </a:rPr>
              <a:t>      Pero ahora que está en cuarto grado, sólo quiere hablar inglés. </a:t>
            </a:r>
            <a:br>
              <a:rPr lang="es-ES" sz="2000" dirty="0">
                <a:solidFill>
                  <a:srgbClr val="002060"/>
                </a:solidFill>
                <a:latin typeface="Calibri" panose="020F0502020204030204" pitchFamily="34" charset="0"/>
                <a:cs typeface="Calibri" panose="020F0502020204030204" pitchFamily="34" charset="0"/>
              </a:rPr>
            </a:br>
            <a:r>
              <a:rPr lang="es-ES" sz="2000" dirty="0">
                <a:solidFill>
                  <a:srgbClr val="002060"/>
                </a:solidFill>
                <a:latin typeface="Calibri" panose="020F0502020204030204" pitchFamily="34" charset="0"/>
                <a:cs typeface="Calibri" panose="020F0502020204030204" pitchFamily="34" charset="0"/>
              </a:rPr>
              <a:t>      ¿Qué puedo hacer?</a:t>
            </a:r>
            <a:endParaRPr lang="en-US" sz="2000" dirty="0">
              <a:solidFill>
                <a:srgbClr val="002060"/>
              </a:solidFill>
              <a:latin typeface="Calibri" panose="020F0502020204030204" pitchFamily="34" charset="0"/>
              <a:cs typeface="Calibri" panose="020F0502020204030204" pitchFamily="34" charset="0"/>
            </a:endParaRPr>
          </a:p>
          <a:p>
            <a:endParaRPr lang="en-US" dirty="0">
              <a:solidFill>
                <a:srgbClr val="0070C0"/>
              </a:solidFill>
              <a:latin typeface="Calibri" panose="020F0502020204030204" pitchFamily="34" charset="0"/>
              <a:cs typeface="Calibri" panose="020F0502020204030204" pitchFamily="34" charset="0"/>
            </a:endParaRPr>
          </a:p>
        </p:txBody>
      </p:sp>
      <p:sp>
        <p:nvSpPr>
          <p:cNvPr id="9" name="TextBox 8"/>
          <p:cNvSpPr txBox="1"/>
          <p:nvPr/>
        </p:nvSpPr>
        <p:spPr>
          <a:xfrm>
            <a:off x="124233" y="2707216"/>
            <a:ext cx="8226308" cy="1538883"/>
          </a:xfrm>
          <a:prstGeom prst="rect">
            <a:avLst/>
          </a:prstGeom>
          <a:noFill/>
        </p:spPr>
        <p:txBody>
          <a:bodyPr wrap="square" rtlCol="0">
            <a:spAutoFit/>
          </a:bodyPr>
          <a:lstStyle/>
          <a:p>
            <a:r>
              <a:rPr lang="en-US" sz="2000" dirty="0">
                <a:solidFill>
                  <a:srgbClr val="C00000"/>
                </a:solidFill>
                <a:latin typeface="Calibri" panose="020F0502020204030204" pitchFamily="34" charset="0"/>
                <a:cs typeface="Calibri" panose="020F0502020204030204" pitchFamily="34" charset="0"/>
              </a:rPr>
              <a:t>7.  I know I have to support Spanish language and literacy outside of school.  </a:t>
            </a:r>
            <a:br>
              <a:rPr lang="en-US" sz="2000" dirty="0">
                <a:solidFill>
                  <a:srgbClr val="C00000"/>
                </a:solidFill>
                <a:latin typeface="Calibri" panose="020F0502020204030204" pitchFamily="34" charset="0"/>
                <a:cs typeface="Calibri" panose="020F0502020204030204" pitchFamily="34" charset="0"/>
              </a:rPr>
            </a:br>
            <a:r>
              <a:rPr lang="en-US" sz="2000" dirty="0">
                <a:solidFill>
                  <a:srgbClr val="C00000"/>
                </a:solidFill>
                <a:latin typeface="Calibri" panose="020F0502020204030204" pitchFamily="34" charset="0"/>
                <a:cs typeface="Calibri" panose="020F0502020204030204" pitchFamily="34" charset="0"/>
              </a:rPr>
              <a:t>     What should I do?</a:t>
            </a:r>
          </a:p>
          <a:p>
            <a:r>
              <a:rPr lang="es-ES" sz="2000" dirty="0">
                <a:solidFill>
                  <a:srgbClr val="002060"/>
                </a:solidFill>
                <a:latin typeface="Calibri" panose="020F0502020204030204" pitchFamily="34" charset="0"/>
                <a:cs typeface="Calibri" panose="020F0502020204030204" pitchFamily="34" charset="0"/>
              </a:rPr>
              <a:t>     Sé que tengo que apoyar el idioma español y la alfabetización fuera de la</a:t>
            </a:r>
            <a:br>
              <a:rPr lang="es-ES" sz="2000" dirty="0">
                <a:solidFill>
                  <a:srgbClr val="002060"/>
                </a:solidFill>
                <a:latin typeface="Calibri" panose="020F0502020204030204" pitchFamily="34" charset="0"/>
                <a:cs typeface="Calibri" panose="020F0502020204030204" pitchFamily="34" charset="0"/>
              </a:rPr>
            </a:br>
            <a:r>
              <a:rPr lang="es-ES" sz="2000" dirty="0">
                <a:solidFill>
                  <a:srgbClr val="002060"/>
                </a:solidFill>
                <a:latin typeface="Calibri" panose="020F0502020204030204" pitchFamily="34" charset="0"/>
                <a:cs typeface="Calibri" panose="020F0502020204030204" pitchFamily="34" charset="0"/>
              </a:rPr>
              <a:t>     escuela. ¿Qué puedo hacer?</a:t>
            </a:r>
            <a:endParaRPr lang="en-US" sz="2000" dirty="0">
              <a:solidFill>
                <a:srgbClr val="002060"/>
              </a:solidFill>
              <a:latin typeface="Calibri" panose="020F0502020204030204" pitchFamily="34" charset="0"/>
              <a:cs typeface="Calibri" panose="020F0502020204030204" pitchFamily="34" charset="0"/>
            </a:endParaRPr>
          </a:p>
          <a:p>
            <a:endParaRPr lang="en-US"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3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rPr>
              <a:pPr/>
              <a:t>42</a:t>
            </a:fld>
            <a:endParaRPr lang="en" dirty="0">
              <a:solidFill>
                <a:schemeClr val="bg1"/>
              </a:solidFill>
            </a:endParaRPr>
          </a:p>
        </p:txBody>
      </p:sp>
      <p:sp>
        <p:nvSpPr>
          <p:cNvPr id="3" name="AutoShape 2" descr="Image result for bravo"/>
          <p:cNvSpPr>
            <a:spLocks noChangeAspect="1" noChangeArrowheads="1"/>
          </p:cNvSpPr>
          <p:nvPr/>
        </p:nvSpPr>
        <p:spPr bwMode="auto">
          <a:xfrm>
            <a:off x="155575" y="-1608138"/>
            <a:ext cx="32099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bravo"/>
          <p:cNvSpPr>
            <a:spLocks noChangeAspect="1" noChangeArrowheads="1"/>
          </p:cNvSpPr>
          <p:nvPr/>
        </p:nvSpPr>
        <p:spPr bwMode="auto">
          <a:xfrm>
            <a:off x="307975" y="-1455738"/>
            <a:ext cx="32099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3122609" y="1346034"/>
            <a:ext cx="2058991" cy="1997333"/>
            <a:chOff x="2971800" y="895350"/>
            <a:chExt cx="2441582" cy="2558863"/>
          </a:xfrm>
        </p:grpSpPr>
        <p:pic>
          <p:nvPicPr>
            <p:cNvPr id="1030" name="Picture 6" descr="Applause, Clapping, Hands, Black, Bra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95350"/>
              <a:ext cx="2441582" cy="2558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2800350"/>
              <a:ext cx="460382" cy="184666"/>
            </a:xfrm>
            <a:prstGeom prst="rect">
              <a:avLst/>
            </a:prstGeom>
            <a:noFill/>
          </p:spPr>
          <p:txBody>
            <a:bodyPr wrap="none" rtlCol="0">
              <a:spAutoFit/>
            </a:bodyPr>
            <a:lstStyle/>
            <a:p>
              <a:r>
                <a:rPr lang="en-US" sz="600" dirty="0" err="1"/>
                <a:t>Pixabay</a:t>
              </a:r>
              <a:endParaRPr lang="en-US" sz="600" dirty="0"/>
            </a:p>
          </p:txBody>
        </p:sp>
      </p:grpSp>
      <p:sp>
        <p:nvSpPr>
          <p:cNvPr id="7" name="TextBox 6"/>
          <p:cNvSpPr txBox="1"/>
          <p:nvPr/>
        </p:nvSpPr>
        <p:spPr>
          <a:xfrm rot="19696072">
            <a:off x="841247" y="1321448"/>
            <a:ext cx="3252814" cy="646331"/>
          </a:xfrm>
          <a:prstGeom prst="rect">
            <a:avLst/>
          </a:prstGeom>
          <a:noFill/>
        </p:spPr>
        <p:txBody>
          <a:bodyPr wrap="none" rtlCol="0">
            <a:spAutoFit/>
          </a:bodyPr>
          <a:lstStyle/>
          <a:p>
            <a:r>
              <a:rPr lang="en-US" sz="3600" dirty="0">
                <a:solidFill>
                  <a:srgbClr val="00B050"/>
                </a:solidFill>
                <a:latin typeface="Jokerman" panose="04090605060D06020702" pitchFamily="82" charset="0"/>
              </a:rPr>
              <a:t>WELL DONE!</a:t>
            </a:r>
          </a:p>
        </p:txBody>
      </p:sp>
      <p:sp>
        <p:nvSpPr>
          <p:cNvPr id="8" name="TextBox 7"/>
          <p:cNvSpPr txBox="1"/>
          <p:nvPr/>
        </p:nvSpPr>
        <p:spPr>
          <a:xfrm rot="19650838">
            <a:off x="4224819" y="2922883"/>
            <a:ext cx="2914580" cy="646331"/>
          </a:xfrm>
          <a:prstGeom prst="rect">
            <a:avLst/>
          </a:prstGeom>
          <a:noFill/>
        </p:spPr>
        <p:txBody>
          <a:bodyPr wrap="none" rtlCol="0">
            <a:spAutoFit/>
          </a:bodyPr>
          <a:lstStyle/>
          <a:p>
            <a:r>
              <a:rPr lang="en-US" sz="3600" dirty="0">
                <a:solidFill>
                  <a:srgbClr val="00B0F0"/>
                </a:solidFill>
                <a:latin typeface="Jokerman" panose="04090605060D06020702" pitchFamily="82" charset="0"/>
              </a:rPr>
              <a:t>¡MUY BIEN!</a:t>
            </a:r>
          </a:p>
        </p:txBody>
      </p:sp>
    </p:spTree>
    <p:extLst>
      <p:ext uri="{BB962C8B-B14F-4D97-AF65-F5344CB8AC3E}">
        <p14:creationId xmlns:p14="http://schemas.microsoft.com/office/powerpoint/2010/main" val="1478918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12" name="Content Placeholder 11"/>
          <p:cNvSpPr>
            <a:spLocks noGrp="1"/>
          </p:cNvSpPr>
          <p:nvPr>
            <p:ph sz="quarter" idx="1"/>
          </p:nvPr>
        </p:nvSpPr>
        <p:spPr>
          <a:xfrm>
            <a:off x="867929" y="1766241"/>
            <a:ext cx="4542271" cy="2556273"/>
          </a:xfrm>
        </p:spPr>
        <p:txBody>
          <a:bodyPr>
            <a:normAutofit/>
          </a:bodyPr>
          <a:lstStyle/>
          <a:p>
            <a:pPr marL="0" indent="0">
              <a:buNone/>
            </a:pPr>
            <a:r>
              <a:rPr lang="es-ES_tradnl" dirty="0">
                <a:solidFill>
                  <a:srgbClr val="002060"/>
                </a:solidFill>
              </a:rPr>
              <a:t>Por favor, contesten el breve cuestionario que nos permitirá conocer lo que aprendieron  en este taller y cómo podemos mejorarlo</a:t>
            </a:r>
            <a:r>
              <a:rPr lang="en-US" dirty="0">
                <a:solidFill>
                  <a:srgbClr val="002060"/>
                </a:solidFill>
              </a:rPr>
              <a:t>.</a:t>
            </a:r>
          </a:p>
        </p:txBody>
      </p:sp>
      <p:sp>
        <p:nvSpPr>
          <p:cNvPr id="15" name="TextBox 14"/>
          <p:cNvSpPr txBox="1"/>
          <p:nvPr/>
        </p:nvSpPr>
        <p:spPr>
          <a:xfrm>
            <a:off x="2221191" y="4764057"/>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2" name="Slide Number Placeholder 1"/>
          <p:cNvSpPr>
            <a:spLocks noGrp="1"/>
          </p:cNvSpPr>
          <p:nvPr>
            <p:ph type="sldNum" sz="quarter" idx="15"/>
          </p:nvPr>
        </p:nvSpPr>
        <p:spPr>
          <a:xfrm>
            <a:off x="8001000" y="4304904"/>
            <a:ext cx="609600" cy="390906"/>
          </a:xfrm>
        </p:spPr>
        <p:txBody>
          <a:bodyPr/>
          <a:lstStyle/>
          <a:p>
            <a:pPr marL="0" marR="0" lvl="0" indent="0" algn="r" rtl="0">
              <a:spcBef>
                <a:spcPts val="0"/>
              </a:spcBef>
              <a:spcAft>
                <a:spcPts val="0"/>
              </a:spcAft>
              <a:buSzPct val="25000"/>
              <a:buNone/>
            </a:pPr>
            <a:fld id="{00000000-1234-1234-1234-123412341234}" type="slidenum">
              <a:rPr lang="en" b="0" i="1" u="none" strike="noStrike" cap="none" smtClean="0">
                <a:solidFill>
                  <a:srgbClr val="FEFFFF"/>
                </a:solidFill>
                <a:latin typeface="Arial" panose="020B0604020202020204" pitchFamily="34" charset="0"/>
                <a:ea typeface="Tahoma"/>
                <a:cs typeface="Arial" panose="020B0604020202020204" pitchFamily="34" charset="0"/>
                <a:sym typeface="Tahoma"/>
              </a:rPr>
              <a:t>43</a:t>
            </a:fld>
            <a:endParaRPr lang="en" b="0" i="1" u="none" strike="noStrike" cap="none" dirty="0">
              <a:solidFill>
                <a:srgbClr val="FEFFFF"/>
              </a:solidFill>
              <a:latin typeface="Arial" panose="020B0604020202020204" pitchFamily="34" charset="0"/>
              <a:ea typeface="Tahoma"/>
              <a:cs typeface="Arial" panose="020B0604020202020204" pitchFamily="34" charset="0"/>
              <a:sym typeface="Tahoma"/>
            </a:endParaRPr>
          </a:p>
        </p:txBody>
      </p:sp>
      <p:sp>
        <p:nvSpPr>
          <p:cNvPr id="11" name="Rectangle 10">
            <a:extLst>
              <a:ext uri="{FF2B5EF4-FFF2-40B4-BE49-F238E27FC236}">
                <a16:creationId xmlns:a16="http://schemas.microsoft.com/office/drawing/2014/main" id="{EB08FA68-75D7-4D06-AE35-DD58AA5FC50F}"/>
              </a:ext>
            </a:extLst>
          </p:cNvPr>
          <p:cNvSpPr/>
          <p:nvPr/>
        </p:nvSpPr>
        <p:spPr>
          <a:xfrm>
            <a:off x="848745" y="326373"/>
            <a:ext cx="7315200" cy="954107"/>
          </a:xfrm>
          <a:prstGeom prst="rect">
            <a:avLst/>
          </a:prstGeom>
        </p:spPr>
        <p:txBody>
          <a:bodyPr wrap="square">
            <a:spAutoFit/>
          </a:bodyPr>
          <a:lstStyle/>
          <a:p>
            <a:pPr algn="ctr"/>
            <a:r>
              <a:rPr lang="es-MX" sz="2800" b="1" dirty="0">
                <a:solidFill>
                  <a:srgbClr val="00206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¡Muchísimas gracias por su asistencia esta noche y por su participación activa!</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51DBD6BC-60C2-4DE5-9E90-CA899267C86A}"/>
              </a:ext>
            </a:extLst>
          </p:cNvPr>
          <p:cNvPicPr>
            <a:picLocks noChangeAspect="1"/>
          </p:cNvPicPr>
          <p:nvPr/>
        </p:nvPicPr>
        <p:blipFill>
          <a:blip r:embed="rId4"/>
          <a:stretch>
            <a:fillRect/>
          </a:stretch>
        </p:blipFill>
        <p:spPr>
          <a:xfrm>
            <a:off x="5615173" y="2042534"/>
            <a:ext cx="1886047" cy="1238314"/>
          </a:xfrm>
          <a:prstGeom prst="rect">
            <a:avLst/>
          </a:prstGeom>
        </p:spPr>
      </p:pic>
    </p:spTree>
    <p:extLst>
      <p:ext uri="{BB962C8B-B14F-4D97-AF65-F5344CB8AC3E}">
        <p14:creationId xmlns:p14="http://schemas.microsoft.com/office/powerpoint/2010/main" val="3514019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533400" y="1276350"/>
            <a:ext cx="8229600" cy="3505199"/>
          </a:xfrm>
        </p:spPr>
        <p:txBody>
          <a:bodyPr>
            <a:normAutofit/>
          </a:bodyPr>
          <a:lstStyle/>
          <a:p>
            <a:pPr marL="350838" indent="-350838">
              <a:buNone/>
            </a:pPr>
            <a:r>
              <a:rPr lang="en-US" sz="1200" dirty="0">
                <a:solidFill>
                  <a:srgbClr val="002060"/>
                </a:solidFill>
              </a:rPr>
              <a:t>Canadian Parents for French. (2007). Top ten answers for parents about immersion education. </a:t>
            </a:r>
            <a:r>
              <a:rPr lang="en-US" sz="1200" i="1" dirty="0">
                <a:solidFill>
                  <a:srgbClr val="002060"/>
                </a:solidFill>
              </a:rPr>
              <a:t>ACIE Newsletter, 10</a:t>
            </a:r>
            <a:r>
              <a:rPr lang="en-US" sz="1200" dirty="0">
                <a:solidFill>
                  <a:srgbClr val="002060"/>
                </a:solidFill>
              </a:rPr>
              <a:t>(3), 20–21, 23. Retrieved from </a:t>
            </a:r>
            <a:r>
              <a:rPr lang="en-US" sz="1200" u="sng" dirty="0">
                <a:hlinkClick r:id="rId3"/>
              </a:rPr>
              <a:t>http://carla.umn.edu/immersion/acie/</a:t>
            </a:r>
            <a:r>
              <a:rPr lang="en-US" sz="1200" dirty="0"/>
              <a:t> </a:t>
            </a:r>
          </a:p>
          <a:p>
            <a:pPr marL="350838" indent="-350838">
              <a:buNone/>
            </a:pPr>
            <a:r>
              <a:rPr lang="en-US" sz="1200" dirty="0">
                <a:solidFill>
                  <a:srgbClr val="002060"/>
                </a:solidFill>
              </a:rPr>
              <a:t>Carter, P. (2018). A linguist explains how the “three generation pattern” could wipe out Spanish in the US.  Quartz. Retrieved from </a:t>
            </a:r>
            <a:r>
              <a:rPr lang="en-US" sz="1200" dirty="0">
                <a:hlinkClick r:id="rId4"/>
              </a:rPr>
              <a:t>https://qz.com/1195658/spanish-to-english-us-is-increasingly-monolingual-despite-latino-immigration/</a:t>
            </a:r>
            <a:r>
              <a:rPr lang="en-US" sz="1200" dirty="0"/>
              <a:t>. </a:t>
            </a:r>
            <a:endParaRPr lang="en-US" sz="1200" dirty="0">
              <a:solidFill>
                <a:srgbClr val="002060"/>
              </a:solidFill>
            </a:endParaRPr>
          </a:p>
          <a:p>
            <a:pPr marL="350838" indent="-350838">
              <a:buNone/>
            </a:pPr>
            <a:r>
              <a:rPr lang="en-US" sz="1200" dirty="0">
                <a:solidFill>
                  <a:srgbClr val="002060"/>
                </a:solidFill>
              </a:rPr>
              <a:t>Genesee, F. (2007). Top ten most consistent findings from research on foreign language immersion. </a:t>
            </a:r>
            <a:r>
              <a:rPr lang="en-US" sz="1200" i="1" dirty="0">
                <a:solidFill>
                  <a:srgbClr val="002060"/>
                </a:solidFill>
              </a:rPr>
              <a:t>The ACIE Newsletter, 10</a:t>
            </a:r>
            <a:r>
              <a:rPr lang="en-US" sz="1200" dirty="0">
                <a:solidFill>
                  <a:srgbClr val="002060"/>
                </a:solidFill>
              </a:rPr>
              <a:t>(3), 7 &amp; 10. </a:t>
            </a:r>
          </a:p>
          <a:p>
            <a:pPr marL="350838" indent="-350838">
              <a:buNone/>
            </a:pPr>
            <a:r>
              <a:rPr lang="en-US" sz="1200" dirty="0">
                <a:solidFill>
                  <a:srgbClr val="002060"/>
                </a:solidFill>
              </a:rPr>
              <a:t>Genesee, F. (2009). Early childhood bilingualism: Perils and possibilities. </a:t>
            </a:r>
            <a:r>
              <a:rPr lang="en-US" sz="1200" i="1" dirty="0">
                <a:solidFill>
                  <a:srgbClr val="002060"/>
                </a:solidFill>
              </a:rPr>
              <a:t>Journal of Applied Research on Learning, 2 </a:t>
            </a:r>
            <a:r>
              <a:rPr lang="en-US" sz="1200" dirty="0">
                <a:solidFill>
                  <a:srgbClr val="002060"/>
                </a:solidFill>
              </a:rPr>
              <a:t>(Special Issue), 1-21.</a:t>
            </a:r>
          </a:p>
          <a:p>
            <a:pPr marL="350838" indent="-350838">
              <a:buNone/>
            </a:pPr>
            <a:r>
              <a:rPr lang="en-US" sz="1200" dirty="0">
                <a:solidFill>
                  <a:srgbClr val="002060"/>
                </a:solidFill>
              </a:rPr>
              <a:t>Genesee, F., &amp; Fortune, T. W. (2014). Bilingual education and at-risk students. </a:t>
            </a:r>
            <a:r>
              <a:rPr lang="en-US" sz="1200" i="1" dirty="0">
                <a:solidFill>
                  <a:srgbClr val="002060"/>
                </a:solidFill>
              </a:rPr>
              <a:t>Journal of Immersion and Content-Based Language Education, 2</a:t>
            </a:r>
            <a:r>
              <a:rPr lang="en-US" sz="1200" dirty="0">
                <a:solidFill>
                  <a:srgbClr val="002060"/>
                </a:solidFill>
              </a:rPr>
              <a:t>(2), 196–209. </a:t>
            </a:r>
          </a:p>
          <a:p>
            <a:pPr marL="350838" indent="-350838">
              <a:buNone/>
            </a:pPr>
            <a:r>
              <a:rPr lang="en-US" sz="1200" dirty="0">
                <a:solidFill>
                  <a:srgbClr val="002060"/>
                </a:solidFill>
              </a:rPr>
              <a:t>International Reading Association. (2001). Second-language literacy instruction: A position statement of the International Reading Association. Retrieved from </a:t>
            </a:r>
            <a:r>
              <a:rPr lang="en-US" sz="1200" u="sng" dirty="0">
                <a:hlinkClick r:id="rId5"/>
              </a:rPr>
              <a:t>https://www.literacyworldwide.org/docs/default-source/where-we-stand/second-language-position-statement.pdf?sfvrsn=fc4ea18e_6</a:t>
            </a:r>
            <a:r>
              <a:rPr lang="en-US" sz="1200" dirty="0"/>
              <a:t>. </a:t>
            </a:r>
          </a:p>
          <a:p>
            <a:pPr marL="350838" indent="-350838">
              <a:buNone/>
            </a:pPr>
            <a:r>
              <a:rPr lang="en-US" sz="1200" dirty="0">
                <a:solidFill>
                  <a:srgbClr val="002060"/>
                </a:solidFill>
              </a:rPr>
              <a:t>Lindholm-Leary, K. J., &amp; Genesee, F. (2014). Student outcomes in one-way, two-way, and indigenous language immersion education. </a:t>
            </a:r>
            <a:r>
              <a:rPr lang="en-US" sz="1200" i="1" dirty="0">
                <a:solidFill>
                  <a:srgbClr val="002060"/>
                </a:solidFill>
              </a:rPr>
              <a:t>Journal of Immersion and Content-Based Language Education, 2</a:t>
            </a:r>
            <a:r>
              <a:rPr lang="en-US" sz="1200" dirty="0">
                <a:solidFill>
                  <a:srgbClr val="002060"/>
                </a:solidFill>
              </a:rPr>
              <a:t>(2), 165–180.</a:t>
            </a:r>
          </a:p>
        </p:txBody>
      </p:sp>
      <p:sp>
        <p:nvSpPr>
          <p:cNvPr id="5" name="Slide Number Placeholder 4"/>
          <p:cNvSpPr>
            <a:spLocks noGrp="1"/>
          </p:cNvSpPr>
          <p:nvPr>
            <p:ph type="sldNum" sz="quarter" idx="15"/>
          </p:nvPr>
        </p:nvSpPr>
        <p:spPr/>
        <p:txBody>
          <a:bodyPr/>
          <a:lstStyle/>
          <a:p>
            <a:fld id="{00000000-1234-1234-1234-123412341234}" type="slidenum">
              <a:rPr lang="en" smtClean="0">
                <a:solidFill>
                  <a:schemeClr val="bg1"/>
                </a:solidFill>
                <a:ea typeface="Lato"/>
                <a:sym typeface="Lato"/>
              </a:rPr>
              <a:pPr/>
              <a:t>44</a:t>
            </a:fld>
            <a:endParaRPr lang="en" dirty="0">
              <a:solidFill>
                <a:schemeClr val="bg1"/>
              </a:solidFill>
              <a:ea typeface="Lato"/>
              <a:sym typeface="Lato"/>
            </a:endParaRPr>
          </a:p>
        </p:txBody>
      </p:sp>
      <p:sp>
        <p:nvSpPr>
          <p:cNvPr id="7" name="TextBox 6">
            <a:extLst>
              <a:ext uri="{FF2B5EF4-FFF2-40B4-BE49-F238E27FC236}">
                <a16:creationId xmlns:a16="http://schemas.microsoft.com/office/drawing/2014/main" id="{B28CC28A-216A-4BFB-99CE-C2D4A26AC3A5}"/>
              </a:ext>
            </a:extLst>
          </p:cNvPr>
          <p:cNvSpPr txBox="1"/>
          <p:nvPr/>
        </p:nvSpPr>
        <p:spPr>
          <a:xfrm>
            <a:off x="609600" y="514350"/>
            <a:ext cx="1883849"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Referencias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9806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09600" y="1200150"/>
            <a:ext cx="8229600" cy="3394472"/>
          </a:xfrm>
        </p:spPr>
        <p:txBody>
          <a:bodyPr>
            <a:noAutofit/>
          </a:bodyPr>
          <a:lstStyle/>
          <a:p>
            <a:pPr marL="350838" indent="-350838">
              <a:buNone/>
            </a:pPr>
            <a:r>
              <a:rPr lang="en-US" sz="1200" dirty="0" err="1">
                <a:solidFill>
                  <a:srgbClr val="002060"/>
                </a:solidFill>
              </a:rPr>
              <a:t>LinguaHealth</a:t>
            </a:r>
            <a:r>
              <a:rPr lang="en-US" sz="1200" dirty="0">
                <a:solidFill>
                  <a:srgbClr val="002060"/>
                </a:solidFill>
              </a:rPr>
              <a:t>. (2012). </a:t>
            </a:r>
            <a:r>
              <a:rPr lang="en-US" sz="1200" i="1" dirty="0">
                <a:solidFill>
                  <a:srgbClr val="002060"/>
                </a:solidFill>
              </a:rPr>
              <a:t>Myths about bilingual children. </a:t>
            </a:r>
            <a:r>
              <a:rPr lang="en-US" sz="1200" dirty="0">
                <a:solidFill>
                  <a:srgbClr val="002060"/>
                </a:solidFill>
              </a:rPr>
              <a:t>Brenda K. Gorman discusses the myths of bilingualism in children with CEO/Founder of </a:t>
            </a:r>
            <a:r>
              <a:rPr lang="en-US" sz="1200" dirty="0" err="1">
                <a:solidFill>
                  <a:srgbClr val="002060"/>
                </a:solidFill>
              </a:rPr>
              <a:t>LinguaHealth</a:t>
            </a:r>
            <a:r>
              <a:rPr lang="en-US" sz="1200" dirty="0">
                <a:solidFill>
                  <a:srgbClr val="002060"/>
                </a:solidFill>
              </a:rPr>
              <a:t>, John </a:t>
            </a:r>
            <a:r>
              <a:rPr lang="en-US" sz="1200" dirty="0" err="1">
                <a:solidFill>
                  <a:srgbClr val="002060"/>
                </a:solidFill>
              </a:rPr>
              <a:t>Consalvi</a:t>
            </a:r>
            <a:r>
              <a:rPr lang="en-US" sz="1200" dirty="0">
                <a:solidFill>
                  <a:srgbClr val="002060"/>
                </a:solidFill>
              </a:rPr>
              <a:t>. Retrieved from </a:t>
            </a:r>
            <a:r>
              <a:rPr lang="en-US" sz="1200" u="sng" dirty="0">
                <a:hlinkClick r:id="rId3"/>
              </a:rPr>
              <a:t>https://www.youtube.com/watch?v=LVYhpCprtzQ&amp;t=10s</a:t>
            </a:r>
            <a:r>
              <a:rPr lang="en-US" sz="1200" dirty="0"/>
              <a:t> </a:t>
            </a:r>
          </a:p>
          <a:p>
            <a:pPr marL="350838" indent="-350838">
              <a:buNone/>
            </a:pPr>
            <a:r>
              <a:rPr lang="en-US" sz="1200" dirty="0">
                <a:solidFill>
                  <a:srgbClr val="002060"/>
                </a:solidFill>
              </a:rPr>
              <a:t>Lowry, L. (2012). </a:t>
            </a:r>
            <a:r>
              <a:rPr lang="en-US" sz="1200" i="1" dirty="0">
                <a:solidFill>
                  <a:srgbClr val="002060"/>
                </a:solidFill>
              </a:rPr>
              <a:t>Can children with language impairments learn two languages?  </a:t>
            </a:r>
            <a:r>
              <a:rPr lang="en-US" sz="1200" dirty="0">
                <a:solidFill>
                  <a:srgbClr val="002060"/>
                </a:solidFill>
              </a:rPr>
              <a:t>Retrieved from </a:t>
            </a:r>
            <a:br>
              <a:rPr lang="en-US" sz="1200" dirty="0">
                <a:solidFill>
                  <a:srgbClr val="002060"/>
                </a:solidFill>
              </a:rPr>
            </a:br>
            <a:r>
              <a:rPr lang="en-US" sz="1200" dirty="0">
                <a:solidFill>
                  <a:srgbClr val="002060"/>
                </a:solidFill>
              </a:rPr>
              <a:t>          </a:t>
            </a:r>
            <a:r>
              <a:rPr lang="en-US" sz="1200" dirty="0">
                <a:solidFill>
                  <a:srgbClr val="002060"/>
                </a:solidFill>
                <a:hlinkClick r:id="rId4"/>
              </a:rPr>
              <a:t>http://www.hanen.org/siteassets/helpful-info/articles/can-children-with-language-impairments-learn-2-lan.aspx</a:t>
            </a:r>
            <a:r>
              <a:rPr lang="en-US" sz="1200" dirty="0">
                <a:solidFill>
                  <a:srgbClr val="002060"/>
                </a:solidFill>
              </a:rPr>
              <a:t>. </a:t>
            </a:r>
          </a:p>
          <a:p>
            <a:pPr marL="350838" indent="-350838">
              <a:buNone/>
            </a:pPr>
            <a:endParaRPr lang="en-US" sz="1200" dirty="0">
              <a:solidFill>
                <a:srgbClr val="002060"/>
              </a:solidFill>
            </a:endParaRPr>
          </a:p>
          <a:p>
            <a:pPr marL="350838" indent="-350838">
              <a:buNone/>
            </a:pPr>
            <a:endParaRPr lang="en-US" sz="1200" dirty="0">
              <a:solidFill>
                <a:srgbClr val="002060"/>
              </a:solidFill>
            </a:endParaRPr>
          </a:p>
          <a:p>
            <a:pPr marL="350838" indent="-350838">
              <a:buNone/>
            </a:pPr>
            <a:r>
              <a:rPr lang="en-US" sz="2800" dirty="0" err="1">
                <a:solidFill>
                  <a:srgbClr val="002060"/>
                </a:solidFill>
                <a:effectLst>
                  <a:outerShdw blurRad="38100" dist="38100" dir="2700000" algn="tl">
                    <a:srgbClr val="000000">
                      <a:alpha val="43137"/>
                    </a:srgbClr>
                  </a:outerShdw>
                </a:effectLst>
              </a:rPr>
              <a:t>Permisos</a:t>
            </a:r>
            <a:r>
              <a:rPr lang="en-US" sz="2800" dirty="0">
                <a:solidFill>
                  <a:srgbClr val="002060"/>
                </a:solidFill>
                <a:effectLst>
                  <a:outerShdw blurRad="38100" dist="38100" dir="2700000" algn="tl">
                    <a:srgbClr val="000000">
                      <a:alpha val="43137"/>
                    </a:srgbClr>
                  </a:outerShdw>
                </a:effectLst>
              </a:rPr>
              <a:t>: </a:t>
            </a:r>
          </a:p>
          <a:p>
            <a:pPr marL="0" indent="0">
              <a:buNone/>
            </a:pPr>
            <a:r>
              <a:rPr lang="en-US" sz="1200" dirty="0"/>
              <a:t>Los sitios </a:t>
            </a:r>
            <a:r>
              <a:rPr lang="en-US" sz="1200" dirty="0" err="1"/>
              <a:t>Clipart.email</a:t>
            </a:r>
            <a:r>
              <a:rPr lang="en-US" sz="1200" dirty="0"/>
              <a:t>, </a:t>
            </a:r>
            <a:r>
              <a:rPr lang="en-US" sz="1200" dirty="0" err="1"/>
              <a:t>Clipartpanda</a:t>
            </a:r>
            <a:r>
              <a:rPr lang="en-US" sz="1200" dirty="0"/>
              <a:t>, </a:t>
            </a:r>
            <a:r>
              <a:rPr lang="en-US" sz="1200" dirty="0" err="1"/>
              <a:t>Goodfreephotos</a:t>
            </a:r>
            <a:r>
              <a:rPr lang="en-US" sz="1200" dirty="0"/>
              <a:t>, </a:t>
            </a:r>
            <a:r>
              <a:rPr lang="en-US" sz="1200" dirty="0" err="1"/>
              <a:t>Phillipmartin</a:t>
            </a:r>
            <a:r>
              <a:rPr lang="en-US" sz="1200" dirty="0"/>
              <a:t>, Pickit y Pixabay no </a:t>
            </a:r>
            <a:r>
              <a:rPr lang="es-ES" altLang="en-US" sz="1200" dirty="0">
                <a:cs typeface="Calibri" panose="020F0502020204030204" pitchFamily="34" charset="0"/>
              </a:rPr>
              <a:t>requieren </a:t>
            </a:r>
            <a:r>
              <a:rPr lang="en-US" sz="1200" dirty="0" err="1">
                <a:cs typeface="Calibri" panose="020F0502020204030204" pitchFamily="34" charset="0"/>
              </a:rPr>
              <a:t>autorización</a:t>
            </a:r>
            <a:r>
              <a:rPr lang="en-US" sz="1200" dirty="0">
                <a:cs typeface="Calibri" panose="020F0502020204030204" pitchFamily="34" charset="0"/>
              </a:rPr>
              <a:t> para </a:t>
            </a:r>
            <a:r>
              <a:rPr lang="en-US" sz="1200" dirty="0" err="1">
                <a:cs typeface="Calibri" panose="020F0502020204030204" pitchFamily="34" charset="0"/>
              </a:rPr>
              <a:t>usar</a:t>
            </a:r>
            <a:r>
              <a:rPr lang="en-US" sz="1200" dirty="0">
                <a:cs typeface="Calibri" panose="020F0502020204030204" pitchFamily="34" charset="0"/>
              </a:rPr>
              <a:t> las </a:t>
            </a:r>
            <a:r>
              <a:rPr lang="en-US" sz="1200" dirty="0" err="1">
                <a:cs typeface="Calibri" panose="020F0502020204030204" pitchFamily="34" charset="0"/>
              </a:rPr>
              <a:t>imágenes</a:t>
            </a:r>
            <a:r>
              <a:rPr lang="en-US" sz="1200">
                <a:cs typeface="Calibri" panose="020F0502020204030204" pitchFamily="34" charset="0"/>
              </a:rPr>
              <a:t>.</a:t>
            </a:r>
            <a:endParaRPr lang="en-US" sz="1200" dirty="0">
              <a:solidFill>
                <a:srgbClr val="002060"/>
              </a:solidFill>
            </a:endParaRPr>
          </a:p>
          <a:p>
            <a:pPr marL="350838" indent="-350838">
              <a:buNone/>
            </a:pPr>
            <a:endParaRPr lang="en-US" sz="1200" dirty="0">
              <a:solidFill>
                <a:srgbClr val="002060"/>
              </a:solidFill>
            </a:endParaRPr>
          </a:p>
        </p:txBody>
      </p:sp>
      <p:sp>
        <p:nvSpPr>
          <p:cNvPr id="5" name="Slide Number Placeholder 4"/>
          <p:cNvSpPr>
            <a:spLocks noGrp="1"/>
          </p:cNvSpPr>
          <p:nvPr>
            <p:ph type="sldNum" sz="quarter" idx="15"/>
          </p:nvPr>
        </p:nvSpPr>
        <p:spPr/>
        <p:txBody>
          <a:bodyPr/>
          <a:lstStyle/>
          <a:p>
            <a:fld id="{00000000-1234-1234-1234-123412341234}" type="slidenum">
              <a:rPr lang="en" smtClean="0">
                <a:solidFill>
                  <a:schemeClr val="bg1"/>
                </a:solidFill>
                <a:ea typeface="Lato"/>
                <a:sym typeface="Lato"/>
              </a:rPr>
              <a:pPr/>
              <a:t>45</a:t>
            </a:fld>
            <a:endParaRPr lang="en" dirty="0">
              <a:solidFill>
                <a:schemeClr val="bg1"/>
              </a:solidFill>
              <a:ea typeface="Lato"/>
              <a:sym typeface="Lato"/>
            </a:endParaRPr>
          </a:p>
        </p:txBody>
      </p:sp>
      <p:sp>
        <p:nvSpPr>
          <p:cNvPr id="7" name="TextBox 6">
            <a:extLst>
              <a:ext uri="{FF2B5EF4-FFF2-40B4-BE49-F238E27FC236}">
                <a16:creationId xmlns:a16="http://schemas.microsoft.com/office/drawing/2014/main" id="{4572EAEA-D2E5-47E5-91B5-DEFAD0C1D7E8}"/>
              </a:ext>
            </a:extLst>
          </p:cNvPr>
          <p:cNvSpPr txBox="1"/>
          <p:nvPr/>
        </p:nvSpPr>
        <p:spPr>
          <a:xfrm>
            <a:off x="609600" y="514350"/>
            <a:ext cx="1883849" cy="523220"/>
          </a:xfrm>
          <a:prstGeom prst="rect">
            <a:avLst/>
          </a:prstGeom>
          <a:noFill/>
        </p:spPr>
        <p:txBody>
          <a:bodyPr wrap="none" rtlCol="0">
            <a:spAutoFit/>
          </a:bodyPr>
          <a:lstStyle/>
          <a:p>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Referencias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8019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quarter" idx="1"/>
          </p:nvPr>
        </p:nvSpPr>
        <p:spPr>
          <a:xfrm>
            <a:off x="4572000" y="668775"/>
            <a:ext cx="4363413" cy="3291840"/>
          </a:xfrm>
        </p:spPr>
        <p:txBody>
          <a:bodyPr>
            <a:normAutofit fontScale="25000" lnSpcReduction="20000"/>
          </a:bodyPr>
          <a:lstStyle/>
          <a:p>
            <a:r>
              <a:rPr lang="en-US" sz="7200" dirty="0">
                <a:solidFill>
                  <a:srgbClr val="002060"/>
                </a:solidFill>
              </a:rPr>
              <a:t>Amanda Lea (Eastern Carver County)</a:t>
            </a:r>
          </a:p>
          <a:p>
            <a:r>
              <a:rPr lang="en-US" sz="7200" dirty="0">
                <a:solidFill>
                  <a:srgbClr val="002060"/>
                </a:solidFill>
              </a:rPr>
              <a:t>Cathy </a:t>
            </a:r>
            <a:r>
              <a:rPr lang="en-US" sz="7200" dirty="0" err="1">
                <a:solidFill>
                  <a:srgbClr val="002060"/>
                </a:solidFill>
              </a:rPr>
              <a:t>Camarena</a:t>
            </a:r>
            <a:r>
              <a:rPr lang="en-US" sz="7200" dirty="0">
                <a:solidFill>
                  <a:srgbClr val="002060"/>
                </a:solidFill>
              </a:rPr>
              <a:t> (St. Paul)</a:t>
            </a:r>
          </a:p>
          <a:p>
            <a:r>
              <a:rPr lang="en-US" sz="7200" dirty="0">
                <a:solidFill>
                  <a:srgbClr val="002060"/>
                </a:solidFill>
              </a:rPr>
              <a:t>Teresa Chavez (Roseville)</a:t>
            </a:r>
          </a:p>
          <a:p>
            <a:r>
              <a:rPr lang="en-US" sz="7200" dirty="0">
                <a:solidFill>
                  <a:srgbClr val="002060"/>
                </a:solidFill>
              </a:rPr>
              <a:t>Carolina </a:t>
            </a:r>
            <a:r>
              <a:rPr lang="en-US" sz="7200" dirty="0" err="1">
                <a:solidFill>
                  <a:srgbClr val="002060"/>
                </a:solidFill>
              </a:rPr>
              <a:t>DuFault</a:t>
            </a:r>
            <a:r>
              <a:rPr lang="en-US" sz="7200" dirty="0">
                <a:solidFill>
                  <a:srgbClr val="002060"/>
                </a:solidFill>
              </a:rPr>
              <a:t> (Risen Christ)</a:t>
            </a:r>
          </a:p>
          <a:p>
            <a:r>
              <a:rPr lang="en-US" sz="7200" dirty="0">
                <a:solidFill>
                  <a:srgbClr val="002060"/>
                </a:solidFill>
              </a:rPr>
              <a:t>Tara W. Fortune (UMN)</a:t>
            </a:r>
          </a:p>
          <a:p>
            <a:r>
              <a:rPr lang="en-US" sz="7200" dirty="0">
                <a:solidFill>
                  <a:srgbClr val="002060"/>
                </a:solidFill>
              </a:rPr>
              <a:t>Leticia </a:t>
            </a:r>
            <a:r>
              <a:rPr lang="en-US" sz="7200" dirty="0" err="1">
                <a:solidFill>
                  <a:srgbClr val="002060"/>
                </a:solidFill>
              </a:rPr>
              <a:t>Guadarrama</a:t>
            </a:r>
            <a:r>
              <a:rPr lang="en-US" sz="7200" dirty="0">
                <a:solidFill>
                  <a:srgbClr val="002060"/>
                </a:solidFill>
              </a:rPr>
              <a:t> (Minneapolis)</a:t>
            </a:r>
          </a:p>
          <a:p>
            <a:r>
              <a:rPr lang="en-US" sz="7200" dirty="0">
                <a:solidFill>
                  <a:srgbClr val="002060"/>
                </a:solidFill>
              </a:rPr>
              <a:t>Liz Hathaway-</a:t>
            </a:r>
            <a:r>
              <a:rPr lang="en-US" sz="7200" dirty="0" err="1">
                <a:solidFill>
                  <a:srgbClr val="002060"/>
                </a:solidFill>
              </a:rPr>
              <a:t>Castelán</a:t>
            </a:r>
            <a:r>
              <a:rPr lang="en-US" sz="7200" dirty="0">
                <a:solidFill>
                  <a:srgbClr val="002060"/>
                </a:solidFill>
              </a:rPr>
              <a:t> (St. </a:t>
            </a:r>
            <a:r>
              <a:rPr lang="en-US" sz="7200">
                <a:solidFill>
                  <a:srgbClr val="002060"/>
                </a:solidFill>
              </a:rPr>
              <a:t>Paul)</a:t>
            </a:r>
          </a:p>
          <a:p>
            <a:r>
              <a:rPr lang="en-US" sz="7200">
                <a:solidFill>
                  <a:srgbClr val="002060"/>
                </a:solidFill>
              </a:rPr>
              <a:t>Laura </a:t>
            </a:r>
            <a:r>
              <a:rPr lang="en-US" sz="7200" dirty="0">
                <a:solidFill>
                  <a:srgbClr val="002060"/>
                </a:solidFill>
              </a:rPr>
              <a:t>Hofer (Richfield)</a:t>
            </a:r>
          </a:p>
          <a:p>
            <a:r>
              <a:rPr lang="en-US" sz="7200" dirty="0" err="1">
                <a:solidFill>
                  <a:srgbClr val="002060"/>
                </a:solidFill>
              </a:rPr>
              <a:t>Bounthavy</a:t>
            </a:r>
            <a:r>
              <a:rPr lang="en-US" sz="7200" dirty="0">
                <a:solidFill>
                  <a:srgbClr val="002060"/>
                </a:solidFill>
              </a:rPr>
              <a:t> </a:t>
            </a:r>
            <a:r>
              <a:rPr lang="en-US" sz="7200" dirty="0" err="1">
                <a:solidFill>
                  <a:srgbClr val="002060"/>
                </a:solidFill>
              </a:rPr>
              <a:t>Kiatoukaysy</a:t>
            </a:r>
            <a:r>
              <a:rPr lang="en-US" sz="7200" dirty="0">
                <a:solidFill>
                  <a:srgbClr val="002060"/>
                </a:solidFill>
              </a:rPr>
              <a:t> (St. Paul)</a:t>
            </a:r>
          </a:p>
          <a:p>
            <a:r>
              <a:rPr lang="en-US" sz="7200" dirty="0">
                <a:solidFill>
                  <a:srgbClr val="002060"/>
                </a:solidFill>
              </a:rPr>
              <a:t>Corina </a:t>
            </a:r>
            <a:r>
              <a:rPr lang="en-US" sz="7200" dirty="0" err="1">
                <a:solidFill>
                  <a:srgbClr val="002060"/>
                </a:solidFill>
              </a:rPr>
              <a:t>Pastrana</a:t>
            </a:r>
            <a:r>
              <a:rPr lang="en-US" sz="7200" dirty="0">
                <a:solidFill>
                  <a:srgbClr val="002060"/>
                </a:solidFill>
              </a:rPr>
              <a:t> (Minneapolis)</a:t>
            </a:r>
          </a:p>
          <a:p>
            <a:r>
              <a:rPr lang="en-US" sz="7200" dirty="0">
                <a:solidFill>
                  <a:srgbClr val="002060"/>
                </a:solidFill>
              </a:rPr>
              <a:t>Melissa Richards de </a:t>
            </a:r>
            <a:r>
              <a:rPr lang="en-US" sz="7200" dirty="0" err="1">
                <a:solidFill>
                  <a:srgbClr val="002060"/>
                </a:solidFill>
              </a:rPr>
              <a:t>Campaña</a:t>
            </a:r>
            <a:r>
              <a:rPr lang="en-US" sz="7200" dirty="0">
                <a:solidFill>
                  <a:srgbClr val="002060"/>
                </a:solidFill>
              </a:rPr>
              <a:t> (St. Paul)</a:t>
            </a:r>
          </a:p>
          <a:p>
            <a:r>
              <a:rPr lang="en-US" sz="7200" dirty="0">
                <a:solidFill>
                  <a:srgbClr val="002060"/>
                </a:solidFill>
              </a:rPr>
              <a:t>Anita </a:t>
            </a:r>
            <a:r>
              <a:rPr lang="en-US" sz="7200" dirty="0" err="1">
                <a:solidFill>
                  <a:srgbClr val="002060"/>
                </a:solidFill>
              </a:rPr>
              <a:t>Sasse</a:t>
            </a:r>
            <a:r>
              <a:rPr lang="en-US" sz="7200" dirty="0">
                <a:solidFill>
                  <a:srgbClr val="002060"/>
                </a:solidFill>
              </a:rPr>
              <a:t> (Northfield)</a:t>
            </a:r>
          </a:p>
          <a:p>
            <a:r>
              <a:rPr lang="en-US" sz="7200" dirty="0">
                <a:solidFill>
                  <a:srgbClr val="002060"/>
                </a:solidFill>
              </a:rPr>
              <a:t>Kate </a:t>
            </a:r>
            <a:r>
              <a:rPr lang="en-US" sz="7200" dirty="0" err="1">
                <a:solidFill>
                  <a:srgbClr val="002060"/>
                </a:solidFill>
              </a:rPr>
              <a:t>Trexel</a:t>
            </a:r>
            <a:r>
              <a:rPr lang="en-US" sz="7200" dirty="0">
                <a:solidFill>
                  <a:srgbClr val="002060"/>
                </a:solidFill>
              </a:rPr>
              <a:t> (UMN)</a:t>
            </a:r>
          </a:p>
          <a:p>
            <a:r>
              <a:rPr lang="en-US" sz="7200" dirty="0">
                <a:solidFill>
                  <a:srgbClr val="002060"/>
                </a:solidFill>
              </a:rPr>
              <a:t>Megan Unger (Minneapolis)</a:t>
            </a:r>
          </a:p>
          <a:p>
            <a:endParaRPr lang="en-US" dirty="0"/>
          </a:p>
        </p:txBody>
      </p:sp>
      <p:sp>
        <p:nvSpPr>
          <p:cNvPr id="8" name="TextBox 7"/>
          <p:cNvSpPr txBox="1"/>
          <p:nvPr/>
        </p:nvSpPr>
        <p:spPr>
          <a:xfrm>
            <a:off x="4572000" y="145555"/>
            <a:ext cx="2315057" cy="523220"/>
          </a:xfrm>
          <a:prstGeom prst="rect">
            <a:avLst/>
          </a:prstGeom>
          <a:noFill/>
        </p:spPr>
        <p:txBody>
          <a:bodyPr wrap="none" rtlCol="0">
            <a:spAutoFit/>
          </a:bodyPr>
          <a:lstStyle/>
          <a:p>
            <a:pPr fontAlgn="t"/>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Colaboradores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00000000-1234-1234-1234-123412341234}" type="slidenum">
              <a:rPr lang="en" smtClean="0">
                <a:solidFill>
                  <a:schemeClr val="bg1"/>
                </a:solidFill>
                <a:latin typeface="Calibri" panose="020F0502020204030204" pitchFamily="34" charset="0"/>
                <a:ea typeface="Lato"/>
                <a:cs typeface="Calibri" panose="020F0502020204030204" pitchFamily="34" charset="0"/>
                <a:sym typeface="Lato"/>
              </a:rPr>
              <a:pPr/>
              <a:t>46</a:t>
            </a:fld>
            <a:endParaRPr lang="en" dirty="0">
              <a:solidFill>
                <a:schemeClr val="bg1"/>
              </a:solidFill>
              <a:latin typeface="Calibri" panose="020F0502020204030204" pitchFamily="34" charset="0"/>
              <a:ea typeface="Lato"/>
              <a:cs typeface="Calibri" panose="020F0502020204030204" pitchFamily="34" charset="0"/>
              <a:sym typeface="Lato"/>
            </a:endParaRPr>
          </a:p>
        </p:txBody>
      </p:sp>
      <p:sp>
        <p:nvSpPr>
          <p:cNvPr id="5" name="TextBox 4">
            <a:extLst>
              <a:ext uri="{FF2B5EF4-FFF2-40B4-BE49-F238E27FC236}">
                <a16:creationId xmlns:a16="http://schemas.microsoft.com/office/drawing/2014/main" id="{2D37F6C5-F1DD-4E75-8F0F-6F848A6278A6}"/>
              </a:ext>
            </a:extLst>
          </p:cNvPr>
          <p:cNvSpPr txBox="1"/>
          <p:nvPr/>
        </p:nvSpPr>
        <p:spPr>
          <a:xfrm>
            <a:off x="405384" y="668775"/>
            <a:ext cx="3429000" cy="3754874"/>
          </a:xfrm>
          <a:prstGeom prst="rect">
            <a:avLst/>
          </a:prstGeom>
          <a:noFill/>
        </p:spPr>
        <p:txBody>
          <a:bodyPr wrap="square" rtlCol="0">
            <a:spAutoFit/>
          </a:bodyPr>
          <a:lstStyle/>
          <a:p>
            <a:r>
              <a:rPr lang="en-US" sz="2200" dirty="0">
                <a:solidFill>
                  <a:srgbClr val="002060"/>
                </a:solidFill>
                <a:latin typeface="Calibri" panose="020F0502020204030204" pitchFamily="34" charset="0"/>
                <a:cs typeface="Calibri" panose="020F0502020204030204" pitchFamily="34" charset="0"/>
              </a:rPr>
              <a:t>University of Minnesota:</a:t>
            </a: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Maureen Curran-Dorsano</a:t>
            </a: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Diane J. </a:t>
            </a:r>
            <a:r>
              <a:rPr lang="en-US" sz="2200" dirty="0" err="1">
                <a:solidFill>
                  <a:srgbClr val="002060"/>
                </a:solidFill>
                <a:latin typeface="Calibri" panose="020F0502020204030204" pitchFamily="34" charset="0"/>
                <a:cs typeface="Calibri" panose="020F0502020204030204" pitchFamily="34" charset="0"/>
              </a:rPr>
              <a:t>Tedick</a:t>
            </a:r>
            <a:endParaRPr lang="en-US" sz="2200" dirty="0">
              <a:solidFill>
                <a:srgbClr val="002060"/>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2200" dirty="0">
                <a:solidFill>
                  <a:srgbClr val="002060"/>
                </a:solidFill>
                <a:latin typeface="Calibri" panose="020F0502020204030204" pitchFamily="34" charset="0"/>
                <a:cs typeface="Calibri" panose="020F0502020204030204" pitchFamily="34" charset="0"/>
              </a:rPr>
              <a:t>Cory Mathieu</a:t>
            </a:r>
          </a:p>
          <a:p>
            <a:pPr marL="285750" indent="-285750">
              <a:buFont typeface="Courier New" panose="02070309020205020404" pitchFamily="49" charset="0"/>
              <a:buChar char="o"/>
            </a:pPr>
            <a:endParaRPr lang="en-US" sz="2000" dirty="0">
              <a:solidFill>
                <a:srgbClr val="002060"/>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en-US" sz="20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Un </a:t>
            </a:r>
            <a:r>
              <a:rPr lang="en-US" sz="2000" dirty="0" err="1">
                <a:solidFill>
                  <a:srgbClr val="002060"/>
                </a:solidFill>
                <a:latin typeface="Calibri" panose="020F0502020204030204" pitchFamily="34" charset="0"/>
                <a:cs typeface="Calibri" panose="020F0502020204030204" pitchFamily="34" charset="0"/>
              </a:rPr>
              <a:t>agradecimiento</a:t>
            </a:r>
            <a:r>
              <a:rPr lang="en-US" sz="2000" dirty="0">
                <a:solidFill>
                  <a:srgbClr val="002060"/>
                </a:solidFill>
                <a:latin typeface="Calibri" panose="020F0502020204030204" pitchFamily="34" charset="0"/>
                <a:cs typeface="Calibri" panose="020F0502020204030204" pitchFamily="34" charset="0"/>
              </a:rPr>
              <a:t> especial al traductor, Anselmo C. </a:t>
            </a:r>
            <a:r>
              <a:rPr lang="en-US" sz="2000" dirty="0" err="1">
                <a:solidFill>
                  <a:srgbClr val="002060"/>
                </a:solidFill>
                <a:latin typeface="Calibri" panose="020F0502020204030204" pitchFamily="34" charset="0"/>
                <a:cs typeface="Calibri" panose="020F0502020204030204" pitchFamily="34" charset="0"/>
              </a:rPr>
              <a:t>Castelán</a:t>
            </a:r>
            <a:endParaRPr lang="en-US" sz="2000" dirty="0">
              <a:solidFill>
                <a:srgbClr val="002060"/>
              </a:solidFill>
              <a:latin typeface="Calibri" panose="020F0502020204030204" pitchFamily="34" charset="0"/>
              <a:cs typeface="Calibri" panose="020F0502020204030204" pitchFamily="34" charset="0"/>
            </a:endParaRPr>
          </a:p>
          <a:p>
            <a:endParaRPr lang="en-US" sz="1000" dirty="0">
              <a:solidFill>
                <a:srgbClr val="002060"/>
              </a:solidFill>
              <a:latin typeface="Calibri" panose="020F0502020204030204" pitchFamily="34" charset="0"/>
              <a:cs typeface="Calibri" panose="020F0502020204030204" pitchFamily="34" charset="0"/>
            </a:endParaRPr>
          </a:p>
          <a:p>
            <a:r>
              <a:rPr lang="en-US" sz="2000" dirty="0">
                <a:solidFill>
                  <a:srgbClr val="002060"/>
                </a:solidFill>
                <a:latin typeface="Calibri" panose="020F0502020204030204" pitchFamily="34" charset="0"/>
                <a:cs typeface="Calibri" panose="020F0502020204030204" pitchFamily="34" charset="0"/>
              </a:rPr>
              <a:t>y al </a:t>
            </a:r>
            <a:r>
              <a:rPr lang="en-US" sz="2000" dirty="0" err="1">
                <a:solidFill>
                  <a:srgbClr val="002060"/>
                </a:solidFill>
                <a:latin typeface="Calibri" panose="020F0502020204030204" pitchFamily="34" charset="0"/>
                <a:cs typeface="Calibri" panose="020F0502020204030204" pitchFamily="34" charset="0"/>
              </a:rPr>
              <a:t>asesor</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externo</a:t>
            </a:r>
            <a:r>
              <a:rPr lang="en-US" sz="2000" dirty="0">
                <a:solidFill>
                  <a:srgbClr val="002060"/>
                </a:solidFill>
                <a:latin typeface="Calibri" panose="020F0502020204030204" pitchFamily="34" charset="0"/>
                <a:cs typeface="Calibri" panose="020F0502020204030204" pitchFamily="34" charset="0"/>
              </a:rPr>
              <a:t>,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Edward M. </a:t>
            </a:r>
            <a:r>
              <a:rPr lang="en-US" sz="2000" dirty="0" err="1">
                <a:solidFill>
                  <a:srgbClr val="002060"/>
                </a:solidFill>
                <a:latin typeface="Calibri" panose="020F0502020204030204" pitchFamily="34" charset="0"/>
                <a:cs typeface="Calibri" panose="020F0502020204030204" pitchFamily="34" charset="0"/>
              </a:rPr>
              <a:t>Olivos</a:t>
            </a:r>
            <a:r>
              <a:rPr lang="en-US" sz="2000" dirty="0">
                <a:solidFill>
                  <a:srgbClr val="002060"/>
                </a:solidFill>
                <a:latin typeface="Calibri" panose="020F0502020204030204" pitchFamily="34" charset="0"/>
                <a:cs typeface="Calibri" panose="020F0502020204030204" pitchFamily="34" charset="0"/>
              </a:rPr>
              <a:t>,</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University of Oregon</a:t>
            </a:r>
          </a:p>
        </p:txBody>
      </p:sp>
      <p:sp>
        <p:nvSpPr>
          <p:cNvPr id="4" name="TextBox 3">
            <a:extLst>
              <a:ext uri="{FF2B5EF4-FFF2-40B4-BE49-F238E27FC236}">
                <a16:creationId xmlns:a16="http://schemas.microsoft.com/office/drawing/2014/main" id="{C3A642BB-B4D9-40BE-BFE8-FBC6336D5D76}"/>
              </a:ext>
            </a:extLst>
          </p:cNvPr>
          <p:cNvSpPr txBox="1"/>
          <p:nvPr/>
        </p:nvSpPr>
        <p:spPr>
          <a:xfrm>
            <a:off x="405384" y="145555"/>
            <a:ext cx="1329210" cy="738664"/>
          </a:xfrm>
          <a:prstGeom prst="rect">
            <a:avLst/>
          </a:prstGeom>
          <a:noFill/>
        </p:spPr>
        <p:txBody>
          <a:bodyPr wrap="none" rtlCol="0">
            <a:spAutoFit/>
          </a:bodyPr>
          <a:lstStyle/>
          <a:p>
            <a:r>
              <a:rPr lang="es-E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Autoras</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32059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type="body" idx="4294967295"/>
          </p:nvPr>
        </p:nvSpPr>
        <p:spPr>
          <a:xfrm>
            <a:off x="914400" y="1200150"/>
            <a:ext cx="7045325" cy="3100388"/>
          </a:xfrm>
          <a:prstGeom prst="rect">
            <a:avLst/>
          </a:prstGeom>
          <a:solidFill>
            <a:schemeClr val="accent1">
              <a:lumMod val="20000"/>
              <a:lumOff val="80000"/>
            </a:schemeClr>
          </a:solidFill>
          <a:ln w="38100">
            <a:solidFill>
              <a:schemeClr val="tx2"/>
            </a:solidFill>
          </a:ln>
        </p:spPr>
        <p:txBody>
          <a:bodyPr wrap="square" lIns="91425" tIns="91425" rIns="91425" bIns="91425" anchor="t" anchorCtr="0">
            <a:noAutofit/>
          </a:bodyPr>
          <a:lstStyle/>
          <a:p>
            <a:pPr marL="0" indent="0">
              <a:spcBef>
                <a:spcPts val="0"/>
              </a:spcBef>
              <a:spcAft>
                <a:spcPts val="1000"/>
              </a:spcAft>
              <a:buNone/>
            </a:pPr>
            <a:r>
              <a:rPr lang="es-ES_tradnl" dirty="0">
                <a:solidFill>
                  <a:srgbClr val="002060"/>
                </a:solidFill>
              </a:rPr>
              <a:t>Entiendo:</a:t>
            </a:r>
          </a:p>
          <a:p>
            <a:pPr>
              <a:spcBef>
                <a:spcPts val="0"/>
              </a:spcBef>
              <a:spcAft>
                <a:spcPts val="1000"/>
              </a:spcAft>
              <a:buFont typeface="Wingdings" pitchFamily="2" charset="2"/>
              <a:buChar char="Ø"/>
            </a:pPr>
            <a:r>
              <a:rPr lang="es-ES_tradnl" dirty="0">
                <a:solidFill>
                  <a:srgbClr val="002060"/>
                </a:solidFill>
              </a:rPr>
              <a:t>los retos a que los alumnos enfrentarán en el trayecto hacia el bilingüismo</a:t>
            </a:r>
            <a:r>
              <a:rPr lang="es-ES_tradnl" dirty="0">
                <a:solidFill>
                  <a:srgbClr val="FF0000"/>
                </a:solidFill>
              </a:rPr>
              <a:t> </a:t>
            </a:r>
            <a:r>
              <a:rPr lang="es-ES_tradnl" dirty="0">
                <a:solidFill>
                  <a:srgbClr val="002060"/>
                </a:solidFill>
              </a:rPr>
              <a:t>y cómo los padres, podemos apoyarlos.</a:t>
            </a:r>
          </a:p>
          <a:p>
            <a:pPr>
              <a:spcBef>
                <a:spcPts val="0"/>
              </a:spcBef>
              <a:spcAft>
                <a:spcPts val="1000"/>
              </a:spcAft>
              <a:buFont typeface="Wingdings" pitchFamily="2" charset="2"/>
              <a:buChar char="Ø"/>
            </a:pPr>
            <a:r>
              <a:rPr lang="es-MX" dirty="0">
                <a:solidFill>
                  <a:srgbClr val="002060"/>
                </a:solidFill>
              </a:rPr>
              <a:t>algunos mitos – o malentendidos – comunes referentes a los alumnos que aprenden en dos idiomas y cómo responder a ellos.</a:t>
            </a:r>
            <a:endParaRPr lang="es-ES_tradnl" dirty="0">
              <a:solidFill>
                <a:srgbClr val="002060"/>
              </a:solidFill>
            </a:endParaRPr>
          </a:p>
          <a:p>
            <a:pPr lvl="0">
              <a:spcBef>
                <a:spcPts val="0"/>
              </a:spcBef>
              <a:buNone/>
            </a:pPr>
            <a:endParaRPr lang="es-ES_tradnl" b="1" dirty="0">
              <a:solidFill>
                <a:schemeClr val="tx2">
                  <a:lumMod val="75000"/>
                </a:schemeClr>
              </a:solidFill>
            </a:endParaRPr>
          </a:p>
          <a:p>
            <a:pPr lvl="0">
              <a:spcBef>
                <a:spcPts val="0"/>
              </a:spcBef>
              <a:buNone/>
            </a:pPr>
            <a:endParaRPr lang="es-ES_tradnl" sz="1600" b="1" dirty="0">
              <a:solidFill>
                <a:schemeClr val="tx2">
                  <a:lumMod val="75000"/>
                </a:schemeClr>
              </a:solidFill>
            </a:endParaRPr>
          </a:p>
          <a:p>
            <a:pPr marL="228600" lvl="0" algn="ctr">
              <a:lnSpc>
                <a:spcPct val="100000"/>
              </a:lnSpc>
              <a:spcAft>
                <a:spcPts val="0"/>
              </a:spcAft>
              <a:buNone/>
            </a:pPr>
            <a:endParaRPr lang="es-ES_tradnl" dirty="0"/>
          </a:p>
        </p:txBody>
      </p:sp>
      <p:sp>
        <p:nvSpPr>
          <p:cNvPr id="4" name="Slide Number Placeholder 3"/>
          <p:cNvSpPr>
            <a:spLocks noGrp="1"/>
          </p:cNvSpPr>
          <p:nvPr>
            <p:ph type="sldNum" sz="quarter" idx="12"/>
          </p:nvPr>
        </p:nvSpPr>
        <p:spPr/>
        <p:txBody>
          <a:bodyPr/>
          <a:lstStyle/>
          <a:p>
            <a:fld id="{00000000-1234-1234-1234-123412341234}" type="slidenum">
              <a:rPr lang="es-ES_tradnl" smtClean="0">
                <a:solidFill>
                  <a:schemeClr val="bg1"/>
                </a:solidFill>
              </a:rPr>
              <a:pPr/>
              <a:t>5</a:t>
            </a:fld>
            <a:endParaRPr lang="es-ES_tradnl">
              <a:solidFill>
                <a:schemeClr val="bg1"/>
              </a:solidFill>
            </a:endParaRPr>
          </a:p>
        </p:txBody>
      </p:sp>
      <p:sp>
        <p:nvSpPr>
          <p:cNvPr id="7" name="TextBox 6"/>
          <p:cNvSpPr txBox="1"/>
          <p:nvPr/>
        </p:nvSpPr>
        <p:spPr>
          <a:xfrm>
            <a:off x="152400" y="209550"/>
            <a:ext cx="6759032" cy="646331"/>
          </a:xfrm>
          <a:prstGeom prst="rect">
            <a:avLst/>
          </a:prstGeom>
          <a:noFill/>
        </p:spPr>
        <p:txBody>
          <a:bodyPr wrap="square" rtlCol="0">
            <a:spAutoFit/>
          </a:bodyPr>
          <a:lstStyle/>
          <a:p>
            <a:r>
              <a:rPr lang="es-ES_tradnl"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Objetivos de la sesión</a:t>
            </a:r>
          </a:p>
        </p:txBody>
      </p:sp>
    </p:spTree>
    <p:extLst>
      <p:ext uri="{BB962C8B-B14F-4D97-AF65-F5344CB8AC3E}">
        <p14:creationId xmlns:p14="http://schemas.microsoft.com/office/powerpoint/2010/main" val="135502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6" name="TextBox 5"/>
          <p:cNvSpPr txBox="1"/>
          <p:nvPr/>
        </p:nvSpPr>
        <p:spPr>
          <a:xfrm>
            <a:off x="228600" y="3538086"/>
            <a:ext cx="8898980" cy="646331"/>
          </a:xfrm>
          <a:prstGeom prst="rect">
            <a:avLst/>
          </a:prstGeom>
          <a:noFill/>
        </p:spPr>
        <p:txBody>
          <a:bodyPr wrap="square" rtlCol="0">
            <a:spAutoFit/>
          </a:bodyPr>
          <a:lstStyle/>
          <a:p>
            <a:pPr algn="ctr"/>
            <a:r>
              <a:rPr lang="es-ES_tradnl" sz="3600" b="1">
                <a:solidFill>
                  <a:srgbClr val="002060"/>
                </a:solidFill>
                <a:latin typeface="Calibri" panose="020F0502020204030204" pitchFamily="34" charset="0"/>
                <a:cs typeface="Calibri" panose="020F0502020204030204" pitchFamily="34" charset="0"/>
              </a:rPr>
              <a:t>El poder del inglés</a:t>
            </a:r>
          </a:p>
        </p:txBody>
      </p:sp>
      <p:sp>
        <p:nvSpPr>
          <p:cNvPr id="5" name="TextBox 4"/>
          <p:cNvSpPr txBox="1"/>
          <p:nvPr/>
        </p:nvSpPr>
        <p:spPr>
          <a:xfrm>
            <a:off x="381000" y="4726354"/>
            <a:ext cx="1055097" cy="276999"/>
          </a:xfrm>
          <a:prstGeom prst="rect">
            <a:avLst/>
          </a:prstGeom>
          <a:noFill/>
        </p:spPr>
        <p:txBody>
          <a:bodyPr wrap="none" rtlCol="0">
            <a:spAutoFit/>
          </a:bodyPr>
          <a:lstStyle/>
          <a:p>
            <a:r>
              <a:rPr lang="es-ES_tradnl" sz="1200">
                <a:solidFill>
                  <a:srgbClr val="002060"/>
                </a:solidFill>
                <a:latin typeface="Calibri" panose="020F0502020204030204" pitchFamily="34" charset="0"/>
                <a:cs typeface="Calibri" panose="020F0502020204030204" pitchFamily="34" charset="0"/>
              </a:rPr>
              <a:t>(Carter, 2018)</a:t>
            </a:r>
          </a:p>
        </p:txBody>
      </p:sp>
      <p:sp>
        <p:nvSpPr>
          <p:cNvPr id="4" name="Slide Number Placeholder 3"/>
          <p:cNvSpPr>
            <a:spLocks noGrp="1"/>
          </p:cNvSpPr>
          <p:nvPr>
            <p:ph type="sldNum" sz="quarter" idx="12"/>
          </p:nvPr>
        </p:nvSpPr>
        <p:spPr/>
        <p:txBody>
          <a:bodyPr/>
          <a:lstStyle/>
          <a:p>
            <a:fld id="{00000000-1234-1234-1234-123412341234}" type="slidenum">
              <a:rPr lang="es-ES_tradnl" smtClean="0">
                <a:solidFill>
                  <a:schemeClr val="bg1"/>
                </a:solidFill>
              </a:rPr>
              <a:pPr/>
              <a:t>6</a:t>
            </a:fld>
            <a:endParaRPr lang="es-ES_tradnl">
              <a:solidFill>
                <a:schemeClr val="bg1"/>
              </a:solidFill>
            </a:endParaRPr>
          </a:p>
        </p:txBody>
      </p:sp>
      <p:sp>
        <p:nvSpPr>
          <p:cNvPr id="9" name="TextBox 8"/>
          <p:cNvSpPr txBox="1"/>
          <p:nvPr/>
        </p:nvSpPr>
        <p:spPr>
          <a:xfrm>
            <a:off x="152400" y="209550"/>
            <a:ext cx="6759032" cy="646331"/>
          </a:xfrm>
          <a:prstGeom prst="rect">
            <a:avLst/>
          </a:prstGeom>
          <a:noFill/>
        </p:spPr>
        <p:txBody>
          <a:bodyPr wrap="square" rtlCol="0">
            <a:spAutoFit/>
          </a:bodyPr>
          <a:lstStyle/>
          <a:p>
            <a:r>
              <a:rPr lang="es-ES_tradnl"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Reto 1</a:t>
            </a:r>
          </a:p>
        </p:txBody>
      </p:sp>
      <p:grpSp>
        <p:nvGrpSpPr>
          <p:cNvPr id="7" name="Group 6">
            <a:extLst>
              <a:ext uri="{FF2B5EF4-FFF2-40B4-BE49-F238E27FC236}">
                <a16:creationId xmlns:a16="http://schemas.microsoft.com/office/drawing/2014/main" id="{16CC6044-5188-4029-973D-B4F4AFF2C5B5}"/>
              </a:ext>
            </a:extLst>
          </p:cNvPr>
          <p:cNvGrpSpPr/>
          <p:nvPr/>
        </p:nvGrpSpPr>
        <p:grpSpPr>
          <a:xfrm>
            <a:off x="2744776" y="1091019"/>
            <a:ext cx="3449352" cy="2366795"/>
            <a:chOff x="2744776" y="1091019"/>
            <a:chExt cx="3449352" cy="2366795"/>
          </a:xfrm>
        </p:grpSpPr>
        <p:pic>
          <p:nvPicPr>
            <p:cNvPr id="8" name="Picture 7">
              <a:extLst>
                <a:ext uri="{FF2B5EF4-FFF2-40B4-BE49-F238E27FC236}">
                  <a16:creationId xmlns:a16="http://schemas.microsoft.com/office/drawing/2014/main" id="{DB8AB369-AD63-4F73-A942-4CEB18E6C11B}"/>
                </a:ext>
              </a:extLst>
            </p:cNvPr>
            <p:cNvPicPr>
              <a:picLocks noChangeAspect="1"/>
            </p:cNvPicPr>
            <p:nvPr/>
          </p:nvPicPr>
          <p:blipFill>
            <a:blip r:embed="rId3"/>
            <a:stretch>
              <a:fillRect/>
            </a:stretch>
          </p:blipFill>
          <p:spPr>
            <a:xfrm>
              <a:off x="2744776" y="1091019"/>
              <a:ext cx="3449352" cy="2253103"/>
            </a:xfrm>
            <a:prstGeom prst="rect">
              <a:avLst/>
            </a:prstGeom>
          </p:spPr>
        </p:pic>
        <p:sp>
          <p:nvSpPr>
            <p:cNvPr id="10" name="TextBox 9">
              <a:extLst>
                <a:ext uri="{FF2B5EF4-FFF2-40B4-BE49-F238E27FC236}">
                  <a16:creationId xmlns:a16="http://schemas.microsoft.com/office/drawing/2014/main" id="{F929B255-1BFD-4347-8C0C-D5F37AB5E579}"/>
                </a:ext>
              </a:extLst>
            </p:cNvPr>
            <p:cNvSpPr txBox="1"/>
            <p:nvPr/>
          </p:nvSpPr>
          <p:spPr>
            <a:xfrm>
              <a:off x="4678090" y="3273148"/>
              <a:ext cx="723275" cy="184666"/>
            </a:xfrm>
            <a:prstGeom prst="rect">
              <a:avLst/>
            </a:prstGeom>
            <a:noFill/>
          </p:spPr>
          <p:txBody>
            <a:bodyPr wrap="none" rtlCol="0">
              <a:spAutoFit/>
            </a:bodyPr>
            <a:lstStyle/>
            <a:p>
              <a:r>
                <a:rPr lang="es-ES_tradnl" sz="600"/>
                <a:t>goodfreephotos</a:t>
              </a:r>
            </a:p>
          </p:txBody>
        </p:sp>
      </p:grpSp>
      <p:sp>
        <p:nvSpPr>
          <p:cNvPr id="2" name="Arrow: Right 1">
            <a:hlinkClick r:id="rId4" action="ppaction://hlinksldjump"/>
            <a:extLst>
              <a:ext uri="{FF2B5EF4-FFF2-40B4-BE49-F238E27FC236}">
                <a16:creationId xmlns:a16="http://schemas.microsoft.com/office/drawing/2014/main" id="{9F507670-4484-400D-A08C-A4B2D9EFAD69}"/>
              </a:ext>
            </a:extLst>
          </p:cNvPr>
          <p:cNvSpPr/>
          <p:nvPr/>
        </p:nvSpPr>
        <p:spPr>
          <a:xfrm>
            <a:off x="6781800" y="361950"/>
            <a:ext cx="1524000" cy="597133"/>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a:solidFill>
                  <a:srgbClr val="002060"/>
                </a:solidFill>
                <a:latin typeface="Calibri" panose="020F0502020204030204" pitchFamily="34" charset="0"/>
                <a:cs typeface="Calibri" panose="020F0502020204030204" pitchFamily="34" charset="0"/>
              </a:rPr>
              <a:t>Escenario 1</a:t>
            </a:r>
            <a:endParaRPr lang="es-ES_tradnl" sz="1800"/>
          </a:p>
        </p:txBody>
      </p:sp>
    </p:spTree>
    <p:extLst>
      <p:ext uri="{BB962C8B-B14F-4D97-AF65-F5344CB8AC3E}">
        <p14:creationId xmlns:p14="http://schemas.microsoft.com/office/powerpoint/2010/main" val="343699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Slide Number Placeholder 1"/>
          <p:cNvSpPr>
            <a:spLocks noGrp="1"/>
          </p:cNvSpPr>
          <p:nvPr>
            <p:ph type="sldNum" sz="quarter" idx="12"/>
          </p:nvPr>
        </p:nvSpPr>
        <p:spPr>
          <a:xfrm>
            <a:off x="8229600" y="4324350"/>
            <a:ext cx="381000" cy="273844"/>
          </a:xfrm>
        </p:spPr>
        <p:txBody>
          <a:bodyPr/>
          <a:lstStyle/>
          <a:p>
            <a:pPr lvl="0">
              <a:spcBef>
                <a:spcPts val="0"/>
              </a:spcBef>
              <a:buNone/>
            </a:pPr>
            <a:fld id="{00000000-1234-1234-1234-123412341234}" type="slidenum">
              <a:rPr lang="en" sz="1400" smtClean="0">
                <a:solidFill>
                  <a:schemeClr val="bg1"/>
                </a:solidFill>
              </a:rPr>
              <a:t>7</a:t>
            </a:fld>
            <a:endParaRPr lang="en" sz="1400" dirty="0">
              <a:solidFill>
                <a:schemeClr val="bg1"/>
              </a:solidFill>
            </a:endParaRPr>
          </a:p>
        </p:txBody>
      </p:sp>
      <p:sp>
        <p:nvSpPr>
          <p:cNvPr id="5" name="TextBox 4"/>
          <p:cNvSpPr txBox="1"/>
          <p:nvPr/>
        </p:nvSpPr>
        <p:spPr>
          <a:xfrm>
            <a:off x="454310" y="1041149"/>
            <a:ext cx="7885090" cy="1015663"/>
          </a:xfrm>
          <a:prstGeom prst="rect">
            <a:avLst/>
          </a:prstGeom>
          <a:noFill/>
        </p:spPr>
        <p:txBody>
          <a:bodyPr wrap="square" rtlCol="0">
            <a:spAutoFit/>
          </a:bodyPr>
          <a:lstStyle/>
          <a:p>
            <a:r>
              <a:rPr lang="es-ES" sz="2000" dirty="0">
                <a:solidFill>
                  <a:srgbClr val="002060"/>
                </a:solidFill>
                <a:latin typeface="Calibri" panose="020F0502020204030204" pitchFamily="34" charset="0"/>
                <a:cs typeface="Calibri" panose="020F0502020204030204" pitchFamily="34" charset="0"/>
              </a:rPr>
              <a:t>Un padre visita al salón de clase de 5º grado de su hija durante el tiempo de instrucción en español y se sorprende </a:t>
            </a:r>
            <a:r>
              <a:rPr lang="en-US" sz="2000" dirty="0">
                <a:solidFill>
                  <a:srgbClr val="002060"/>
                </a:solidFill>
                <a:latin typeface="Calibri" panose="020F0502020204030204" pitchFamily="34" charset="0"/>
                <a:cs typeface="Calibri" panose="020F0502020204030204" pitchFamily="34" charset="0"/>
              </a:rPr>
              <a:t>de que </a:t>
            </a:r>
            <a:r>
              <a:rPr lang="en-US" sz="2000" dirty="0" err="1">
                <a:solidFill>
                  <a:srgbClr val="002060"/>
                </a:solidFill>
                <a:latin typeface="Calibri" panose="020F0502020204030204" pitchFamily="34" charset="0"/>
                <a:cs typeface="Calibri" panose="020F0502020204030204" pitchFamily="34" charset="0"/>
              </a:rPr>
              <a:t>algunos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alumnos</a:t>
            </a:r>
            <a:r>
              <a:rPr lang="en-US" sz="2000" dirty="0">
                <a:solidFill>
                  <a:srgbClr val="002060"/>
                </a:solidFill>
                <a:latin typeface="Calibri" panose="020F0502020204030204" pitchFamily="34" charset="0"/>
                <a:cs typeface="Calibri" panose="020F0502020204030204" pitchFamily="34" charset="0"/>
              </a:rPr>
              <a:t> </a:t>
            </a:r>
            <a:r>
              <a:rPr lang="es-ES" sz="2000" dirty="0">
                <a:solidFill>
                  <a:srgbClr val="002060"/>
                </a:solidFill>
                <a:latin typeface="Calibri" panose="020F0502020204030204" pitchFamily="34" charset="0"/>
                <a:cs typeface="Calibri" panose="020F0502020204030204" pitchFamily="34" charset="0"/>
              </a:rPr>
              <a:t>estén hablando en inglés en sus grupos. ¿Cuál podría ser la explicación?</a:t>
            </a:r>
            <a:endParaRPr lang="en-US" sz="2000"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1725769" y="488729"/>
            <a:ext cx="1633781" cy="461665"/>
          </a:xfrm>
          <a:prstGeom prst="rect">
            <a:avLst/>
          </a:prstGeom>
          <a:noFill/>
        </p:spPr>
        <p:txBody>
          <a:bodyPr wrap="none" rtlCol="0">
            <a:spAutoFit/>
          </a:bodyPr>
          <a:lstStyle/>
          <a:p>
            <a:r>
              <a:rPr lang="es-ES_tradnl" sz="2400" b="1" dirty="0">
                <a:solidFill>
                  <a:schemeClr val="tx2"/>
                </a:solidFill>
                <a:latin typeface="Calibri" panose="020F0502020204030204" pitchFamily="34" charset="0"/>
                <a:cs typeface="Calibri" panose="020F0502020204030204" pitchFamily="34" charset="0"/>
              </a:rPr>
              <a:t>Escenario</a:t>
            </a:r>
            <a:r>
              <a:rPr lang="en-US" sz="2400" b="1" dirty="0">
                <a:solidFill>
                  <a:schemeClr val="tx2"/>
                </a:solidFill>
                <a:latin typeface="Calibri" panose="020F0502020204030204" pitchFamily="34" charset="0"/>
                <a:cs typeface="Calibri" panose="020F0502020204030204" pitchFamily="34" charset="0"/>
              </a:rPr>
              <a:t> 1</a:t>
            </a:r>
          </a:p>
        </p:txBody>
      </p:sp>
      <p:sp>
        <p:nvSpPr>
          <p:cNvPr id="11" name="Right Arrow 10">
            <a:hlinkClick r:id="rId3" action="ppaction://hlinksldjump"/>
          </p:cNvPr>
          <p:cNvSpPr/>
          <p:nvPr/>
        </p:nvSpPr>
        <p:spPr>
          <a:xfrm>
            <a:off x="7010400" y="265936"/>
            <a:ext cx="1585912" cy="64484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s-ES_tradnl" sz="1800" dirty="0">
                <a:solidFill>
                  <a:srgbClr val="002060"/>
                </a:solidFill>
                <a:latin typeface="Calibri" panose="020F0502020204030204" pitchFamily="34" charset="0"/>
                <a:cs typeface="Calibri" panose="020F0502020204030204" pitchFamily="34" charset="0"/>
              </a:rPr>
              <a:t>Escenario</a:t>
            </a:r>
            <a:r>
              <a:rPr lang="en-US" sz="1800" dirty="0">
                <a:solidFill>
                  <a:srgbClr val="002060"/>
                </a:solidFill>
                <a:latin typeface="Calibri" panose="020F0502020204030204" pitchFamily="34" charset="0"/>
                <a:cs typeface="Calibri" panose="020F0502020204030204" pitchFamily="34" charset="0"/>
              </a:rPr>
              <a:t> 2 </a:t>
            </a:r>
          </a:p>
          <a:p>
            <a:pPr algn="ctr"/>
            <a:endParaRPr lang="en-US" b="1" dirty="0">
              <a:latin typeface="Calibri" panose="020F0502020204030204" pitchFamily="34" charset="0"/>
            </a:endParaRPr>
          </a:p>
        </p:txBody>
      </p:sp>
      <p:pic>
        <p:nvPicPr>
          <p:cNvPr id="7" name="Picture 6">
            <a:extLst>
              <a:ext uri="{FF2B5EF4-FFF2-40B4-BE49-F238E27FC236}">
                <a16:creationId xmlns:a16="http://schemas.microsoft.com/office/drawing/2014/main" id="{D3975451-06A0-4C8D-A36D-838979019029}"/>
              </a:ext>
            </a:extLst>
          </p:cNvPr>
          <p:cNvPicPr>
            <a:picLocks noChangeAspect="1"/>
          </p:cNvPicPr>
          <p:nvPr/>
        </p:nvPicPr>
        <p:blipFill>
          <a:blip r:embed="rId4"/>
          <a:stretch>
            <a:fillRect/>
          </a:stretch>
        </p:blipFill>
        <p:spPr>
          <a:xfrm>
            <a:off x="666497" y="270372"/>
            <a:ext cx="1083084" cy="705516"/>
          </a:xfrm>
          <a:prstGeom prst="rect">
            <a:avLst/>
          </a:prstGeom>
        </p:spPr>
      </p:pic>
      <p:sp>
        <p:nvSpPr>
          <p:cNvPr id="3" name="Rectangle 2"/>
          <p:cNvSpPr/>
          <p:nvPr/>
        </p:nvSpPr>
        <p:spPr>
          <a:xfrm>
            <a:off x="491300" y="2293024"/>
            <a:ext cx="7764015" cy="2554545"/>
          </a:xfrm>
          <a:prstGeom prst="rect">
            <a:avLst/>
          </a:prstGeom>
        </p:spPr>
        <p:txBody>
          <a:bodyPr wrap="square">
            <a:spAutoFit/>
          </a:bodyPr>
          <a:lstStyle/>
          <a:p>
            <a:pPr marL="342900" indent="-342900">
              <a:spcBef>
                <a:spcPts val="1200"/>
              </a:spcBef>
              <a:buAutoNum type="alphaLcPeriod"/>
            </a:pPr>
            <a:r>
              <a:rPr lang="es-ES" sz="2000" dirty="0">
                <a:solidFill>
                  <a:srgbClr val="002060"/>
                </a:solidFill>
                <a:latin typeface="Calibri" panose="020F0502020204030204" pitchFamily="34" charset="0"/>
                <a:cs typeface="Calibri" panose="020F0502020204030204" pitchFamily="34" charset="0"/>
              </a:rPr>
              <a:t>Un estudiante les pidió a todos que hablaran inglés.</a:t>
            </a:r>
          </a:p>
          <a:p>
            <a:pPr marL="342900" indent="-342900">
              <a:spcBef>
                <a:spcPts val="1200"/>
              </a:spcBef>
              <a:buFontTx/>
              <a:buAutoNum type="alphaLcPeriod"/>
            </a:pPr>
            <a:r>
              <a:rPr lang="es-MX" sz="2000" dirty="0">
                <a:solidFill>
                  <a:srgbClr val="002060"/>
                </a:solidFill>
                <a:latin typeface="Calibri" charset="0"/>
                <a:ea typeface="Calibri" charset="0"/>
                <a:cs typeface="Calibri" charset="0"/>
              </a:rPr>
              <a:t>La investigación muestra que todos los niños de DLI, independientemente del idioma que se hable en casa, prefieren usar el inglés.</a:t>
            </a:r>
          </a:p>
          <a:p>
            <a:pPr marL="342900" indent="-342900">
              <a:spcBef>
                <a:spcPts val="1200"/>
              </a:spcBef>
              <a:buFontTx/>
              <a:buAutoNum type="alphaLcPeriod"/>
            </a:pPr>
            <a:r>
              <a:rPr lang="es-ES_tradnl" sz="2000" dirty="0">
                <a:solidFill>
                  <a:srgbClr val="002060"/>
                </a:solidFill>
                <a:latin typeface="Calibri" panose="020F0502020204030204" pitchFamily="34" charset="0"/>
                <a:cs typeface="Calibri" panose="020F0502020204030204" pitchFamily="34" charset="0"/>
              </a:rPr>
              <a:t>En un salón de clase DLI los alumnos pueden escoger cualquiera de</a:t>
            </a:r>
            <a:br>
              <a:rPr lang="es-ES_tradnl" sz="2000" dirty="0">
                <a:solidFill>
                  <a:srgbClr val="002060"/>
                </a:solidFill>
                <a:latin typeface="Calibri" panose="020F0502020204030204" pitchFamily="34" charset="0"/>
                <a:cs typeface="Calibri" panose="020F0502020204030204" pitchFamily="34" charset="0"/>
              </a:rPr>
            </a:br>
            <a:r>
              <a:rPr lang="es-ES_tradnl" sz="2000" dirty="0">
                <a:solidFill>
                  <a:srgbClr val="002060"/>
                </a:solidFill>
                <a:latin typeface="Calibri" panose="020F0502020204030204" pitchFamily="34" charset="0"/>
                <a:cs typeface="Calibri" panose="020F0502020204030204" pitchFamily="34" charset="0"/>
              </a:rPr>
              <a:t>los dos idiomas para hablar; este grupo escogió inglés.</a:t>
            </a:r>
          </a:p>
          <a:p>
            <a:pPr marL="342900" indent="-342900">
              <a:buFontTx/>
              <a:buAutoNum type="alphaLcPeriod"/>
            </a:pPr>
            <a:endParaRPr lang="en-US" sz="2000" dirty="0">
              <a:solidFill>
                <a:srgbClr val="FF0000"/>
              </a:solidFill>
              <a:latin typeface="Calibri" panose="020F0502020204030204" pitchFamily="34" charset="0"/>
              <a:cs typeface="Calibri" panose="020F0502020204030204" pitchFamily="34" charset="0"/>
            </a:endParaRPr>
          </a:p>
        </p:txBody>
      </p:sp>
      <p:sp>
        <p:nvSpPr>
          <p:cNvPr id="6" name="Rectangle 5"/>
          <p:cNvSpPr/>
          <p:nvPr/>
        </p:nvSpPr>
        <p:spPr>
          <a:xfrm>
            <a:off x="228600" y="4067368"/>
            <a:ext cx="7239000" cy="400110"/>
          </a:xfrm>
          <a:prstGeom prst="rect">
            <a:avLst/>
          </a:prstGeom>
        </p:spPr>
        <p:txBody>
          <a:bodyPr wrap="square">
            <a:spAutoFit/>
          </a:bodyPr>
          <a:lstStyle/>
          <a:p>
            <a:r>
              <a:rPr lang="en-US" sz="2000"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914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5" name="TextBox 4"/>
          <p:cNvSpPr txBox="1"/>
          <p:nvPr/>
        </p:nvSpPr>
        <p:spPr>
          <a:xfrm>
            <a:off x="525860" y="1071171"/>
            <a:ext cx="7924800" cy="1323439"/>
          </a:xfrm>
          <a:prstGeom prst="rect">
            <a:avLst/>
          </a:prstGeom>
          <a:noFill/>
        </p:spPr>
        <p:txBody>
          <a:bodyPr wrap="square" rtlCol="0">
            <a:spAutoFit/>
          </a:bodyPr>
          <a:lstStyle/>
          <a:p>
            <a:r>
              <a:rPr lang="es-ES_tradnl" sz="2000" dirty="0">
                <a:solidFill>
                  <a:srgbClr val="002060"/>
                </a:solidFill>
                <a:latin typeface="Calibri" panose="020F0502020204030204" pitchFamily="34" charset="0"/>
                <a:cs typeface="Calibri" panose="020F0502020204030204" pitchFamily="34" charset="0"/>
              </a:rPr>
              <a:t>Una madre, cuya lengua materna es español, no entiende por qué su hijo sólo quiere hablar inglés en casa, pero está segura que volverá a hablar español cuando sus abuelos lleguen de California el próximo año para visitarlos. Qué nos dice la investigación sobre eso?</a:t>
            </a:r>
            <a:endParaRPr lang="es-ES_tradnl" dirty="0">
              <a:solidFill>
                <a:srgbClr val="002060"/>
              </a:solidFill>
              <a:latin typeface="Calibri" panose="020F0502020204030204" pitchFamily="34" charset="0"/>
              <a:cs typeface="Calibri" panose="020F0502020204030204" pitchFamily="34" charset="0"/>
            </a:endParaRPr>
          </a:p>
        </p:txBody>
      </p:sp>
      <p:sp>
        <p:nvSpPr>
          <p:cNvPr id="8" name="TextBox 7"/>
          <p:cNvSpPr txBox="1"/>
          <p:nvPr/>
        </p:nvSpPr>
        <p:spPr>
          <a:xfrm>
            <a:off x="304800" y="4866501"/>
            <a:ext cx="1055097" cy="276999"/>
          </a:xfrm>
          <a:prstGeom prst="rect">
            <a:avLst/>
          </a:prstGeom>
          <a:noFill/>
        </p:spPr>
        <p:txBody>
          <a:bodyPr wrap="none" rtlCol="0">
            <a:spAutoFit/>
          </a:bodyPr>
          <a:lstStyle/>
          <a:p>
            <a:r>
              <a:rPr lang="en-US" sz="1200" dirty="0">
                <a:solidFill>
                  <a:srgbClr val="002060"/>
                </a:solidFill>
                <a:latin typeface="Calibri" panose="020F0502020204030204" pitchFamily="34" charset="0"/>
                <a:cs typeface="Calibri" panose="020F0502020204030204" pitchFamily="34" charset="0"/>
              </a:rPr>
              <a:t>(Carter, 2018)</a:t>
            </a:r>
          </a:p>
        </p:txBody>
      </p:sp>
      <p:sp>
        <p:nvSpPr>
          <p:cNvPr id="3" name="Slide Number Placeholder 2"/>
          <p:cNvSpPr>
            <a:spLocks noGrp="1"/>
          </p:cNvSpPr>
          <p:nvPr>
            <p:ph type="sldNum" sz="quarter" idx="12"/>
          </p:nvPr>
        </p:nvSpPr>
        <p:spPr/>
        <p:txBody>
          <a:bodyPr/>
          <a:lstStyle/>
          <a:p>
            <a:fld id="{00000000-1234-1234-1234-123412341234}" type="slidenum">
              <a:rPr lang="en" smtClean="0">
                <a:solidFill>
                  <a:schemeClr val="bg1"/>
                </a:solidFill>
              </a:rPr>
              <a:pPr/>
              <a:t>8</a:t>
            </a:fld>
            <a:endParaRPr lang="en" dirty="0">
              <a:solidFill>
                <a:schemeClr val="bg1"/>
              </a:solidFill>
            </a:endParaRPr>
          </a:p>
        </p:txBody>
      </p:sp>
      <p:pic>
        <p:nvPicPr>
          <p:cNvPr id="11" name="Picture 10">
            <a:extLst>
              <a:ext uri="{FF2B5EF4-FFF2-40B4-BE49-F238E27FC236}">
                <a16:creationId xmlns:a16="http://schemas.microsoft.com/office/drawing/2014/main" id="{AF4E0792-8195-4A18-B7F7-E834CC3232CA}"/>
              </a:ext>
            </a:extLst>
          </p:cNvPr>
          <p:cNvPicPr>
            <a:picLocks noChangeAspect="1"/>
          </p:cNvPicPr>
          <p:nvPr/>
        </p:nvPicPr>
        <p:blipFill>
          <a:blip r:embed="rId3"/>
          <a:stretch>
            <a:fillRect/>
          </a:stretch>
        </p:blipFill>
        <p:spPr>
          <a:xfrm>
            <a:off x="666497" y="270372"/>
            <a:ext cx="1083084" cy="705516"/>
          </a:xfrm>
          <a:prstGeom prst="rect">
            <a:avLst/>
          </a:prstGeom>
        </p:spPr>
      </p:pic>
      <p:sp>
        <p:nvSpPr>
          <p:cNvPr id="2" name="TextBox 1">
            <a:extLst>
              <a:ext uri="{FF2B5EF4-FFF2-40B4-BE49-F238E27FC236}">
                <a16:creationId xmlns:a16="http://schemas.microsoft.com/office/drawing/2014/main" id="{4796C588-D598-4F88-8DC7-D38991145FA9}"/>
              </a:ext>
            </a:extLst>
          </p:cNvPr>
          <p:cNvSpPr txBox="1"/>
          <p:nvPr/>
        </p:nvSpPr>
        <p:spPr>
          <a:xfrm>
            <a:off x="492555" y="2410915"/>
            <a:ext cx="7941261" cy="2246769"/>
          </a:xfrm>
          <a:prstGeom prst="rect">
            <a:avLst/>
          </a:prstGeom>
          <a:noFill/>
        </p:spPr>
        <p:txBody>
          <a:bodyPr wrap="square" rtlCol="0">
            <a:spAutoFit/>
          </a:bodyPr>
          <a:lstStyle/>
          <a:p>
            <a:pPr marL="342900" lvl="0" indent="-342900">
              <a:spcBef>
                <a:spcPts val="1200"/>
              </a:spcBef>
              <a:buAutoNum type="alphaLcPeriod"/>
            </a:pPr>
            <a:r>
              <a:rPr lang="es-ES_tradnl" sz="2000" dirty="0">
                <a:solidFill>
                  <a:srgbClr val="002060"/>
                </a:solidFill>
                <a:latin typeface="Calibri" panose="020F0502020204030204" pitchFamily="34" charset="0"/>
                <a:cs typeface="Calibri" panose="020F0502020204030204" pitchFamily="34" charset="0"/>
              </a:rPr>
              <a:t>En cuanto los abuelos le hablen en español, responderá en ese idioma porque es su lengua materna</a:t>
            </a:r>
            <a:r>
              <a:rPr lang="es-ES_tradnl" dirty="0">
                <a:solidFill>
                  <a:srgbClr val="002060"/>
                </a:solidFill>
                <a:latin typeface="Calibri" panose="020F0502020204030204" pitchFamily="34" charset="0"/>
                <a:cs typeface="Calibri" panose="020F0502020204030204" pitchFamily="34" charset="0"/>
              </a:rPr>
              <a:t>.</a:t>
            </a:r>
          </a:p>
          <a:p>
            <a:pPr marL="342900" lvl="0" indent="-342900">
              <a:spcBef>
                <a:spcPts val="1200"/>
              </a:spcBef>
            </a:pPr>
            <a:r>
              <a:rPr lang="en-US" sz="2000" dirty="0">
                <a:solidFill>
                  <a:srgbClr val="002060"/>
                </a:solidFill>
                <a:latin typeface="Calibri" panose="020F0502020204030204" pitchFamily="34" charset="0"/>
                <a:cs typeface="Calibri" panose="020F0502020204030204" pitchFamily="34" charset="0"/>
              </a:rPr>
              <a:t>b</a:t>
            </a:r>
            <a:r>
              <a:rPr lang="es-ES_tradnl" sz="2000" dirty="0">
                <a:solidFill>
                  <a:srgbClr val="002060"/>
                </a:solidFill>
                <a:latin typeface="Calibri" panose="020F0502020204030204" pitchFamily="34" charset="0"/>
                <a:cs typeface="Calibri" panose="020F0502020204030204" pitchFamily="34" charset="0"/>
              </a:rPr>
              <a:t>.  Esto no debería preocuparle porque su hijo está en un programa DLI, así que podrá hablar ambos idiomas correctamente.</a:t>
            </a:r>
          </a:p>
          <a:p>
            <a:pPr>
              <a:spcBef>
                <a:spcPts val="1200"/>
              </a:spcBef>
            </a:pPr>
            <a:r>
              <a:rPr lang="en-US" sz="2000" dirty="0">
                <a:solidFill>
                  <a:srgbClr val="002060"/>
                </a:solidFill>
                <a:latin typeface="Calibri" panose="020F0502020204030204" pitchFamily="34" charset="0"/>
                <a:cs typeface="Calibri" panose="020F0502020204030204" pitchFamily="34" charset="0"/>
              </a:rPr>
              <a:t>c.  </a:t>
            </a:r>
            <a:r>
              <a:rPr lang="es-ES_tradnl" sz="2000" dirty="0">
                <a:solidFill>
                  <a:srgbClr val="002060"/>
                </a:solidFill>
                <a:latin typeface="Calibri" panose="020F0502020204030204" pitchFamily="34" charset="0"/>
                <a:cs typeface="Calibri" panose="020F0502020204030204" pitchFamily="34" charset="0"/>
              </a:rPr>
              <a:t>Por no hablar español en casa, su hijo corre el riesgo de no poder</a:t>
            </a:r>
            <a:br>
              <a:rPr lang="es-ES_tradnl" sz="2000" dirty="0">
                <a:solidFill>
                  <a:srgbClr val="002060"/>
                </a:solidFill>
                <a:latin typeface="Calibri" panose="020F0502020204030204" pitchFamily="34" charset="0"/>
                <a:cs typeface="Calibri" panose="020F0502020204030204" pitchFamily="34" charset="0"/>
              </a:rPr>
            </a:br>
            <a:r>
              <a:rPr lang="es-ES_tradnl" sz="2000" dirty="0">
                <a:solidFill>
                  <a:srgbClr val="002060"/>
                </a:solidFill>
                <a:latin typeface="Calibri" panose="020F0502020204030204" pitchFamily="34" charset="0"/>
                <a:cs typeface="Calibri" panose="020F0502020204030204" pitchFamily="34" charset="0"/>
              </a:rPr>
              <a:t>     comunicarse con sus abuelos.</a:t>
            </a:r>
            <a:endParaRPr lang="es-ES_tradnl" dirty="0"/>
          </a:p>
        </p:txBody>
      </p:sp>
      <p:sp>
        <p:nvSpPr>
          <p:cNvPr id="12" name="TextBox 11">
            <a:extLst>
              <a:ext uri="{FF2B5EF4-FFF2-40B4-BE49-F238E27FC236}">
                <a16:creationId xmlns:a16="http://schemas.microsoft.com/office/drawing/2014/main" id="{B0BCE2A2-FFD3-442F-871C-DB06D0ED6AED}"/>
              </a:ext>
            </a:extLst>
          </p:cNvPr>
          <p:cNvSpPr txBox="1"/>
          <p:nvPr/>
        </p:nvSpPr>
        <p:spPr>
          <a:xfrm>
            <a:off x="1503264" y="559012"/>
            <a:ext cx="1633781" cy="461665"/>
          </a:xfrm>
          <a:prstGeom prst="rect">
            <a:avLst/>
          </a:prstGeom>
          <a:noFill/>
        </p:spPr>
        <p:txBody>
          <a:bodyPr wrap="none" rtlCol="0">
            <a:spAutoFit/>
          </a:bodyPr>
          <a:lstStyle/>
          <a:p>
            <a:r>
              <a:rPr lang="es-ES_tradnl" sz="2400" b="1" dirty="0">
                <a:solidFill>
                  <a:schemeClr val="tx2"/>
                </a:solidFill>
                <a:latin typeface="Calibri" panose="020F0502020204030204" pitchFamily="34" charset="0"/>
                <a:cs typeface="Calibri" panose="020F0502020204030204" pitchFamily="34" charset="0"/>
              </a:rPr>
              <a:t>Escenario</a:t>
            </a:r>
            <a:r>
              <a:rPr lang="en-US" sz="2400" b="1" dirty="0">
                <a:solidFill>
                  <a:schemeClr val="tx2"/>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20238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 name="Slide Number Placeholder 1"/>
          <p:cNvSpPr>
            <a:spLocks noGrp="1"/>
          </p:cNvSpPr>
          <p:nvPr>
            <p:ph type="sldNum" idx="12"/>
          </p:nvPr>
        </p:nvSpPr>
        <p:spPr>
          <a:xfrm>
            <a:off x="8153400" y="4324350"/>
            <a:ext cx="548700" cy="393600"/>
          </a:xfrm>
        </p:spPr>
        <p:txBody>
          <a:bodyPr/>
          <a:lstStyle/>
          <a:p>
            <a:fld id="{00000000-1234-1234-1234-123412341234}" type="slidenum">
              <a:rPr lang="en" smtClean="0"/>
              <a:pPr/>
              <a:t>9</a:t>
            </a:fld>
            <a:endParaRPr lang="en" dirty="0"/>
          </a:p>
        </p:txBody>
      </p:sp>
      <p:pic>
        <p:nvPicPr>
          <p:cNvPr id="5" name="Picture 4">
            <a:extLst>
              <a:ext uri="{FF2B5EF4-FFF2-40B4-BE49-F238E27FC236}">
                <a16:creationId xmlns:a16="http://schemas.microsoft.com/office/drawing/2014/main" id="{99B79CB2-3BC2-49A3-802D-6307EED6B6CD}"/>
              </a:ext>
            </a:extLst>
          </p:cNvPr>
          <p:cNvPicPr>
            <a:picLocks noChangeAspect="1"/>
          </p:cNvPicPr>
          <p:nvPr/>
        </p:nvPicPr>
        <p:blipFill>
          <a:blip r:embed="rId3"/>
          <a:stretch>
            <a:fillRect/>
          </a:stretch>
        </p:blipFill>
        <p:spPr>
          <a:xfrm>
            <a:off x="2376487" y="928687"/>
            <a:ext cx="4391025" cy="3286125"/>
          </a:xfrm>
          <a:prstGeom prst="rect">
            <a:avLst/>
          </a:prstGeom>
        </p:spPr>
      </p:pic>
      <p:sp>
        <p:nvSpPr>
          <p:cNvPr id="6" name="TextBox 5">
            <a:extLst>
              <a:ext uri="{FF2B5EF4-FFF2-40B4-BE49-F238E27FC236}">
                <a16:creationId xmlns:a16="http://schemas.microsoft.com/office/drawing/2014/main" id="{64E077A4-3D65-4A25-B328-2C96FD7CE2AA}"/>
              </a:ext>
            </a:extLst>
          </p:cNvPr>
          <p:cNvSpPr txBox="1"/>
          <p:nvPr/>
        </p:nvSpPr>
        <p:spPr>
          <a:xfrm>
            <a:off x="4580466" y="4078829"/>
            <a:ext cx="753732" cy="184666"/>
          </a:xfrm>
          <a:prstGeom prst="rect">
            <a:avLst/>
          </a:prstGeom>
          <a:noFill/>
        </p:spPr>
        <p:txBody>
          <a:bodyPr wrap="none" rtlCol="0">
            <a:spAutoFit/>
          </a:bodyPr>
          <a:lstStyle/>
          <a:p>
            <a:r>
              <a:rPr lang="en-US" sz="600" dirty="0"/>
              <a:t>PhillipMartin.info</a:t>
            </a:r>
          </a:p>
        </p:txBody>
      </p:sp>
    </p:spTree>
    <p:extLst>
      <p:ext uri="{BB962C8B-B14F-4D97-AF65-F5344CB8AC3E}">
        <p14:creationId xmlns:p14="http://schemas.microsoft.com/office/powerpoint/2010/main" val="40526459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15FF7C1-DBCA-4B52-9AE9-0FF41B21B174}">
  <we:reference id="wa104178141" version="3.10.0.124" store="en-US" storeType="OMEX"/>
  <we:alternateReferences>
    <we:reference id="wa104178141" version="3.10.0.124"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Thermal</Template>
  <TotalTime>3770</TotalTime>
  <Words>5426</Words>
  <Application>Microsoft Macintosh PowerPoint</Application>
  <PresentationFormat>On-screen Show (16:9)</PresentationFormat>
  <Paragraphs>474</Paragraphs>
  <Slides>46</Slides>
  <Notes>42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46</vt:i4>
      </vt:variant>
    </vt:vector>
  </HeadingPairs>
  <TitlesOfParts>
    <vt:vector size="60" baseType="lpstr">
      <vt:lpstr>Arial</vt:lpstr>
      <vt:lpstr>Arial Narrow</vt:lpstr>
      <vt:lpstr>Baveuse</vt:lpstr>
      <vt:lpstr>Calibri</vt:lpstr>
      <vt:lpstr>Century Schoolbook</vt:lpstr>
      <vt:lpstr>Courier New</vt:lpstr>
      <vt:lpstr>Hurry Up</vt:lpstr>
      <vt:lpstr>Jokerman</vt:lpstr>
      <vt:lpstr>Tahoma</vt:lpstr>
      <vt:lpstr>Times New Roman</vt:lpstr>
      <vt:lpstr>Wingdings</vt:lpstr>
      <vt:lpstr>Wingdings 2</vt:lpstr>
      <vt:lpstr>Custom Design</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and Learner Differences</dc:title>
  <dc:creator>Maureen</dc:creator>
  <cp:lastModifiedBy>Diane J Tedick PhD</cp:lastModifiedBy>
  <cp:revision>665</cp:revision>
  <cp:lastPrinted>2019-03-26T21:49:24Z</cp:lastPrinted>
  <dcterms:modified xsi:type="dcterms:W3CDTF">2021-03-04T15:19:35Z</dcterms:modified>
</cp:coreProperties>
</file>